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5.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6.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7.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51.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5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55.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8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90.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91.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92.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tags/tag2.xml" ContentType="application/vnd.openxmlformats-officedocument.presentationml.tags+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tags/tag3.xml" ContentType="application/vnd.openxmlformats-officedocument.presentationml.tags+xml"/>
  <Override PartName="/ppt/notesSlides/notesSlide114.xml" ContentType="application/vnd.openxmlformats-officedocument.presentationml.notesSlide+xml"/>
  <Override PartName="/ppt/tags/tag4.xml" ContentType="application/vnd.openxmlformats-officedocument.presentationml.tags+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132.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133.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4.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141.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150.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notesSlides/notesSlide1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279" r:id="rId6"/>
    <p:sldMasterId id="2147484300" r:id="rId7"/>
    <p:sldMasterId id="2147484322" r:id="rId8"/>
    <p:sldMasterId id="2147484344" r:id="rId9"/>
    <p:sldMasterId id="2147484366" r:id="rId10"/>
    <p:sldMasterId id="2147484398" r:id="rId11"/>
    <p:sldMasterId id="2147484442" r:id="rId12"/>
    <p:sldMasterId id="2147484571" r:id="rId13"/>
  </p:sldMasterIdLst>
  <p:notesMasterIdLst>
    <p:notesMasterId r:id="rId165"/>
  </p:notesMasterIdLst>
  <p:handoutMasterIdLst>
    <p:handoutMasterId r:id="rId166"/>
  </p:handoutMasterIdLst>
  <p:sldIdLst>
    <p:sldId id="629" r:id="rId14"/>
    <p:sldId id="627" r:id="rId15"/>
    <p:sldId id="628" r:id="rId16"/>
    <p:sldId id="552" r:id="rId17"/>
    <p:sldId id="626" r:id="rId18"/>
    <p:sldId id="642" r:id="rId19"/>
    <p:sldId id="630" r:id="rId20"/>
    <p:sldId id="631" r:id="rId21"/>
    <p:sldId id="633" r:id="rId22"/>
    <p:sldId id="604" r:id="rId23"/>
    <p:sldId id="605" r:id="rId24"/>
    <p:sldId id="606" r:id="rId25"/>
    <p:sldId id="607" r:id="rId26"/>
    <p:sldId id="608" r:id="rId27"/>
    <p:sldId id="609" r:id="rId28"/>
    <p:sldId id="610" r:id="rId29"/>
    <p:sldId id="638" r:id="rId30"/>
    <p:sldId id="731" r:id="rId31"/>
    <p:sldId id="732" r:id="rId32"/>
    <p:sldId id="634" r:id="rId33"/>
    <p:sldId id="636" r:id="rId34"/>
    <p:sldId id="637" r:id="rId35"/>
    <p:sldId id="620" r:id="rId36"/>
    <p:sldId id="587" r:id="rId37"/>
    <p:sldId id="644" r:id="rId38"/>
    <p:sldId id="645" r:id="rId39"/>
    <p:sldId id="646" r:id="rId40"/>
    <p:sldId id="647" r:id="rId41"/>
    <p:sldId id="641" r:id="rId42"/>
    <p:sldId id="639" r:id="rId43"/>
    <p:sldId id="640" r:id="rId44"/>
    <p:sldId id="635" r:id="rId45"/>
    <p:sldId id="643" r:id="rId46"/>
    <p:sldId id="376" r:id="rId47"/>
    <p:sldId id="529" r:id="rId48"/>
    <p:sldId id="648" r:id="rId49"/>
    <p:sldId id="649" r:id="rId50"/>
    <p:sldId id="261" r:id="rId51"/>
    <p:sldId id="651" r:id="rId52"/>
    <p:sldId id="262" r:id="rId53"/>
    <p:sldId id="650" r:id="rId54"/>
    <p:sldId id="733" r:id="rId55"/>
    <p:sldId id="652" r:id="rId56"/>
    <p:sldId id="654" r:id="rId57"/>
    <p:sldId id="655" r:id="rId58"/>
    <p:sldId id="656" r:id="rId59"/>
    <p:sldId id="658" r:id="rId60"/>
    <p:sldId id="657" r:id="rId61"/>
    <p:sldId id="659" r:id="rId62"/>
    <p:sldId id="660" r:id="rId63"/>
    <p:sldId id="653" r:id="rId64"/>
    <p:sldId id="377" r:id="rId65"/>
    <p:sldId id="661" r:id="rId66"/>
    <p:sldId id="468" r:id="rId67"/>
    <p:sldId id="600" r:id="rId68"/>
    <p:sldId id="601" r:id="rId69"/>
    <p:sldId id="662" r:id="rId70"/>
    <p:sldId id="663" r:id="rId71"/>
    <p:sldId id="664" r:id="rId72"/>
    <p:sldId id="593" r:id="rId73"/>
    <p:sldId id="366" r:id="rId74"/>
    <p:sldId id="665" r:id="rId75"/>
    <p:sldId id="666" r:id="rId76"/>
    <p:sldId id="667" r:id="rId77"/>
    <p:sldId id="668" r:id="rId78"/>
    <p:sldId id="669" r:id="rId79"/>
    <p:sldId id="670" r:id="rId80"/>
    <p:sldId id="671" r:id="rId81"/>
    <p:sldId id="672" r:id="rId82"/>
    <p:sldId id="673" r:id="rId83"/>
    <p:sldId id="674" r:id="rId84"/>
    <p:sldId id="677" r:id="rId85"/>
    <p:sldId id="678" r:id="rId86"/>
    <p:sldId id="675" r:id="rId87"/>
    <p:sldId id="676" r:id="rId88"/>
    <p:sldId id="682" r:id="rId89"/>
    <p:sldId id="683" r:id="rId90"/>
    <p:sldId id="277" r:id="rId91"/>
    <p:sldId id="680" r:id="rId92"/>
    <p:sldId id="679" r:id="rId93"/>
    <p:sldId id="681" r:id="rId94"/>
    <p:sldId id="500" r:id="rId95"/>
    <p:sldId id="734" r:id="rId96"/>
    <p:sldId id="618" r:id="rId97"/>
    <p:sldId id="688" r:id="rId98"/>
    <p:sldId id="285" r:id="rId99"/>
    <p:sldId id="689" r:id="rId100"/>
    <p:sldId id="375" r:id="rId101"/>
    <p:sldId id="684" r:id="rId102"/>
    <p:sldId id="685" r:id="rId103"/>
    <p:sldId id="686" r:id="rId104"/>
    <p:sldId id="687" r:id="rId105"/>
    <p:sldId id="735" r:id="rId106"/>
    <p:sldId id="690" r:id="rId107"/>
    <p:sldId id="316" r:id="rId108"/>
    <p:sldId id="374" r:id="rId109"/>
    <p:sldId id="367" r:id="rId110"/>
    <p:sldId id="691" r:id="rId111"/>
    <p:sldId id="692" r:id="rId112"/>
    <p:sldId id="693" r:id="rId113"/>
    <p:sldId id="694" r:id="rId114"/>
    <p:sldId id="695" r:id="rId115"/>
    <p:sldId id="295" r:id="rId116"/>
    <p:sldId id="696" r:id="rId117"/>
    <p:sldId id="700" r:id="rId118"/>
    <p:sldId id="697" r:id="rId119"/>
    <p:sldId id="698" r:id="rId120"/>
    <p:sldId id="699" r:id="rId121"/>
    <p:sldId id="702" r:id="rId122"/>
    <p:sldId id="305" r:id="rId123"/>
    <p:sldId id="703" r:id="rId124"/>
    <p:sldId id="571" r:id="rId125"/>
    <p:sldId id="704" r:id="rId126"/>
    <p:sldId id="705" r:id="rId127"/>
    <p:sldId id="706" r:id="rId128"/>
    <p:sldId id="470" r:id="rId129"/>
    <p:sldId id="421" r:id="rId130"/>
    <p:sldId id="736" r:id="rId131"/>
    <p:sldId id="707" r:id="rId132"/>
    <p:sldId id="709" r:id="rId133"/>
    <p:sldId id="708" r:id="rId134"/>
    <p:sldId id="710" r:id="rId135"/>
    <p:sldId id="713" r:id="rId136"/>
    <p:sldId id="711" r:id="rId137"/>
    <p:sldId id="714" r:id="rId138"/>
    <p:sldId id="715" r:id="rId139"/>
    <p:sldId id="324" r:id="rId140"/>
    <p:sldId id="717" r:id="rId141"/>
    <p:sldId id="718" r:id="rId142"/>
    <p:sldId id="722" r:id="rId143"/>
    <p:sldId id="476" r:id="rId144"/>
    <p:sldId id="477" r:id="rId145"/>
    <p:sldId id="737" r:id="rId146"/>
    <p:sldId id="712" r:id="rId147"/>
    <p:sldId id="378" r:id="rId148"/>
    <p:sldId id="723" r:id="rId149"/>
    <p:sldId id="724" r:id="rId150"/>
    <p:sldId id="307" r:id="rId151"/>
    <p:sldId id="725" r:id="rId152"/>
    <p:sldId id="313" r:id="rId153"/>
    <p:sldId id="726" r:id="rId154"/>
    <p:sldId id="727" r:id="rId155"/>
    <p:sldId id="487" r:id="rId156"/>
    <p:sldId id="567" r:id="rId157"/>
    <p:sldId id="728" r:id="rId158"/>
    <p:sldId id="422" r:id="rId159"/>
    <p:sldId id="729" r:id="rId160"/>
    <p:sldId id="730" r:id="rId161"/>
    <p:sldId id="456" r:id="rId162"/>
    <p:sldId id="721" r:id="rId163"/>
    <p:sldId id="720" r:id="rId164"/>
  </p:sldIdLst>
  <p:sldSz cx="9144000" cy="6858000" type="screen4x3"/>
  <p:notesSz cx="7315200" cy="9601200"/>
  <p:defaultTex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5613" indent="1588"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2813" indent="1588"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0013" indent="1588"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7213" indent="1588"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536">
          <p15:clr>
            <a:srgbClr val="A4A3A4"/>
          </p15:clr>
        </p15:guide>
        <p15:guide id="2" pos="2880">
          <p15:clr>
            <a:srgbClr val="A4A3A4"/>
          </p15:clr>
        </p15:guide>
      </p15:sldGuideLst>
    </p:ext>
    <p:ext uri="{2D200454-40CA-4A62-9FC3-DE9A4176ACB9}">
      <p15:notesGuideLst xmlns:p15="http://schemas.microsoft.com/office/powerpoint/2012/main">
        <p15:guide id="1" orient="horz" pos="3025"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Peggy Cordero" initials="PC [5]" lastIdx="5" clrIdx="6">
    <p:extLst/>
  </p:cmAuthor>
  <p:cmAuthor id="1" name="Emily Ramasamy" initials="ER" lastIdx="7" clrIdx="0">
    <p:extLst>
      <p:ext uri="{19B8F6BF-5375-455C-9EA6-DF929625EA0E}">
        <p15:presenceInfo xmlns:p15="http://schemas.microsoft.com/office/powerpoint/2012/main" userId="Emily Ramasamy" providerId="None"/>
      </p:ext>
    </p:extLst>
  </p:cmAuthor>
  <p:cmAuthor id="8" name="Peggy Cordero" initials="PC [6]" lastIdx="6" clrIdx="7">
    <p:extLst/>
  </p:cmAuthor>
  <p:cmAuthor id="2" name="Peggy Cordero" initials="PC" lastIdx="10" clrIdx="1">
    <p:extLst>
      <p:ext uri="{19B8F6BF-5375-455C-9EA6-DF929625EA0E}">
        <p15:presenceInfo xmlns:p15="http://schemas.microsoft.com/office/powerpoint/2012/main" userId="S-1-5-21-1292428093-1060284298-839522115-11930" providerId="AD"/>
      </p:ext>
    </p:extLst>
  </p:cmAuthor>
  <p:cmAuthor id="9" name="Ellen" initials="E" lastIdx="11" clrIdx="8">
    <p:extLst>
      <p:ext uri="{19B8F6BF-5375-455C-9EA6-DF929625EA0E}">
        <p15:presenceInfo xmlns:p15="http://schemas.microsoft.com/office/powerpoint/2012/main" userId="Ellen" providerId="None"/>
      </p:ext>
    </p:extLst>
  </p:cmAuthor>
  <p:cmAuthor id="3" name="Peggy Cordero" initials="PC [2]" lastIdx="1" clrIdx="2">
    <p:extLst/>
  </p:cmAuthor>
  <p:cmAuthor id="10" name="Peggy Cordero" initials="PC [7]" lastIdx="1" clrIdx="9">
    <p:extLst/>
  </p:cmAuthor>
  <p:cmAuthor id="4" name="Rod Caskey" initials="RC" lastIdx="34" clrIdx="3">
    <p:extLst>
      <p:ext uri="{19B8F6BF-5375-455C-9EA6-DF929625EA0E}">
        <p15:presenceInfo xmlns:p15="http://schemas.microsoft.com/office/powerpoint/2012/main" userId="Rod Caskey" providerId="None"/>
      </p:ext>
    </p:extLst>
  </p:cmAuthor>
  <p:cmAuthor id="11" name="Peggy Cordero" initials="PC [8]" lastIdx="31" clrIdx="10">
    <p:extLst/>
  </p:cmAuthor>
  <p:cmAuthor id="5" name="Peggy Cordero" initials="PC [3]" lastIdx="10" clrIdx="4">
    <p:extLst/>
  </p:cmAuthor>
  <p:cmAuthor id="12" name="Peggy Cordero" initials="PC [9]" lastIdx="3" clrIdx="11">
    <p:extLst/>
  </p:cmAuthor>
  <p:cmAuthor id="6" name="Peggy Cordero" initials="PC [4]" lastIdx="2"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FFFC"/>
    <a:srgbClr val="DDDDDD"/>
    <a:srgbClr val="905490"/>
    <a:srgbClr val="01B7AE"/>
    <a:srgbClr val="000080"/>
    <a:srgbClr val="A8FEFA"/>
    <a:srgbClr val="03DFD5"/>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96" autoAdjust="0"/>
    <p:restoredTop sz="66009" autoAdjust="0"/>
  </p:normalViewPr>
  <p:slideViewPr>
    <p:cSldViewPr>
      <p:cViewPr varScale="1">
        <p:scale>
          <a:sx n="70" d="100"/>
          <a:sy n="70" d="100"/>
        </p:scale>
        <p:origin x="1518" y="72"/>
      </p:cViewPr>
      <p:guideLst>
        <p:guide orient="horz" pos="1536"/>
        <p:guide pos="2880"/>
      </p:guideLst>
    </p:cSldViewPr>
  </p:slideViewPr>
  <p:outlineViewPr>
    <p:cViewPr>
      <p:scale>
        <a:sx n="33" d="100"/>
        <a:sy n="33" d="100"/>
      </p:scale>
      <p:origin x="0" y="-50454"/>
    </p:cViewPr>
  </p:outlineViewPr>
  <p:notesTextViewPr>
    <p:cViewPr>
      <p:scale>
        <a:sx n="100" d="100"/>
        <a:sy n="100" d="100"/>
      </p:scale>
      <p:origin x="0" y="0"/>
    </p:cViewPr>
  </p:notesTextViewPr>
  <p:sorterViewPr>
    <p:cViewPr>
      <p:scale>
        <a:sx n="55" d="100"/>
        <a:sy n="55" d="100"/>
      </p:scale>
      <p:origin x="0" y="-12420"/>
    </p:cViewPr>
  </p:sorterViewPr>
  <p:notesViewPr>
    <p:cSldViewPr>
      <p:cViewPr varScale="1">
        <p:scale>
          <a:sx n="44" d="100"/>
          <a:sy n="44" d="100"/>
        </p:scale>
        <p:origin x="2010" y="66"/>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38" Type="http://schemas.openxmlformats.org/officeDocument/2006/relationships/slide" Target="slides/slide125.xml"/><Relationship Id="rId154" Type="http://schemas.openxmlformats.org/officeDocument/2006/relationships/slide" Target="slides/slide141.xml"/><Relationship Id="rId159" Type="http://schemas.openxmlformats.org/officeDocument/2006/relationships/slide" Target="slides/slide146.xml"/><Relationship Id="rId170" Type="http://schemas.openxmlformats.org/officeDocument/2006/relationships/theme" Target="theme/theme1.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6.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144" Type="http://schemas.openxmlformats.org/officeDocument/2006/relationships/slide" Target="slides/slide131.xml"/><Relationship Id="rId149" Type="http://schemas.openxmlformats.org/officeDocument/2006/relationships/slide" Target="slides/slide136.xml"/><Relationship Id="rId5" Type="http://schemas.openxmlformats.org/officeDocument/2006/relationships/customXml" Target="../customXml/item5.xml"/><Relationship Id="rId90" Type="http://schemas.openxmlformats.org/officeDocument/2006/relationships/slide" Target="slides/slide77.xml"/><Relationship Id="rId95" Type="http://schemas.openxmlformats.org/officeDocument/2006/relationships/slide" Target="slides/slide82.xml"/><Relationship Id="rId160" Type="http://schemas.openxmlformats.org/officeDocument/2006/relationships/slide" Target="slides/slide147.xml"/><Relationship Id="rId165" Type="http://schemas.openxmlformats.org/officeDocument/2006/relationships/notesMaster" Target="notesMasters/notesMaster1.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slide" Target="slides/slide126.xml"/><Relationship Id="rId80" Type="http://schemas.openxmlformats.org/officeDocument/2006/relationships/slide" Target="slides/slide67.xml"/><Relationship Id="rId85" Type="http://schemas.openxmlformats.org/officeDocument/2006/relationships/slide" Target="slides/slide72.xml"/><Relationship Id="rId150" Type="http://schemas.openxmlformats.org/officeDocument/2006/relationships/slide" Target="slides/slide137.xml"/><Relationship Id="rId155" Type="http://schemas.openxmlformats.org/officeDocument/2006/relationships/slide" Target="slides/slide142.xml"/><Relationship Id="rId171" Type="http://schemas.openxmlformats.org/officeDocument/2006/relationships/tableStyles" Target="tableStyles.xml"/><Relationship Id="rId12" Type="http://schemas.openxmlformats.org/officeDocument/2006/relationships/slideMaster" Target="slideMasters/slideMaster7.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slide" Target="slides/slide127.xml"/><Relationship Id="rId145" Type="http://schemas.openxmlformats.org/officeDocument/2006/relationships/slide" Target="slides/slide132.xml"/><Relationship Id="rId161" Type="http://schemas.openxmlformats.org/officeDocument/2006/relationships/slide" Target="slides/slide148.xml"/><Relationship Id="rId16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slide" Target="slides/slide101.xml"/><Relationship Id="rId119" Type="http://schemas.openxmlformats.org/officeDocument/2006/relationships/slide" Target="slides/slide106.xml"/><Relationship Id="rId127" Type="http://schemas.openxmlformats.org/officeDocument/2006/relationships/slide" Target="slides/slide114.xml"/><Relationship Id="rId10" Type="http://schemas.openxmlformats.org/officeDocument/2006/relationships/slideMaster" Target="slideMasters/slideMaster5.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30" Type="http://schemas.openxmlformats.org/officeDocument/2006/relationships/slide" Target="slides/slide117.xml"/><Relationship Id="rId135" Type="http://schemas.openxmlformats.org/officeDocument/2006/relationships/slide" Target="slides/slide122.xml"/><Relationship Id="rId143" Type="http://schemas.openxmlformats.org/officeDocument/2006/relationships/slide" Target="slides/slide130.xml"/><Relationship Id="rId148" Type="http://schemas.openxmlformats.org/officeDocument/2006/relationships/slide" Target="slides/slide135.xml"/><Relationship Id="rId151" Type="http://schemas.openxmlformats.org/officeDocument/2006/relationships/slide" Target="slides/slide138.xml"/><Relationship Id="rId156" Type="http://schemas.openxmlformats.org/officeDocument/2006/relationships/slide" Target="slides/slide143.xml"/><Relationship Id="rId164" Type="http://schemas.openxmlformats.org/officeDocument/2006/relationships/slide" Target="slides/slide151.xml"/><Relationship Id="rId16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4.xml"/><Relationship Id="rId13" Type="http://schemas.openxmlformats.org/officeDocument/2006/relationships/slideMaster" Target="slideMasters/slideMaster8.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167" Type="http://schemas.openxmlformats.org/officeDocument/2006/relationships/commentAuthors" Target="commentAuthors.xml"/><Relationship Id="rId7" Type="http://schemas.openxmlformats.org/officeDocument/2006/relationships/slideMaster" Target="slideMasters/slideMaster2.xml"/><Relationship Id="rId71" Type="http://schemas.openxmlformats.org/officeDocument/2006/relationships/slide" Target="slides/slide58.xml"/><Relationship Id="rId92" Type="http://schemas.openxmlformats.org/officeDocument/2006/relationships/slide" Target="slides/slide79.xml"/><Relationship Id="rId162" Type="http://schemas.openxmlformats.org/officeDocument/2006/relationships/slide" Target="slides/slide14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slide" Target="slides/slide144.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presProps" Target="presProps.xml"/><Relationship Id="rId8" Type="http://schemas.openxmlformats.org/officeDocument/2006/relationships/slideMaster" Target="slideMasters/slideMaster3.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277777777777777E-2"/>
          <c:y val="2.8350515463917526E-2"/>
          <c:w val="0.96944444444444444"/>
          <c:h val="0.69236119003165841"/>
        </c:manualLayout>
      </c:layout>
      <c:barChart>
        <c:barDir val="col"/>
        <c:grouping val="clustered"/>
        <c:varyColors val="0"/>
        <c:ser>
          <c:idx val="0"/>
          <c:order val="0"/>
          <c:tx>
            <c:strRef>
              <c:f>Sheet1!$B$1</c:f>
              <c:strCache>
                <c:ptCount val="1"/>
                <c:pt idx="0">
                  <c:v>Low</c:v>
                </c:pt>
              </c:strCache>
            </c:strRef>
          </c:tx>
          <c:spPr>
            <a:solidFill>
              <a:schemeClr val="accent1"/>
            </a:solidFill>
            <a:ln>
              <a:solidFill>
                <a:schemeClr val="tx1"/>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Subsequent Investigation</c:v>
                </c:pt>
                <c:pt idx="1">
                  <c:v>Subsequent Substantiation</c:v>
                </c:pt>
                <c:pt idx="2">
                  <c:v>Subsequent Investigation with Removal</c:v>
                </c:pt>
              </c:strCache>
            </c:strRef>
          </c:cat>
          <c:val>
            <c:numRef>
              <c:f>Sheet1!$B$2:$B$4</c:f>
              <c:numCache>
                <c:formatCode>0.0%</c:formatCode>
                <c:ptCount val="3"/>
                <c:pt idx="0">
                  <c:v>0.16200000000000001</c:v>
                </c:pt>
                <c:pt idx="1">
                  <c:v>5.0999999999999997E-2</c:v>
                </c:pt>
                <c:pt idx="2">
                  <c:v>1.4E-2</c:v>
                </c:pt>
              </c:numCache>
            </c:numRef>
          </c:val>
        </c:ser>
        <c:ser>
          <c:idx val="1"/>
          <c:order val="1"/>
          <c:tx>
            <c:strRef>
              <c:f>Sheet1!$C$1</c:f>
              <c:strCache>
                <c:ptCount val="1"/>
                <c:pt idx="0">
                  <c:v>Moderate</c:v>
                </c:pt>
              </c:strCache>
            </c:strRef>
          </c:tx>
          <c:spPr>
            <a:solidFill>
              <a:schemeClr val="accent2"/>
            </a:solidFill>
            <a:ln>
              <a:solidFill>
                <a:schemeClr val="tx1"/>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Subsequent Investigation</c:v>
                </c:pt>
                <c:pt idx="1">
                  <c:v>Subsequent Substantiation</c:v>
                </c:pt>
                <c:pt idx="2">
                  <c:v>Subsequent Investigation with Removal</c:v>
                </c:pt>
              </c:strCache>
            </c:strRef>
          </c:cat>
          <c:val>
            <c:numRef>
              <c:f>Sheet1!$C$2:$C$4</c:f>
              <c:numCache>
                <c:formatCode>0.0%</c:formatCode>
                <c:ptCount val="3"/>
                <c:pt idx="0">
                  <c:v>0.30299999999999999</c:v>
                </c:pt>
                <c:pt idx="1">
                  <c:v>0.109</c:v>
                </c:pt>
                <c:pt idx="2">
                  <c:v>4.3999999999999997E-2</c:v>
                </c:pt>
              </c:numCache>
            </c:numRef>
          </c:val>
        </c:ser>
        <c:ser>
          <c:idx val="2"/>
          <c:order val="2"/>
          <c:tx>
            <c:strRef>
              <c:f>Sheet1!$D$1</c:f>
              <c:strCache>
                <c:ptCount val="1"/>
                <c:pt idx="0">
                  <c:v>High</c:v>
                </c:pt>
              </c:strCache>
            </c:strRef>
          </c:tx>
          <c:spPr>
            <a:solidFill>
              <a:schemeClr val="accent3"/>
            </a:solidFill>
            <a:ln>
              <a:solidFill>
                <a:schemeClr val="tx1"/>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Subsequent Investigation</c:v>
                </c:pt>
                <c:pt idx="1">
                  <c:v>Subsequent Substantiation</c:v>
                </c:pt>
                <c:pt idx="2">
                  <c:v>Subsequent Investigation with Removal</c:v>
                </c:pt>
              </c:strCache>
            </c:strRef>
          </c:cat>
          <c:val>
            <c:numRef>
              <c:f>Sheet1!$D$2:$D$4</c:f>
              <c:numCache>
                <c:formatCode>0.0%</c:formatCode>
                <c:ptCount val="3"/>
                <c:pt idx="0">
                  <c:v>0.46100000000000002</c:v>
                </c:pt>
                <c:pt idx="1">
                  <c:v>0.19400000000000001</c:v>
                </c:pt>
                <c:pt idx="2">
                  <c:v>9.5000000000000001E-2</c:v>
                </c:pt>
              </c:numCache>
            </c:numRef>
          </c:val>
        </c:ser>
        <c:ser>
          <c:idx val="3"/>
          <c:order val="3"/>
          <c:tx>
            <c:strRef>
              <c:f>Sheet1!$E$1</c:f>
              <c:strCache>
                <c:ptCount val="1"/>
                <c:pt idx="0">
                  <c:v>Very High</c:v>
                </c:pt>
              </c:strCache>
            </c:strRef>
          </c:tx>
          <c:spPr>
            <a:solidFill>
              <a:schemeClr val="accent4"/>
            </a:solidFill>
            <a:ln>
              <a:solidFill>
                <a:schemeClr val="tx1"/>
              </a:solid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Subsequent Investigation</c:v>
                </c:pt>
                <c:pt idx="1">
                  <c:v>Subsequent Substantiation</c:v>
                </c:pt>
                <c:pt idx="2">
                  <c:v>Subsequent Investigation with Removal</c:v>
                </c:pt>
              </c:strCache>
            </c:strRef>
          </c:cat>
          <c:val>
            <c:numRef>
              <c:f>Sheet1!$E$2:$E$4</c:f>
              <c:numCache>
                <c:formatCode>0.0%</c:formatCode>
                <c:ptCount val="3"/>
                <c:pt idx="0">
                  <c:v>0.57699999999999996</c:v>
                </c:pt>
                <c:pt idx="1">
                  <c:v>0.25900000000000001</c:v>
                </c:pt>
                <c:pt idx="2">
                  <c:v>0.157</c:v>
                </c:pt>
              </c:numCache>
            </c:numRef>
          </c:val>
        </c:ser>
        <c:dLbls>
          <c:showLegendKey val="0"/>
          <c:showVal val="0"/>
          <c:showCatName val="0"/>
          <c:showSerName val="0"/>
          <c:showPercent val="0"/>
          <c:showBubbleSize val="0"/>
        </c:dLbls>
        <c:gapWidth val="50"/>
        <c:axId val="520584048"/>
        <c:axId val="520587968"/>
      </c:barChart>
      <c:catAx>
        <c:axId val="5205840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20587968"/>
        <c:crosses val="autoZero"/>
        <c:auto val="1"/>
        <c:lblAlgn val="ctr"/>
        <c:lblOffset val="100"/>
        <c:noMultiLvlLbl val="0"/>
      </c:catAx>
      <c:valAx>
        <c:axId val="520587968"/>
        <c:scaling>
          <c:orientation val="minMax"/>
        </c:scaling>
        <c:delete val="1"/>
        <c:axPos val="l"/>
        <c:numFmt formatCode="0.0%" sourceLinked="1"/>
        <c:majorTickMark val="none"/>
        <c:minorTickMark val="none"/>
        <c:tickLblPos val="nextTo"/>
        <c:crossAx val="520584048"/>
        <c:crosses val="autoZero"/>
        <c:crossBetween val="between"/>
      </c:valAx>
      <c:spPr>
        <a:noFill/>
        <a:ln>
          <a:noFill/>
        </a:ln>
        <a:effectLst/>
      </c:spPr>
    </c:plotArea>
    <c:legend>
      <c:legendPos val="b"/>
      <c:layout>
        <c:manualLayout>
          <c:xMode val="edge"/>
          <c:yMode val="edge"/>
          <c:x val="2.6504811898512688E-2"/>
          <c:y val="0.8962533484860784"/>
          <c:w val="0.97210629921259839"/>
          <c:h val="6.953272637795275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625815595765429E-2"/>
          <c:y val="5.3382260866358895E-2"/>
          <c:w val="0.88169192913385863"/>
          <c:h val="0.75072552311040264"/>
        </c:manualLayout>
      </c:layout>
      <c:barChart>
        <c:barDir val="col"/>
        <c:grouping val="clustered"/>
        <c:varyColors val="0"/>
        <c:ser>
          <c:idx val="1"/>
          <c:order val="0"/>
          <c:tx>
            <c:strRef>
              <c:f>Sheet1!$A$2</c:f>
              <c:strCache>
                <c:ptCount val="1"/>
                <c:pt idx="0">
                  <c:v>Not Opened</c:v>
                </c:pt>
              </c:strCache>
            </c:strRef>
          </c:tx>
          <c:spPr>
            <a:solidFill>
              <a:schemeClr val="accent1"/>
            </a:solidFill>
            <a:ln w="12377">
              <a:solidFill>
                <a:schemeClr val="tx1"/>
              </a:solidFill>
              <a:prstDash val="solid"/>
            </a:ln>
          </c:spPr>
          <c:invertIfNegative val="0"/>
          <c:dLbls>
            <c:dLbl>
              <c:idx val="0"/>
              <c:layout>
                <c:manualLayout>
                  <c:x val="0"/>
                  <c:y val="1.651754989676545E-2"/>
                </c:manualLayout>
              </c:layout>
              <c:numFmt formatCode="0%" sourceLinked="0"/>
              <c:spPr/>
              <c:txPr>
                <a:bodyPr/>
                <a:lstStyle/>
                <a:p>
                  <a:pPr>
                    <a:defRPr sz="1600"/>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0"/>
                  <c:y val="1.9270474879559563E-2"/>
                </c:manualLayout>
              </c:layout>
              <c:numFmt formatCode="0%" sourceLinked="0"/>
              <c:spPr/>
              <c:txPr>
                <a:bodyPr/>
                <a:lstStyle/>
                <a:p>
                  <a:pPr>
                    <a:defRPr sz="1600"/>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3888888888889024E-3"/>
                  <c:y val="1.9270474879559563E-2"/>
                </c:manualLayout>
              </c:layout>
              <c:numFmt formatCode="0%" sourceLinked="0"/>
              <c:spPr/>
              <c:txPr>
                <a:bodyPr/>
                <a:lstStyle/>
                <a:p>
                  <a:pPr>
                    <a:defRPr sz="1600"/>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9270474879559563E-2"/>
                </c:manualLayout>
              </c:layout>
              <c:numFmt formatCode="0%" sourceLinked="0"/>
              <c:spPr/>
              <c:txPr>
                <a:bodyPr/>
                <a:lstStyle/>
                <a:p>
                  <a:pPr>
                    <a:defRPr sz="1600"/>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wrap="square" lIns="38100" tIns="19050" rIns="38100" bIns="19050" anchor="ctr">
                <a:spAutoFit/>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Low </c:v>
                </c:pt>
                <c:pt idx="1">
                  <c:v>Moderate</c:v>
                </c:pt>
                <c:pt idx="2">
                  <c:v>High</c:v>
                </c:pt>
                <c:pt idx="3">
                  <c:v>Very High</c:v>
                </c:pt>
                <c:pt idx="4">
                  <c:v>Unknown</c:v>
                </c:pt>
              </c:strCache>
            </c:strRef>
          </c:cat>
          <c:val>
            <c:numRef>
              <c:f>Sheet1!$B$2:$F$2</c:f>
              <c:numCache>
                <c:formatCode>0.0%</c:formatCode>
                <c:ptCount val="5"/>
                <c:pt idx="0">
                  <c:v>2.9000000000000001E-2</c:v>
                </c:pt>
                <c:pt idx="1">
                  <c:v>5.3999999999999999E-2</c:v>
                </c:pt>
                <c:pt idx="2">
                  <c:v>9.7000000000000003E-2</c:v>
                </c:pt>
                <c:pt idx="3">
                  <c:v>0.159</c:v>
                </c:pt>
                <c:pt idx="4">
                  <c:v>9.8000000000000004E-2</c:v>
                </c:pt>
              </c:numCache>
            </c:numRef>
          </c:val>
        </c:ser>
        <c:ser>
          <c:idx val="2"/>
          <c:order val="1"/>
          <c:tx>
            <c:strRef>
              <c:f>Sheet1!$A$3</c:f>
              <c:strCache>
                <c:ptCount val="1"/>
                <c:pt idx="0">
                  <c:v>Opened</c:v>
                </c:pt>
              </c:strCache>
            </c:strRef>
          </c:tx>
          <c:spPr>
            <a:solidFill>
              <a:schemeClr val="accent2"/>
            </a:solidFill>
            <a:ln w="12377">
              <a:solidFill>
                <a:schemeClr val="tx1"/>
              </a:solidFill>
              <a:prstDash val="solid"/>
            </a:ln>
          </c:spPr>
          <c:invertIfNegative val="0"/>
          <c:dLbls>
            <c:dLbl>
              <c:idx val="0"/>
              <c:layout>
                <c:manualLayout>
                  <c:x val="-1.0936132985923361E-7"/>
                  <c:y val="1.9270474879559563E-2"/>
                </c:manualLayout>
              </c:layout>
              <c:numFmt formatCode="0%" sourceLinked="0"/>
              <c:spPr/>
              <c:txPr>
                <a:bodyPr/>
                <a:lstStyle/>
                <a:p>
                  <a:pPr>
                    <a:defRPr sz="1600"/>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5.0925337632081321E-17"/>
                  <c:y val="1.9270474879559563E-2"/>
                </c:manualLayout>
              </c:layout>
              <c:numFmt formatCode="0%" sourceLinked="0"/>
              <c:spPr/>
              <c:txPr>
                <a:bodyPr/>
                <a:lstStyle/>
                <a:p>
                  <a:pPr>
                    <a:defRPr sz="1600"/>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0"/>
                  <c:y val="1.7147526707500547E-2"/>
                </c:manualLayout>
              </c:layout>
              <c:numFmt formatCode="0%" sourceLinked="0"/>
              <c:spPr/>
              <c:txPr>
                <a:bodyPr/>
                <a:lstStyle/>
                <a:p>
                  <a:pPr>
                    <a:defRPr sz="1600"/>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1721289847291357E-3"/>
                  <c:y val="-4.2345911383656752E-2"/>
                </c:manualLayout>
              </c:layout>
              <c:numFmt formatCode="0%" sourceLinked="0"/>
              <c:spPr/>
              <c:txPr>
                <a:bodyPr/>
                <a:lstStyle/>
                <a:p>
                  <a:pPr>
                    <a:defRPr sz="1600"/>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651754989676545E-2"/>
                </c:manualLayout>
              </c:layout>
              <c:numFmt formatCode="0%" sourceLinked="0"/>
              <c:spPr/>
              <c:txPr>
                <a:bodyPr/>
                <a:lstStyle/>
                <a:p>
                  <a:pPr>
                    <a:defRPr sz="1600"/>
                  </a:pPr>
                  <a:endParaRPr lang="en-US"/>
                </a:p>
              </c:txPr>
              <c:dLblPos val="outEnd"/>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wrap="square" lIns="38100" tIns="19050" rIns="38100" bIns="19050" anchor="ctr">
                <a:spAutoFit/>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Low </c:v>
                </c:pt>
                <c:pt idx="1">
                  <c:v>Moderate</c:v>
                </c:pt>
                <c:pt idx="2">
                  <c:v>High</c:v>
                </c:pt>
                <c:pt idx="3">
                  <c:v>Very High</c:v>
                </c:pt>
                <c:pt idx="4">
                  <c:v>Unknown</c:v>
                </c:pt>
              </c:strCache>
            </c:strRef>
          </c:cat>
          <c:val>
            <c:numRef>
              <c:f>Sheet1!$B$3:$F$3</c:f>
              <c:numCache>
                <c:formatCode>0.0%</c:formatCode>
                <c:ptCount val="5"/>
                <c:pt idx="0">
                  <c:v>2.1000000000000001E-2</c:v>
                </c:pt>
                <c:pt idx="1">
                  <c:v>5.2999999999999999E-2</c:v>
                </c:pt>
                <c:pt idx="2">
                  <c:v>6.7000000000000004E-2</c:v>
                </c:pt>
                <c:pt idx="3">
                  <c:v>8.3000000000000004E-2</c:v>
                </c:pt>
                <c:pt idx="4">
                  <c:v>7.5999999999999998E-2</c:v>
                </c:pt>
              </c:numCache>
            </c:numRef>
          </c:val>
        </c:ser>
        <c:dLbls>
          <c:showLegendKey val="0"/>
          <c:showVal val="0"/>
          <c:showCatName val="0"/>
          <c:showSerName val="0"/>
          <c:showPercent val="0"/>
          <c:showBubbleSize val="0"/>
        </c:dLbls>
        <c:gapWidth val="50"/>
        <c:axId val="525445944"/>
        <c:axId val="525443984"/>
      </c:barChart>
      <c:catAx>
        <c:axId val="525445944"/>
        <c:scaling>
          <c:orientation val="minMax"/>
        </c:scaling>
        <c:delete val="0"/>
        <c:axPos val="b"/>
        <c:numFmt formatCode="General" sourceLinked="1"/>
        <c:majorTickMark val="none"/>
        <c:minorTickMark val="none"/>
        <c:tickLblPos val="nextTo"/>
        <c:spPr>
          <a:ln w="3101">
            <a:solidFill>
              <a:schemeClr val="tx1"/>
            </a:solidFill>
            <a:prstDash val="solid"/>
          </a:ln>
        </c:spPr>
        <c:txPr>
          <a:bodyPr rot="0" vert="horz"/>
          <a:lstStyle/>
          <a:p>
            <a:pPr>
              <a:defRPr sz="1600"/>
            </a:pPr>
            <a:endParaRPr lang="en-US"/>
          </a:p>
        </c:txPr>
        <c:crossAx val="525443984"/>
        <c:crosses val="autoZero"/>
        <c:auto val="1"/>
        <c:lblAlgn val="ctr"/>
        <c:lblOffset val="100"/>
        <c:tickLblSkip val="1"/>
        <c:tickMarkSkip val="1"/>
        <c:noMultiLvlLbl val="0"/>
      </c:catAx>
      <c:valAx>
        <c:axId val="525443984"/>
        <c:scaling>
          <c:orientation val="minMax"/>
          <c:max val="0.16000000000000003"/>
          <c:min val="0"/>
        </c:scaling>
        <c:delete val="1"/>
        <c:axPos val="l"/>
        <c:numFmt formatCode="0.0%" sourceLinked="0"/>
        <c:majorTickMark val="out"/>
        <c:minorTickMark val="none"/>
        <c:tickLblPos val="nextTo"/>
        <c:crossAx val="525445944"/>
        <c:crosses val="autoZero"/>
        <c:crossBetween val="between"/>
        <c:majorUnit val="4.0000000000000008E-2"/>
        <c:minorUnit val="4.0000000000000114E-3"/>
      </c:valAx>
      <c:spPr>
        <a:noFill/>
        <a:ln w="24863">
          <a:noFill/>
        </a:ln>
      </c:spPr>
    </c:plotArea>
    <c:legend>
      <c:legendPos val="r"/>
      <c:layout>
        <c:manualLayout>
          <c:xMode val="edge"/>
          <c:yMode val="edge"/>
          <c:x val="1.7667975046795983E-2"/>
          <c:y val="0.92067990461691251"/>
          <c:w val="0.97463414671947701"/>
          <c:h val="6.2882555480980651E-2"/>
        </c:manualLayout>
      </c:layout>
      <c:overlay val="0"/>
      <c:spPr>
        <a:noFill/>
        <a:ln w="9284">
          <a:noFill/>
          <a:prstDash val="solid"/>
        </a:ln>
      </c:spPr>
      <c:txPr>
        <a:bodyPr/>
        <a:lstStyle/>
        <a:p>
          <a:pPr>
            <a:defRPr sz="1600">
              <a:solidFill>
                <a:schemeClr val="tx1"/>
              </a:solidFill>
            </a:defRPr>
          </a:pPr>
          <a:endParaRPr lang="en-US"/>
        </a:p>
      </c:txPr>
    </c:legend>
    <c:plotVisOnly val="1"/>
    <c:dispBlanksAs val="gap"/>
    <c:showDLblsOverMax val="0"/>
  </c:chart>
  <c:spPr>
    <a:noFill/>
    <a:ln>
      <a:noFill/>
    </a:ln>
  </c:spPr>
  <c:txPr>
    <a:bodyPr/>
    <a:lstStyle/>
    <a:p>
      <a:pPr>
        <a:defRPr sz="1562" b="0" i="0" u="none" strike="noStrike" baseline="0">
          <a:solidFill>
            <a:schemeClr val="tx1"/>
          </a:solidFill>
          <a:latin typeface="+mn-lt"/>
          <a:ea typeface="Arial"/>
          <a:cs typeface="Aria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804502987797121"/>
          <c:y val="3.5228182546036831E-2"/>
          <c:w val="0.52195497012202885"/>
          <c:h val="0.92954363490792635"/>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Risk, Visitation, and Safety Comply</c:v>
                </c:pt>
                <c:pt idx="1">
                  <c:v>Two Components Comply</c:v>
                </c:pt>
                <c:pt idx="2">
                  <c:v>One or No Component Complies</c:v>
                </c:pt>
              </c:strCache>
            </c:strRef>
          </c:cat>
          <c:val>
            <c:numRef>
              <c:f>Sheet1!$B$2:$B$4</c:f>
              <c:numCache>
                <c:formatCode>0.00%</c:formatCode>
                <c:ptCount val="3"/>
                <c:pt idx="0">
                  <c:v>0.11799999999999999</c:v>
                </c:pt>
                <c:pt idx="1">
                  <c:v>0.182</c:v>
                </c:pt>
                <c:pt idx="2">
                  <c:v>0.41699999999999998</c:v>
                </c:pt>
              </c:numCache>
            </c:numRef>
          </c:val>
        </c:ser>
        <c:dLbls>
          <c:showLegendKey val="0"/>
          <c:showVal val="0"/>
          <c:showCatName val="0"/>
          <c:showSerName val="0"/>
          <c:showPercent val="0"/>
          <c:showBubbleSize val="0"/>
        </c:dLbls>
        <c:gapWidth val="219"/>
        <c:axId val="528333184"/>
        <c:axId val="528335928"/>
      </c:barChart>
      <c:catAx>
        <c:axId val="528333184"/>
        <c:scaling>
          <c:orientation val="minMax"/>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28335928"/>
        <c:crosses val="autoZero"/>
        <c:auto val="1"/>
        <c:lblAlgn val="ctr"/>
        <c:lblOffset val="100"/>
        <c:noMultiLvlLbl val="0"/>
      </c:catAx>
      <c:valAx>
        <c:axId val="528335928"/>
        <c:scaling>
          <c:orientation val="minMax"/>
        </c:scaling>
        <c:delete val="1"/>
        <c:axPos val="b"/>
        <c:numFmt formatCode="0.00%" sourceLinked="1"/>
        <c:majorTickMark val="none"/>
        <c:minorTickMark val="none"/>
        <c:tickLblPos val="nextTo"/>
        <c:crossAx val="528333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g"/><Relationship Id="rId4" Type="http://schemas.openxmlformats.org/officeDocument/2006/relationships/image" Target="../media/image30.jpeg"/></Relationships>
</file>

<file path=ppt/diagrams/_rels/data3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image" Target="../media/image45.jp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B0BAB2-7752-4F7C-B65A-EAA02754AB4D}" type="doc">
      <dgm:prSet loTypeId="urn:microsoft.com/office/officeart/2005/8/layout/lProcess2" loCatId="relationship" qsTypeId="urn:microsoft.com/office/officeart/2005/8/quickstyle/simple1" qsCatId="simple" csTypeId="urn:microsoft.com/office/officeart/2005/8/colors/accent1_1" csCatId="accent1" phldr="1"/>
      <dgm:spPr/>
      <dgm:t>
        <a:bodyPr/>
        <a:lstStyle/>
        <a:p>
          <a:endParaRPr lang="en-US"/>
        </a:p>
      </dgm:t>
    </dgm:pt>
    <dgm:pt modelId="{C16DA222-F5B9-495F-816E-066580127072}">
      <dgm:prSet phldrT="[Text]"/>
      <dgm:spPr>
        <a:solidFill>
          <a:schemeClr val="accent5"/>
        </a:solidFill>
      </dgm:spPr>
      <dgm:t>
        <a:bodyPr/>
        <a:lstStyle/>
        <a:p>
          <a:r>
            <a:rPr lang="en-US" dirty="0" smtClean="0"/>
            <a:t>Goals</a:t>
          </a:r>
          <a:endParaRPr lang="en-US" dirty="0"/>
        </a:p>
      </dgm:t>
    </dgm:pt>
    <dgm:pt modelId="{78E26950-0846-4CAF-BF94-0EA687E87CB2}" type="parTrans" cxnId="{71554F19-B611-4C02-B2EC-56B1990FDFDF}">
      <dgm:prSet/>
      <dgm:spPr/>
      <dgm:t>
        <a:bodyPr/>
        <a:lstStyle/>
        <a:p>
          <a:endParaRPr lang="en-US"/>
        </a:p>
      </dgm:t>
    </dgm:pt>
    <dgm:pt modelId="{304EC597-BB31-415C-9037-EA7E26C4B8F5}" type="sibTrans" cxnId="{71554F19-B611-4C02-B2EC-56B1990FDFDF}">
      <dgm:prSet/>
      <dgm:spPr/>
      <dgm:t>
        <a:bodyPr/>
        <a:lstStyle/>
        <a:p>
          <a:endParaRPr lang="en-US"/>
        </a:p>
      </dgm:t>
    </dgm:pt>
    <dgm:pt modelId="{BDC890FE-8F1E-4E71-8CE9-16C5230B6954}">
      <dgm:prSet phldrT="[Text]"/>
      <dgm:spPr>
        <a:solidFill>
          <a:schemeClr val="accent1"/>
        </a:solidFill>
        <a:ln>
          <a:noFill/>
        </a:ln>
      </dgm:spPr>
      <dgm:t>
        <a:bodyPr/>
        <a:lstStyle/>
        <a:p>
          <a:r>
            <a:rPr lang="en-CA" dirty="0" smtClean="0">
              <a:solidFill>
                <a:schemeClr val="bg1"/>
              </a:solidFill>
            </a:rPr>
            <a:t>Reduce subsequent harm</a:t>
          </a:r>
          <a:endParaRPr lang="en-US" dirty="0">
            <a:solidFill>
              <a:schemeClr val="bg1"/>
            </a:solidFill>
          </a:endParaRPr>
        </a:p>
      </dgm:t>
    </dgm:pt>
    <dgm:pt modelId="{B7A05616-19E1-4102-BF41-8C3F5AE0D5F4}" type="parTrans" cxnId="{B14EA137-9F90-4075-8643-3E0E8DDBB2D5}">
      <dgm:prSet/>
      <dgm:spPr/>
      <dgm:t>
        <a:bodyPr/>
        <a:lstStyle/>
        <a:p>
          <a:endParaRPr lang="en-US"/>
        </a:p>
      </dgm:t>
    </dgm:pt>
    <dgm:pt modelId="{F167807D-50F2-4F89-9BAF-62EBD1E5DC54}" type="sibTrans" cxnId="{B14EA137-9F90-4075-8643-3E0E8DDBB2D5}">
      <dgm:prSet/>
      <dgm:spPr/>
      <dgm:t>
        <a:bodyPr/>
        <a:lstStyle/>
        <a:p>
          <a:endParaRPr lang="en-US"/>
        </a:p>
      </dgm:t>
    </dgm:pt>
    <dgm:pt modelId="{364E62DC-D7D3-417A-8C9D-639B617E894F}">
      <dgm:prSet phldrT="[Text]"/>
      <dgm:spPr>
        <a:solidFill>
          <a:schemeClr val="accent5"/>
        </a:solidFill>
      </dgm:spPr>
      <dgm:t>
        <a:bodyPr/>
        <a:lstStyle/>
        <a:p>
          <a:r>
            <a:rPr lang="en-US" dirty="0" smtClean="0"/>
            <a:t>Objectives</a:t>
          </a:r>
          <a:endParaRPr lang="en-US" dirty="0"/>
        </a:p>
      </dgm:t>
    </dgm:pt>
    <dgm:pt modelId="{F08767DE-28AC-44ED-9C73-56F7378226C7}" type="parTrans" cxnId="{6E886482-8C5D-49AB-82C0-4CE1986FDA8C}">
      <dgm:prSet/>
      <dgm:spPr/>
      <dgm:t>
        <a:bodyPr/>
        <a:lstStyle/>
        <a:p>
          <a:endParaRPr lang="en-US"/>
        </a:p>
      </dgm:t>
    </dgm:pt>
    <dgm:pt modelId="{E95153B9-C864-4616-865D-2BA013ADB2DF}" type="sibTrans" cxnId="{6E886482-8C5D-49AB-82C0-4CE1986FDA8C}">
      <dgm:prSet/>
      <dgm:spPr/>
      <dgm:t>
        <a:bodyPr/>
        <a:lstStyle/>
        <a:p>
          <a:endParaRPr lang="en-US"/>
        </a:p>
      </dgm:t>
    </dgm:pt>
    <dgm:pt modelId="{68AC680A-7131-4FDD-A305-B5803093883A}">
      <dgm:prSet phldrT="[Text]"/>
      <dgm:spPr>
        <a:solidFill>
          <a:schemeClr val="accent1"/>
        </a:solidFill>
        <a:ln>
          <a:noFill/>
        </a:ln>
      </dgm:spPr>
      <dgm:t>
        <a:bodyPr/>
        <a:lstStyle/>
        <a:p>
          <a:r>
            <a:rPr lang="en-CA" i="0" dirty="0" smtClean="0">
              <a:solidFill>
                <a:schemeClr val="bg1"/>
              </a:solidFill>
            </a:rPr>
            <a:t>Structure critical decision points</a:t>
          </a:r>
          <a:endParaRPr lang="en-US" i="0" dirty="0">
            <a:solidFill>
              <a:schemeClr val="bg1"/>
            </a:solidFill>
          </a:endParaRPr>
        </a:p>
      </dgm:t>
    </dgm:pt>
    <dgm:pt modelId="{D64D8DE1-6763-4B49-B041-DBDEFA3D1319}" type="parTrans" cxnId="{390A1E24-0818-4F63-BBF9-3ED30DA47472}">
      <dgm:prSet/>
      <dgm:spPr/>
      <dgm:t>
        <a:bodyPr/>
        <a:lstStyle/>
        <a:p>
          <a:endParaRPr lang="en-US"/>
        </a:p>
      </dgm:t>
    </dgm:pt>
    <dgm:pt modelId="{A0238803-8B11-495B-B799-9741039128E8}" type="sibTrans" cxnId="{390A1E24-0818-4F63-BBF9-3ED30DA47472}">
      <dgm:prSet/>
      <dgm:spPr/>
      <dgm:t>
        <a:bodyPr/>
        <a:lstStyle/>
        <a:p>
          <a:endParaRPr lang="en-US"/>
        </a:p>
      </dgm:t>
    </dgm:pt>
    <dgm:pt modelId="{0DC5B2C6-B7A3-4D40-8C7D-F3E0470D7577}">
      <dgm:prSet phldrT="[Text]"/>
      <dgm:spPr>
        <a:solidFill>
          <a:schemeClr val="accent5"/>
        </a:solidFill>
      </dgm:spPr>
      <dgm:t>
        <a:bodyPr/>
        <a:lstStyle/>
        <a:p>
          <a:r>
            <a:rPr lang="en-US" dirty="0" smtClean="0"/>
            <a:t>Characteristics</a:t>
          </a:r>
          <a:endParaRPr lang="en-US" dirty="0"/>
        </a:p>
      </dgm:t>
    </dgm:pt>
    <dgm:pt modelId="{67222DAC-6CC1-416F-BFDC-AE57D996CF94}" type="parTrans" cxnId="{DC2BF5D6-0FB1-4D63-AB9B-006111F27183}">
      <dgm:prSet/>
      <dgm:spPr/>
      <dgm:t>
        <a:bodyPr/>
        <a:lstStyle/>
        <a:p>
          <a:endParaRPr lang="en-US"/>
        </a:p>
      </dgm:t>
    </dgm:pt>
    <dgm:pt modelId="{D9EFD048-B473-4164-9EDF-904FC34D576F}" type="sibTrans" cxnId="{DC2BF5D6-0FB1-4D63-AB9B-006111F27183}">
      <dgm:prSet/>
      <dgm:spPr/>
      <dgm:t>
        <a:bodyPr/>
        <a:lstStyle/>
        <a:p>
          <a:endParaRPr lang="en-US"/>
        </a:p>
      </dgm:t>
    </dgm:pt>
    <dgm:pt modelId="{7CA07784-2BF1-4EAC-B7B5-15A817EDF6E9}">
      <dgm:prSet phldrT="[Text]"/>
      <dgm:spPr>
        <a:solidFill>
          <a:schemeClr val="accent1"/>
        </a:solidFill>
        <a:ln>
          <a:noFill/>
        </a:ln>
      </dgm:spPr>
      <dgm:t>
        <a:bodyPr/>
        <a:lstStyle/>
        <a:p>
          <a:r>
            <a:rPr lang="en-US" dirty="0" smtClean="0">
              <a:solidFill>
                <a:schemeClr val="bg1"/>
              </a:solidFill>
            </a:rPr>
            <a:t>Reliable</a:t>
          </a:r>
          <a:endParaRPr lang="en-US" dirty="0">
            <a:solidFill>
              <a:schemeClr val="bg1"/>
            </a:solidFill>
          </a:endParaRPr>
        </a:p>
      </dgm:t>
    </dgm:pt>
    <dgm:pt modelId="{C5ED4981-0C02-4307-A697-7F93E5BB179A}" type="parTrans" cxnId="{7FFF80E2-2519-4762-BC76-559A45477750}">
      <dgm:prSet/>
      <dgm:spPr/>
      <dgm:t>
        <a:bodyPr/>
        <a:lstStyle/>
        <a:p>
          <a:endParaRPr lang="en-US"/>
        </a:p>
      </dgm:t>
    </dgm:pt>
    <dgm:pt modelId="{ECB0533D-C0CC-4491-A482-FD455F1B95EC}" type="sibTrans" cxnId="{7FFF80E2-2519-4762-BC76-559A45477750}">
      <dgm:prSet/>
      <dgm:spPr/>
      <dgm:t>
        <a:bodyPr/>
        <a:lstStyle/>
        <a:p>
          <a:endParaRPr lang="en-US"/>
        </a:p>
      </dgm:t>
    </dgm:pt>
    <dgm:pt modelId="{F8F04C50-D165-43A0-A518-6F948DF2AF9A}">
      <dgm:prSet phldrT="[Text]"/>
      <dgm:spPr>
        <a:solidFill>
          <a:schemeClr val="accent1"/>
        </a:solidFill>
        <a:ln>
          <a:noFill/>
        </a:ln>
      </dgm:spPr>
      <dgm:t>
        <a:bodyPr/>
        <a:lstStyle/>
        <a:p>
          <a:r>
            <a:rPr lang="en-US" dirty="0" smtClean="0">
              <a:solidFill>
                <a:schemeClr val="bg1"/>
              </a:solidFill>
            </a:rPr>
            <a:t>Valid</a:t>
          </a:r>
          <a:endParaRPr lang="en-US" dirty="0">
            <a:solidFill>
              <a:schemeClr val="bg1"/>
            </a:solidFill>
          </a:endParaRPr>
        </a:p>
      </dgm:t>
    </dgm:pt>
    <dgm:pt modelId="{693D8D64-BAFE-4E15-ACC2-FC9449D4DB51}" type="parTrans" cxnId="{E07E2E1E-FA05-4DA4-863B-3BBE224D0031}">
      <dgm:prSet/>
      <dgm:spPr/>
      <dgm:t>
        <a:bodyPr/>
        <a:lstStyle/>
        <a:p>
          <a:endParaRPr lang="en-US"/>
        </a:p>
      </dgm:t>
    </dgm:pt>
    <dgm:pt modelId="{2C04DAC4-2EBC-47ED-A4DE-B238F0C4088C}" type="sibTrans" cxnId="{E07E2E1E-FA05-4DA4-863B-3BBE224D0031}">
      <dgm:prSet/>
      <dgm:spPr/>
      <dgm:t>
        <a:bodyPr/>
        <a:lstStyle/>
        <a:p>
          <a:endParaRPr lang="en-US"/>
        </a:p>
      </dgm:t>
    </dgm:pt>
    <dgm:pt modelId="{AE9A1B92-D2B1-4E12-BC08-681CF1A85CEC}">
      <dgm:prSet/>
      <dgm:spPr>
        <a:solidFill>
          <a:schemeClr val="accent1"/>
        </a:solidFill>
        <a:ln>
          <a:noFill/>
        </a:ln>
      </dgm:spPr>
      <dgm:t>
        <a:bodyPr/>
        <a:lstStyle/>
        <a:p>
          <a:r>
            <a:rPr lang="en-US" dirty="0" smtClean="0">
              <a:solidFill>
                <a:schemeClr val="bg1"/>
              </a:solidFill>
            </a:rPr>
            <a:t>Equitable</a:t>
          </a:r>
          <a:endParaRPr lang="en-US" dirty="0">
            <a:solidFill>
              <a:schemeClr val="bg1"/>
            </a:solidFill>
          </a:endParaRPr>
        </a:p>
      </dgm:t>
    </dgm:pt>
    <dgm:pt modelId="{6354786D-D8F7-4427-A00B-C1334043ECEE}" type="parTrans" cxnId="{026B626A-1A37-49D4-999E-026B4306E513}">
      <dgm:prSet/>
      <dgm:spPr/>
      <dgm:t>
        <a:bodyPr/>
        <a:lstStyle/>
        <a:p>
          <a:endParaRPr lang="en-US"/>
        </a:p>
      </dgm:t>
    </dgm:pt>
    <dgm:pt modelId="{B467E983-7CE5-4891-B198-D29AEDE326A2}" type="sibTrans" cxnId="{026B626A-1A37-49D4-999E-026B4306E513}">
      <dgm:prSet/>
      <dgm:spPr/>
      <dgm:t>
        <a:bodyPr/>
        <a:lstStyle/>
        <a:p>
          <a:endParaRPr lang="en-US"/>
        </a:p>
      </dgm:t>
    </dgm:pt>
    <dgm:pt modelId="{635E015C-E886-46A5-B457-E754CB3BFE9E}">
      <dgm:prSet/>
      <dgm:spPr>
        <a:solidFill>
          <a:schemeClr val="accent1"/>
        </a:solidFill>
        <a:ln>
          <a:noFill/>
        </a:ln>
      </dgm:spPr>
      <dgm:t>
        <a:bodyPr/>
        <a:lstStyle/>
        <a:p>
          <a:r>
            <a:rPr lang="en-US" dirty="0" smtClean="0">
              <a:solidFill>
                <a:schemeClr val="bg1"/>
              </a:solidFill>
            </a:rPr>
            <a:t>Useful</a:t>
          </a:r>
          <a:endParaRPr lang="en-US" dirty="0">
            <a:solidFill>
              <a:schemeClr val="bg1"/>
            </a:solidFill>
          </a:endParaRPr>
        </a:p>
      </dgm:t>
    </dgm:pt>
    <dgm:pt modelId="{ADBBF994-45EC-4FB6-9EEE-8DA536C450AE}" type="parTrans" cxnId="{8719E421-1A2C-42C0-BEB9-C39032594041}">
      <dgm:prSet/>
      <dgm:spPr/>
      <dgm:t>
        <a:bodyPr/>
        <a:lstStyle/>
        <a:p>
          <a:endParaRPr lang="en-US"/>
        </a:p>
      </dgm:t>
    </dgm:pt>
    <dgm:pt modelId="{232F6315-4287-496F-AFE6-0F324135E94A}" type="sibTrans" cxnId="{8719E421-1A2C-42C0-BEB9-C39032594041}">
      <dgm:prSet/>
      <dgm:spPr/>
      <dgm:t>
        <a:bodyPr/>
        <a:lstStyle/>
        <a:p>
          <a:endParaRPr lang="en-US"/>
        </a:p>
      </dgm:t>
    </dgm:pt>
    <dgm:pt modelId="{4AF42D5B-05A3-48E9-BC46-E19ADF7C94A0}">
      <dgm:prSet/>
      <dgm:spPr>
        <a:solidFill>
          <a:schemeClr val="accent1"/>
        </a:solidFill>
        <a:ln>
          <a:noFill/>
        </a:ln>
      </dgm:spPr>
      <dgm:t>
        <a:bodyPr/>
        <a:lstStyle/>
        <a:p>
          <a:r>
            <a:rPr lang="en-US" i="0" dirty="0" smtClean="0">
              <a:solidFill>
                <a:schemeClr val="bg1"/>
              </a:solidFill>
            </a:rPr>
            <a:t>Increase consistency in decision making</a:t>
          </a:r>
          <a:endParaRPr lang="en-US" i="0" dirty="0">
            <a:solidFill>
              <a:schemeClr val="bg1"/>
            </a:solidFill>
          </a:endParaRPr>
        </a:p>
      </dgm:t>
    </dgm:pt>
    <dgm:pt modelId="{99D6E8F2-5D88-4ED9-8550-D8BCF3EABEAE}" type="parTrans" cxnId="{53632D36-B98B-4ED3-8C34-9E43248B7CE6}">
      <dgm:prSet/>
      <dgm:spPr/>
      <dgm:t>
        <a:bodyPr/>
        <a:lstStyle/>
        <a:p>
          <a:endParaRPr lang="en-US"/>
        </a:p>
      </dgm:t>
    </dgm:pt>
    <dgm:pt modelId="{77F91495-E21B-4BC5-BCF3-0B101A934B17}" type="sibTrans" cxnId="{53632D36-B98B-4ED3-8C34-9E43248B7CE6}">
      <dgm:prSet/>
      <dgm:spPr/>
      <dgm:t>
        <a:bodyPr/>
        <a:lstStyle/>
        <a:p>
          <a:endParaRPr lang="en-US"/>
        </a:p>
      </dgm:t>
    </dgm:pt>
    <dgm:pt modelId="{2B88942F-2D28-430B-A4E8-E92D39D9B618}">
      <dgm:prSet/>
      <dgm:spPr>
        <a:solidFill>
          <a:schemeClr val="accent1"/>
        </a:solidFill>
        <a:ln>
          <a:noFill/>
        </a:ln>
      </dgm:spPr>
      <dgm:t>
        <a:bodyPr/>
        <a:lstStyle/>
        <a:p>
          <a:r>
            <a:rPr lang="en-US" i="0" dirty="0" smtClean="0">
              <a:solidFill>
                <a:schemeClr val="bg1"/>
              </a:solidFill>
            </a:rPr>
            <a:t>Increase accuracy in decision making</a:t>
          </a:r>
          <a:endParaRPr lang="en-US" i="0" dirty="0">
            <a:solidFill>
              <a:schemeClr val="bg1"/>
            </a:solidFill>
          </a:endParaRPr>
        </a:p>
      </dgm:t>
    </dgm:pt>
    <dgm:pt modelId="{D2CF2933-8B81-407F-AC41-EA3859D26823}" type="parTrans" cxnId="{4AB59E87-17C6-48F2-9EC1-FE95AC9E9D8D}">
      <dgm:prSet/>
      <dgm:spPr/>
      <dgm:t>
        <a:bodyPr/>
        <a:lstStyle/>
        <a:p>
          <a:endParaRPr lang="en-US"/>
        </a:p>
      </dgm:t>
    </dgm:pt>
    <dgm:pt modelId="{3CF75D85-4F4E-46F5-8EE1-5791875FB40F}" type="sibTrans" cxnId="{4AB59E87-17C6-48F2-9EC1-FE95AC9E9D8D}">
      <dgm:prSet/>
      <dgm:spPr/>
      <dgm:t>
        <a:bodyPr/>
        <a:lstStyle/>
        <a:p>
          <a:endParaRPr lang="en-US"/>
        </a:p>
      </dgm:t>
    </dgm:pt>
    <dgm:pt modelId="{83396E59-91BA-41C5-B5F3-A4CC2B433B8B}">
      <dgm:prSet/>
      <dgm:spPr>
        <a:solidFill>
          <a:schemeClr val="accent1"/>
        </a:solidFill>
        <a:ln>
          <a:noFill/>
        </a:ln>
      </dgm:spPr>
      <dgm:t>
        <a:bodyPr/>
        <a:lstStyle/>
        <a:p>
          <a:r>
            <a:rPr lang="en-US" dirty="0" smtClean="0">
              <a:solidFill>
                <a:schemeClr val="bg1"/>
              </a:solidFill>
            </a:rPr>
            <a:t>Use data to inform policy and practice</a:t>
          </a:r>
          <a:endParaRPr lang="en-US" dirty="0">
            <a:solidFill>
              <a:schemeClr val="bg1"/>
            </a:solidFill>
          </a:endParaRPr>
        </a:p>
      </dgm:t>
    </dgm:pt>
    <dgm:pt modelId="{A11D1696-00B8-4814-A8EA-D550696F6FE4}" type="sibTrans" cxnId="{D95A4E31-79BA-4949-A3ED-C240698FF5D8}">
      <dgm:prSet/>
      <dgm:spPr/>
      <dgm:t>
        <a:bodyPr/>
        <a:lstStyle/>
        <a:p>
          <a:endParaRPr lang="en-US"/>
        </a:p>
      </dgm:t>
    </dgm:pt>
    <dgm:pt modelId="{4F7F7545-E08A-4F7E-AEB7-7F77AFE3AE91}" type="parTrans" cxnId="{D95A4E31-79BA-4949-A3ED-C240698FF5D8}">
      <dgm:prSet/>
      <dgm:spPr/>
      <dgm:t>
        <a:bodyPr/>
        <a:lstStyle/>
        <a:p>
          <a:endParaRPr lang="en-US"/>
        </a:p>
      </dgm:t>
    </dgm:pt>
    <dgm:pt modelId="{18098261-3019-49A8-B4E8-7954BEF52875}">
      <dgm:prSet phldrT="[Text]"/>
      <dgm:spPr>
        <a:solidFill>
          <a:schemeClr val="accent1"/>
        </a:solidFill>
        <a:ln>
          <a:noFill/>
        </a:ln>
      </dgm:spPr>
      <dgm:t>
        <a:bodyPr/>
        <a:lstStyle/>
        <a:p>
          <a:r>
            <a:rPr lang="en-US" dirty="0" smtClean="0">
              <a:solidFill>
                <a:schemeClr val="bg1"/>
              </a:solidFill>
            </a:rPr>
            <a:t>Expedite permanency and safe reunification</a:t>
          </a:r>
          <a:endParaRPr lang="en-US" dirty="0">
            <a:solidFill>
              <a:schemeClr val="bg1"/>
            </a:solidFill>
          </a:endParaRPr>
        </a:p>
      </dgm:t>
    </dgm:pt>
    <dgm:pt modelId="{B7FEF394-7C40-4E04-94AA-1CED9239D54D}" type="parTrans" cxnId="{E9A78723-3887-4764-A52A-E4767C99B1DE}">
      <dgm:prSet/>
      <dgm:spPr/>
      <dgm:t>
        <a:bodyPr/>
        <a:lstStyle/>
        <a:p>
          <a:endParaRPr lang="en-US"/>
        </a:p>
      </dgm:t>
    </dgm:pt>
    <dgm:pt modelId="{525CA934-0F4C-418E-9F0A-5896C9AC00E5}" type="sibTrans" cxnId="{E9A78723-3887-4764-A52A-E4767C99B1DE}">
      <dgm:prSet/>
      <dgm:spPr/>
      <dgm:t>
        <a:bodyPr/>
        <a:lstStyle/>
        <a:p>
          <a:endParaRPr lang="en-US"/>
        </a:p>
      </dgm:t>
    </dgm:pt>
    <dgm:pt modelId="{D4A35F41-D27B-4D8F-BE3D-B7303696AD1E}" type="pres">
      <dgm:prSet presAssocID="{8EB0BAB2-7752-4F7C-B65A-EAA02754AB4D}" presName="theList" presStyleCnt="0">
        <dgm:presLayoutVars>
          <dgm:dir/>
          <dgm:animLvl val="lvl"/>
          <dgm:resizeHandles val="exact"/>
        </dgm:presLayoutVars>
      </dgm:prSet>
      <dgm:spPr/>
      <dgm:t>
        <a:bodyPr/>
        <a:lstStyle/>
        <a:p>
          <a:endParaRPr lang="en-US"/>
        </a:p>
      </dgm:t>
    </dgm:pt>
    <dgm:pt modelId="{85A10CBA-28FF-4AF4-AED9-7732289DEB9C}" type="pres">
      <dgm:prSet presAssocID="{C16DA222-F5B9-495F-816E-066580127072}" presName="compNode" presStyleCnt="0"/>
      <dgm:spPr/>
      <dgm:t>
        <a:bodyPr/>
        <a:lstStyle/>
        <a:p>
          <a:endParaRPr lang="en-US"/>
        </a:p>
      </dgm:t>
    </dgm:pt>
    <dgm:pt modelId="{F7F5FD4D-B525-4B95-AADF-417BA60C7DE8}" type="pres">
      <dgm:prSet presAssocID="{C16DA222-F5B9-495F-816E-066580127072}" presName="aNode" presStyleLbl="bgShp" presStyleIdx="0" presStyleCnt="3" custLinFactNeighborY="1529"/>
      <dgm:spPr/>
      <dgm:t>
        <a:bodyPr/>
        <a:lstStyle/>
        <a:p>
          <a:endParaRPr lang="en-US"/>
        </a:p>
      </dgm:t>
    </dgm:pt>
    <dgm:pt modelId="{225F5E24-199A-445D-99C0-14E2670D71B4}" type="pres">
      <dgm:prSet presAssocID="{C16DA222-F5B9-495F-816E-066580127072}" presName="textNode" presStyleLbl="bgShp" presStyleIdx="0" presStyleCnt="3"/>
      <dgm:spPr/>
      <dgm:t>
        <a:bodyPr/>
        <a:lstStyle/>
        <a:p>
          <a:endParaRPr lang="en-US"/>
        </a:p>
      </dgm:t>
    </dgm:pt>
    <dgm:pt modelId="{6652392D-B6C8-4A49-9B1B-10912F2CFC4E}" type="pres">
      <dgm:prSet presAssocID="{C16DA222-F5B9-495F-816E-066580127072}" presName="compChildNode" presStyleCnt="0"/>
      <dgm:spPr/>
      <dgm:t>
        <a:bodyPr/>
        <a:lstStyle/>
        <a:p>
          <a:endParaRPr lang="en-US"/>
        </a:p>
      </dgm:t>
    </dgm:pt>
    <dgm:pt modelId="{CCA6F71B-50B3-450E-9454-CE2944F34A0B}" type="pres">
      <dgm:prSet presAssocID="{C16DA222-F5B9-495F-816E-066580127072}" presName="theInnerList" presStyleCnt="0"/>
      <dgm:spPr/>
      <dgm:t>
        <a:bodyPr/>
        <a:lstStyle/>
        <a:p>
          <a:endParaRPr lang="en-US"/>
        </a:p>
      </dgm:t>
    </dgm:pt>
    <dgm:pt modelId="{BF24FCC2-4C91-4E5E-BDAF-63C23ACA9019}" type="pres">
      <dgm:prSet presAssocID="{BDC890FE-8F1E-4E71-8CE9-16C5230B6954}" presName="childNode" presStyleLbl="node1" presStyleIdx="0" presStyleCnt="10">
        <dgm:presLayoutVars>
          <dgm:bulletEnabled val="1"/>
        </dgm:presLayoutVars>
      </dgm:prSet>
      <dgm:spPr/>
      <dgm:t>
        <a:bodyPr/>
        <a:lstStyle/>
        <a:p>
          <a:endParaRPr lang="en-US"/>
        </a:p>
      </dgm:t>
    </dgm:pt>
    <dgm:pt modelId="{977A3D8B-2D90-4324-8FB0-05FEED22AF5F}" type="pres">
      <dgm:prSet presAssocID="{BDC890FE-8F1E-4E71-8CE9-16C5230B6954}" presName="aSpace2" presStyleCnt="0"/>
      <dgm:spPr/>
      <dgm:t>
        <a:bodyPr/>
        <a:lstStyle/>
        <a:p>
          <a:endParaRPr lang="en-US"/>
        </a:p>
      </dgm:t>
    </dgm:pt>
    <dgm:pt modelId="{AB0D00AC-F186-4F00-9140-08224B6DB9C3}" type="pres">
      <dgm:prSet presAssocID="{18098261-3019-49A8-B4E8-7954BEF52875}" presName="childNode" presStyleLbl="node1" presStyleIdx="1" presStyleCnt="10">
        <dgm:presLayoutVars>
          <dgm:bulletEnabled val="1"/>
        </dgm:presLayoutVars>
      </dgm:prSet>
      <dgm:spPr/>
      <dgm:t>
        <a:bodyPr/>
        <a:lstStyle/>
        <a:p>
          <a:endParaRPr lang="en-US"/>
        </a:p>
      </dgm:t>
    </dgm:pt>
    <dgm:pt modelId="{97FDC3B4-1440-4C66-A82E-59AD8F3F109A}" type="pres">
      <dgm:prSet presAssocID="{C16DA222-F5B9-495F-816E-066580127072}" presName="aSpace" presStyleCnt="0"/>
      <dgm:spPr/>
      <dgm:t>
        <a:bodyPr/>
        <a:lstStyle/>
        <a:p>
          <a:endParaRPr lang="en-US"/>
        </a:p>
      </dgm:t>
    </dgm:pt>
    <dgm:pt modelId="{57AB1C3E-ABBE-4F0C-8A98-667F5527F4FD}" type="pres">
      <dgm:prSet presAssocID="{364E62DC-D7D3-417A-8C9D-639B617E894F}" presName="compNode" presStyleCnt="0"/>
      <dgm:spPr/>
      <dgm:t>
        <a:bodyPr/>
        <a:lstStyle/>
        <a:p>
          <a:endParaRPr lang="en-US"/>
        </a:p>
      </dgm:t>
    </dgm:pt>
    <dgm:pt modelId="{24A03E15-4BA7-4412-B094-ABD282E0A76A}" type="pres">
      <dgm:prSet presAssocID="{364E62DC-D7D3-417A-8C9D-639B617E894F}" presName="aNode" presStyleLbl="bgShp" presStyleIdx="1" presStyleCnt="3"/>
      <dgm:spPr/>
      <dgm:t>
        <a:bodyPr/>
        <a:lstStyle/>
        <a:p>
          <a:endParaRPr lang="en-US"/>
        </a:p>
      </dgm:t>
    </dgm:pt>
    <dgm:pt modelId="{BB7C07FE-FAA3-465C-9191-6C0CBCE974F7}" type="pres">
      <dgm:prSet presAssocID="{364E62DC-D7D3-417A-8C9D-639B617E894F}" presName="textNode" presStyleLbl="bgShp" presStyleIdx="1" presStyleCnt="3"/>
      <dgm:spPr/>
      <dgm:t>
        <a:bodyPr/>
        <a:lstStyle/>
        <a:p>
          <a:endParaRPr lang="en-US"/>
        </a:p>
      </dgm:t>
    </dgm:pt>
    <dgm:pt modelId="{02E71BF8-089A-4522-96E1-72C0F37B9340}" type="pres">
      <dgm:prSet presAssocID="{364E62DC-D7D3-417A-8C9D-639B617E894F}" presName="compChildNode" presStyleCnt="0"/>
      <dgm:spPr/>
      <dgm:t>
        <a:bodyPr/>
        <a:lstStyle/>
        <a:p>
          <a:endParaRPr lang="en-US"/>
        </a:p>
      </dgm:t>
    </dgm:pt>
    <dgm:pt modelId="{3EBEBBAB-E7A8-4CDF-AC79-AE25C5FC4EA0}" type="pres">
      <dgm:prSet presAssocID="{364E62DC-D7D3-417A-8C9D-639B617E894F}" presName="theInnerList" presStyleCnt="0"/>
      <dgm:spPr/>
      <dgm:t>
        <a:bodyPr/>
        <a:lstStyle/>
        <a:p>
          <a:endParaRPr lang="en-US"/>
        </a:p>
      </dgm:t>
    </dgm:pt>
    <dgm:pt modelId="{9C8DD6EB-A688-4445-A559-1D48E6C48151}" type="pres">
      <dgm:prSet presAssocID="{68AC680A-7131-4FDD-A305-B5803093883A}" presName="childNode" presStyleLbl="node1" presStyleIdx="2" presStyleCnt="10">
        <dgm:presLayoutVars>
          <dgm:bulletEnabled val="1"/>
        </dgm:presLayoutVars>
      </dgm:prSet>
      <dgm:spPr/>
      <dgm:t>
        <a:bodyPr/>
        <a:lstStyle/>
        <a:p>
          <a:endParaRPr lang="en-US"/>
        </a:p>
      </dgm:t>
    </dgm:pt>
    <dgm:pt modelId="{46290222-A92A-4D2D-82DA-4815B2304865}" type="pres">
      <dgm:prSet presAssocID="{68AC680A-7131-4FDD-A305-B5803093883A}" presName="aSpace2" presStyleCnt="0"/>
      <dgm:spPr/>
      <dgm:t>
        <a:bodyPr/>
        <a:lstStyle/>
        <a:p>
          <a:endParaRPr lang="en-US"/>
        </a:p>
      </dgm:t>
    </dgm:pt>
    <dgm:pt modelId="{0CDCBD6A-ED0C-4367-A0C4-0DA4401D3057}" type="pres">
      <dgm:prSet presAssocID="{4AF42D5B-05A3-48E9-BC46-E19ADF7C94A0}" presName="childNode" presStyleLbl="node1" presStyleIdx="3" presStyleCnt="10">
        <dgm:presLayoutVars>
          <dgm:bulletEnabled val="1"/>
        </dgm:presLayoutVars>
      </dgm:prSet>
      <dgm:spPr/>
      <dgm:t>
        <a:bodyPr/>
        <a:lstStyle/>
        <a:p>
          <a:endParaRPr lang="en-US"/>
        </a:p>
      </dgm:t>
    </dgm:pt>
    <dgm:pt modelId="{F8EA5C28-3921-4C62-8DAA-C836F0BBB5AE}" type="pres">
      <dgm:prSet presAssocID="{4AF42D5B-05A3-48E9-BC46-E19ADF7C94A0}" presName="aSpace2" presStyleCnt="0"/>
      <dgm:spPr/>
    </dgm:pt>
    <dgm:pt modelId="{52612B57-934C-4869-BC42-4DAC56C32555}" type="pres">
      <dgm:prSet presAssocID="{2B88942F-2D28-430B-A4E8-E92D39D9B618}" presName="childNode" presStyleLbl="node1" presStyleIdx="4" presStyleCnt="10">
        <dgm:presLayoutVars>
          <dgm:bulletEnabled val="1"/>
        </dgm:presLayoutVars>
      </dgm:prSet>
      <dgm:spPr/>
      <dgm:t>
        <a:bodyPr/>
        <a:lstStyle/>
        <a:p>
          <a:endParaRPr lang="en-US"/>
        </a:p>
      </dgm:t>
    </dgm:pt>
    <dgm:pt modelId="{4B6B0242-40F6-41C7-9C4B-1FC887AD9301}" type="pres">
      <dgm:prSet presAssocID="{2B88942F-2D28-430B-A4E8-E92D39D9B618}" presName="aSpace2" presStyleCnt="0"/>
      <dgm:spPr/>
    </dgm:pt>
    <dgm:pt modelId="{8BA71B72-7188-439F-8908-592879839280}" type="pres">
      <dgm:prSet presAssocID="{83396E59-91BA-41C5-B5F3-A4CC2B433B8B}" presName="childNode" presStyleLbl="node1" presStyleIdx="5" presStyleCnt="10">
        <dgm:presLayoutVars>
          <dgm:bulletEnabled val="1"/>
        </dgm:presLayoutVars>
      </dgm:prSet>
      <dgm:spPr/>
      <dgm:t>
        <a:bodyPr/>
        <a:lstStyle/>
        <a:p>
          <a:endParaRPr lang="en-US"/>
        </a:p>
      </dgm:t>
    </dgm:pt>
    <dgm:pt modelId="{B15D1B14-1D85-4249-9C7E-60AB452AF372}" type="pres">
      <dgm:prSet presAssocID="{364E62DC-D7D3-417A-8C9D-639B617E894F}" presName="aSpace" presStyleCnt="0"/>
      <dgm:spPr/>
      <dgm:t>
        <a:bodyPr/>
        <a:lstStyle/>
        <a:p>
          <a:endParaRPr lang="en-US"/>
        </a:p>
      </dgm:t>
    </dgm:pt>
    <dgm:pt modelId="{0553F5BD-D39E-4812-AA47-01779498BEA6}" type="pres">
      <dgm:prSet presAssocID="{0DC5B2C6-B7A3-4D40-8C7D-F3E0470D7577}" presName="compNode" presStyleCnt="0"/>
      <dgm:spPr/>
      <dgm:t>
        <a:bodyPr/>
        <a:lstStyle/>
        <a:p>
          <a:endParaRPr lang="en-US"/>
        </a:p>
      </dgm:t>
    </dgm:pt>
    <dgm:pt modelId="{F8517012-2DD3-4F8B-8271-5B6233BF5676}" type="pres">
      <dgm:prSet presAssocID="{0DC5B2C6-B7A3-4D40-8C7D-F3E0470D7577}" presName="aNode" presStyleLbl="bgShp" presStyleIdx="2" presStyleCnt="3"/>
      <dgm:spPr/>
      <dgm:t>
        <a:bodyPr/>
        <a:lstStyle/>
        <a:p>
          <a:endParaRPr lang="en-US"/>
        </a:p>
      </dgm:t>
    </dgm:pt>
    <dgm:pt modelId="{96389EF0-4B6D-4E16-BEC8-C0EE88EE452A}" type="pres">
      <dgm:prSet presAssocID="{0DC5B2C6-B7A3-4D40-8C7D-F3E0470D7577}" presName="textNode" presStyleLbl="bgShp" presStyleIdx="2" presStyleCnt="3"/>
      <dgm:spPr/>
      <dgm:t>
        <a:bodyPr/>
        <a:lstStyle/>
        <a:p>
          <a:endParaRPr lang="en-US"/>
        </a:p>
      </dgm:t>
    </dgm:pt>
    <dgm:pt modelId="{F9699F12-9E13-4956-9F99-646D66734AC0}" type="pres">
      <dgm:prSet presAssocID="{0DC5B2C6-B7A3-4D40-8C7D-F3E0470D7577}" presName="compChildNode" presStyleCnt="0"/>
      <dgm:spPr/>
      <dgm:t>
        <a:bodyPr/>
        <a:lstStyle/>
        <a:p>
          <a:endParaRPr lang="en-US"/>
        </a:p>
      </dgm:t>
    </dgm:pt>
    <dgm:pt modelId="{F13B0B66-0576-42F5-B4C4-48B2BBBEB9E4}" type="pres">
      <dgm:prSet presAssocID="{0DC5B2C6-B7A3-4D40-8C7D-F3E0470D7577}" presName="theInnerList" presStyleCnt="0"/>
      <dgm:spPr/>
      <dgm:t>
        <a:bodyPr/>
        <a:lstStyle/>
        <a:p>
          <a:endParaRPr lang="en-US"/>
        </a:p>
      </dgm:t>
    </dgm:pt>
    <dgm:pt modelId="{3D6ABCA8-F909-4169-8405-4692DB0FD6E6}" type="pres">
      <dgm:prSet presAssocID="{7CA07784-2BF1-4EAC-B7B5-15A817EDF6E9}" presName="childNode" presStyleLbl="node1" presStyleIdx="6" presStyleCnt="10">
        <dgm:presLayoutVars>
          <dgm:bulletEnabled val="1"/>
        </dgm:presLayoutVars>
      </dgm:prSet>
      <dgm:spPr/>
      <dgm:t>
        <a:bodyPr/>
        <a:lstStyle/>
        <a:p>
          <a:endParaRPr lang="en-US"/>
        </a:p>
      </dgm:t>
    </dgm:pt>
    <dgm:pt modelId="{8C0A251B-3857-4F1D-88F6-E51763DBB328}" type="pres">
      <dgm:prSet presAssocID="{7CA07784-2BF1-4EAC-B7B5-15A817EDF6E9}" presName="aSpace2" presStyleCnt="0"/>
      <dgm:spPr/>
      <dgm:t>
        <a:bodyPr/>
        <a:lstStyle/>
        <a:p>
          <a:endParaRPr lang="en-US"/>
        </a:p>
      </dgm:t>
    </dgm:pt>
    <dgm:pt modelId="{9D23C612-5311-45F8-88E4-26ABBC08AF82}" type="pres">
      <dgm:prSet presAssocID="{F8F04C50-D165-43A0-A518-6F948DF2AF9A}" presName="childNode" presStyleLbl="node1" presStyleIdx="7" presStyleCnt="10">
        <dgm:presLayoutVars>
          <dgm:bulletEnabled val="1"/>
        </dgm:presLayoutVars>
      </dgm:prSet>
      <dgm:spPr/>
      <dgm:t>
        <a:bodyPr/>
        <a:lstStyle/>
        <a:p>
          <a:endParaRPr lang="en-US"/>
        </a:p>
      </dgm:t>
    </dgm:pt>
    <dgm:pt modelId="{FE839F32-E94E-435F-8D97-78C5D740565C}" type="pres">
      <dgm:prSet presAssocID="{F8F04C50-D165-43A0-A518-6F948DF2AF9A}" presName="aSpace2" presStyleCnt="0"/>
      <dgm:spPr/>
      <dgm:t>
        <a:bodyPr/>
        <a:lstStyle/>
        <a:p>
          <a:endParaRPr lang="en-US"/>
        </a:p>
      </dgm:t>
    </dgm:pt>
    <dgm:pt modelId="{6269C7F3-2D6F-4598-88F5-9F649FD81FCC}" type="pres">
      <dgm:prSet presAssocID="{AE9A1B92-D2B1-4E12-BC08-681CF1A85CEC}" presName="childNode" presStyleLbl="node1" presStyleIdx="8" presStyleCnt="10">
        <dgm:presLayoutVars>
          <dgm:bulletEnabled val="1"/>
        </dgm:presLayoutVars>
      </dgm:prSet>
      <dgm:spPr/>
      <dgm:t>
        <a:bodyPr/>
        <a:lstStyle/>
        <a:p>
          <a:endParaRPr lang="en-US"/>
        </a:p>
      </dgm:t>
    </dgm:pt>
    <dgm:pt modelId="{8D40DE8F-3DBC-4F75-B510-2A40CA331FA0}" type="pres">
      <dgm:prSet presAssocID="{AE9A1B92-D2B1-4E12-BC08-681CF1A85CEC}" presName="aSpace2" presStyleCnt="0"/>
      <dgm:spPr/>
      <dgm:t>
        <a:bodyPr/>
        <a:lstStyle/>
        <a:p>
          <a:endParaRPr lang="en-US"/>
        </a:p>
      </dgm:t>
    </dgm:pt>
    <dgm:pt modelId="{DB9A1B7D-7054-466C-9C23-685BDCD61606}" type="pres">
      <dgm:prSet presAssocID="{635E015C-E886-46A5-B457-E754CB3BFE9E}" presName="childNode" presStyleLbl="node1" presStyleIdx="9" presStyleCnt="10">
        <dgm:presLayoutVars>
          <dgm:bulletEnabled val="1"/>
        </dgm:presLayoutVars>
      </dgm:prSet>
      <dgm:spPr/>
      <dgm:t>
        <a:bodyPr/>
        <a:lstStyle/>
        <a:p>
          <a:endParaRPr lang="en-US"/>
        </a:p>
      </dgm:t>
    </dgm:pt>
  </dgm:ptLst>
  <dgm:cxnLst>
    <dgm:cxn modelId="{026B626A-1A37-49D4-999E-026B4306E513}" srcId="{0DC5B2C6-B7A3-4D40-8C7D-F3E0470D7577}" destId="{AE9A1B92-D2B1-4E12-BC08-681CF1A85CEC}" srcOrd="2" destOrd="0" parTransId="{6354786D-D8F7-4427-A00B-C1334043ECEE}" sibTransId="{B467E983-7CE5-4891-B198-D29AEDE326A2}"/>
    <dgm:cxn modelId="{53632D36-B98B-4ED3-8C34-9E43248B7CE6}" srcId="{364E62DC-D7D3-417A-8C9D-639B617E894F}" destId="{4AF42D5B-05A3-48E9-BC46-E19ADF7C94A0}" srcOrd="1" destOrd="0" parTransId="{99D6E8F2-5D88-4ED9-8550-D8BCF3EABEAE}" sibTransId="{77F91495-E21B-4BC5-BCF3-0B101A934B17}"/>
    <dgm:cxn modelId="{6E886482-8C5D-49AB-82C0-4CE1986FDA8C}" srcId="{8EB0BAB2-7752-4F7C-B65A-EAA02754AB4D}" destId="{364E62DC-D7D3-417A-8C9D-639B617E894F}" srcOrd="1" destOrd="0" parTransId="{F08767DE-28AC-44ED-9C73-56F7378226C7}" sibTransId="{E95153B9-C864-4616-865D-2BA013ADB2DF}"/>
    <dgm:cxn modelId="{D95A4E31-79BA-4949-A3ED-C240698FF5D8}" srcId="{364E62DC-D7D3-417A-8C9D-639B617E894F}" destId="{83396E59-91BA-41C5-B5F3-A4CC2B433B8B}" srcOrd="3" destOrd="0" parTransId="{4F7F7545-E08A-4F7E-AEB7-7F77AFE3AE91}" sibTransId="{A11D1696-00B8-4814-A8EA-D550696F6FE4}"/>
    <dgm:cxn modelId="{BF0944F3-2361-47E2-9432-40664F8CF203}" type="presOf" srcId="{364E62DC-D7D3-417A-8C9D-639B617E894F}" destId="{BB7C07FE-FAA3-465C-9191-6C0CBCE974F7}" srcOrd="1" destOrd="0" presId="urn:microsoft.com/office/officeart/2005/8/layout/lProcess2"/>
    <dgm:cxn modelId="{0AAB6F69-B79C-44EA-8FA2-A69B79F17E23}" type="presOf" srcId="{364E62DC-D7D3-417A-8C9D-639B617E894F}" destId="{24A03E15-4BA7-4412-B094-ABD282E0A76A}" srcOrd="0" destOrd="0" presId="urn:microsoft.com/office/officeart/2005/8/layout/lProcess2"/>
    <dgm:cxn modelId="{71554F19-B611-4C02-B2EC-56B1990FDFDF}" srcId="{8EB0BAB2-7752-4F7C-B65A-EAA02754AB4D}" destId="{C16DA222-F5B9-495F-816E-066580127072}" srcOrd="0" destOrd="0" parTransId="{78E26950-0846-4CAF-BF94-0EA687E87CB2}" sibTransId="{304EC597-BB31-415C-9037-EA7E26C4B8F5}"/>
    <dgm:cxn modelId="{B14EA137-9F90-4075-8643-3E0E8DDBB2D5}" srcId="{C16DA222-F5B9-495F-816E-066580127072}" destId="{BDC890FE-8F1E-4E71-8CE9-16C5230B6954}" srcOrd="0" destOrd="0" parTransId="{B7A05616-19E1-4102-BF41-8C3F5AE0D5F4}" sibTransId="{F167807D-50F2-4F89-9BAF-62EBD1E5DC54}"/>
    <dgm:cxn modelId="{0A81422A-1EAB-4475-A3A3-186CAADC1E90}" type="presOf" srcId="{0DC5B2C6-B7A3-4D40-8C7D-F3E0470D7577}" destId="{F8517012-2DD3-4F8B-8271-5B6233BF5676}" srcOrd="0" destOrd="0" presId="urn:microsoft.com/office/officeart/2005/8/layout/lProcess2"/>
    <dgm:cxn modelId="{711731E7-15C1-4A1F-BCA9-D162842B4E25}" type="presOf" srcId="{AE9A1B92-D2B1-4E12-BC08-681CF1A85CEC}" destId="{6269C7F3-2D6F-4598-88F5-9F649FD81FCC}" srcOrd="0" destOrd="0" presId="urn:microsoft.com/office/officeart/2005/8/layout/lProcess2"/>
    <dgm:cxn modelId="{23259A7F-2B6C-4CD4-BB4C-6FE92E10CD10}" type="presOf" srcId="{4AF42D5B-05A3-48E9-BC46-E19ADF7C94A0}" destId="{0CDCBD6A-ED0C-4367-A0C4-0DA4401D3057}" srcOrd="0" destOrd="0" presId="urn:microsoft.com/office/officeart/2005/8/layout/lProcess2"/>
    <dgm:cxn modelId="{7FFF80E2-2519-4762-BC76-559A45477750}" srcId="{0DC5B2C6-B7A3-4D40-8C7D-F3E0470D7577}" destId="{7CA07784-2BF1-4EAC-B7B5-15A817EDF6E9}" srcOrd="0" destOrd="0" parTransId="{C5ED4981-0C02-4307-A697-7F93E5BB179A}" sibTransId="{ECB0533D-C0CC-4491-A482-FD455F1B95EC}"/>
    <dgm:cxn modelId="{D1D8ABC8-317C-46A9-863A-AE8B88BC89BF}" type="presOf" srcId="{68AC680A-7131-4FDD-A305-B5803093883A}" destId="{9C8DD6EB-A688-4445-A559-1D48E6C48151}" srcOrd="0" destOrd="0" presId="urn:microsoft.com/office/officeart/2005/8/layout/lProcess2"/>
    <dgm:cxn modelId="{3E2D5D1F-C2C7-496C-A02E-E3808E2A60E7}" type="presOf" srcId="{83396E59-91BA-41C5-B5F3-A4CC2B433B8B}" destId="{8BA71B72-7188-439F-8908-592879839280}" srcOrd="0" destOrd="0" presId="urn:microsoft.com/office/officeart/2005/8/layout/lProcess2"/>
    <dgm:cxn modelId="{EA07454E-CC46-4914-A566-8A3B9CFF885A}" type="presOf" srcId="{7CA07784-2BF1-4EAC-B7B5-15A817EDF6E9}" destId="{3D6ABCA8-F909-4169-8405-4692DB0FD6E6}" srcOrd="0" destOrd="0" presId="urn:microsoft.com/office/officeart/2005/8/layout/lProcess2"/>
    <dgm:cxn modelId="{0CCAD168-6207-4AFA-A31B-3FFE54BA40F7}" type="presOf" srcId="{0DC5B2C6-B7A3-4D40-8C7D-F3E0470D7577}" destId="{96389EF0-4B6D-4E16-BEC8-C0EE88EE452A}" srcOrd="1" destOrd="0" presId="urn:microsoft.com/office/officeart/2005/8/layout/lProcess2"/>
    <dgm:cxn modelId="{F2136159-4B83-4894-B803-1232EAEFA3B1}" type="presOf" srcId="{2B88942F-2D28-430B-A4E8-E92D39D9B618}" destId="{52612B57-934C-4869-BC42-4DAC56C32555}" srcOrd="0" destOrd="0" presId="urn:microsoft.com/office/officeart/2005/8/layout/lProcess2"/>
    <dgm:cxn modelId="{AED7D4CE-CE66-4B52-9447-759EE75A7070}" type="presOf" srcId="{C16DA222-F5B9-495F-816E-066580127072}" destId="{225F5E24-199A-445D-99C0-14E2670D71B4}" srcOrd="1" destOrd="0" presId="urn:microsoft.com/office/officeart/2005/8/layout/lProcess2"/>
    <dgm:cxn modelId="{33FBEC1A-D893-4CD1-9142-7A7108B7EC6B}" type="presOf" srcId="{635E015C-E886-46A5-B457-E754CB3BFE9E}" destId="{DB9A1B7D-7054-466C-9C23-685BDCD61606}" srcOrd="0" destOrd="0" presId="urn:microsoft.com/office/officeart/2005/8/layout/lProcess2"/>
    <dgm:cxn modelId="{E07E2E1E-FA05-4DA4-863B-3BBE224D0031}" srcId="{0DC5B2C6-B7A3-4D40-8C7D-F3E0470D7577}" destId="{F8F04C50-D165-43A0-A518-6F948DF2AF9A}" srcOrd="1" destOrd="0" parTransId="{693D8D64-BAFE-4E15-ACC2-FC9449D4DB51}" sibTransId="{2C04DAC4-2EBC-47ED-A4DE-B238F0C4088C}"/>
    <dgm:cxn modelId="{C54AC8F6-AED8-42AD-A194-44481E1A8A7F}" type="presOf" srcId="{C16DA222-F5B9-495F-816E-066580127072}" destId="{F7F5FD4D-B525-4B95-AADF-417BA60C7DE8}" srcOrd="0" destOrd="0" presId="urn:microsoft.com/office/officeart/2005/8/layout/lProcess2"/>
    <dgm:cxn modelId="{E9A78723-3887-4764-A52A-E4767C99B1DE}" srcId="{C16DA222-F5B9-495F-816E-066580127072}" destId="{18098261-3019-49A8-B4E8-7954BEF52875}" srcOrd="1" destOrd="0" parTransId="{B7FEF394-7C40-4E04-94AA-1CED9239D54D}" sibTransId="{525CA934-0F4C-418E-9F0A-5896C9AC00E5}"/>
    <dgm:cxn modelId="{390A1E24-0818-4F63-BBF9-3ED30DA47472}" srcId="{364E62DC-D7D3-417A-8C9D-639B617E894F}" destId="{68AC680A-7131-4FDD-A305-B5803093883A}" srcOrd="0" destOrd="0" parTransId="{D64D8DE1-6763-4B49-B041-DBDEFA3D1319}" sibTransId="{A0238803-8B11-495B-B799-9741039128E8}"/>
    <dgm:cxn modelId="{4AB59E87-17C6-48F2-9EC1-FE95AC9E9D8D}" srcId="{364E62DC-D7D3-417A-8C9D-639B617E894F}" destId="{2B88942F-2D28-430B-A4E8-E92D39D9B618}" srcOrd="2" destOrd="0" parTransId="{D2CF2933-8B81-407F-AC41-EA3859D26823}" sibTransId="{3CF75D85-4F4E-46F5-8EE1-5791875FB40F}"/>
    <dgm:cxn modelId="{92EE6ECA-E5F4-49F8-8B76-8E2DDB55843F}" type="presOf" srcId="{8EB0BAB2-7752-4F7C-B65A-EAA02754AB4D}" destId="{D4A35F41-D27B-4D8F-BE3D-B7303696AD1E}" srcOrd="0" destOrd="0" presId="urn:microsoft.com/office/officeart/2005/8/layout/lProcess2"/>
    <dgm:cxn modelId="{8719E421-1A2C-42C0-BEB9-C39032594041}" srcId="{0DC5B2C6-B7A3-4D40-8C7D-F3E0470D7577}" destId="{635E015C-E886-46A5-B457-E754CB3BFE9E}" srcOrd="3" destOrd="0" parTransId="{ADBBF994-45EC-4FB6-9EEE-8DA536C450AE}" sibTransId="{232F6315-4287-496F-AFE6-0F324135E94A}"/>
    <dgm:cxn modelId="{994AD7FF-69C6-48A0-8611-1DFBE3EEC1AA}" type="presOf" srcId="{F8F04C50-D165-43A0-A518-6F948DF2AF9A}" destId="{9D23C612-5311-45F8-88E4-26ABBC08AF82}" srcOrd="0" destOrd="0" presId="urn:microsoft.com/office/officeart/2005/8/layout/lProcess2"/>
    <dgm:cxn modelId="{062BF69E-B588-4257-9FE7-67B71F43F47F}" type="presOf" srcId="{18098261-3019-49A8-B4E8-7954BEF52875}" destId="{AB0D00AC-F186-4F00-9140-08224B6DB9C3}" srcOrd="0" destOrd="0" presId="urn:microsoft.com/office/officeart/2005/8/layout/lProcess2"/>
    <dgm:cxn modelId="{DC2BF5D6-0FB1-4D63-AB9B-006111F27183}" srcId="{8EB0BAB2-7752-4F7C-B65A-EAA02754AB4D}" destId="{0DC5B2C6-B7A3-4D40-8C7D-F3E0470D7577}" srcOrd="2" destOrd="0" parTransId="{67222DAC-6CC1-416F-BFDC-AE57D996CF94}" sibTransId="{D9EFD048-B473-4164-9EDF-904FC34D576F}"/>
    <dgm:cxn modelId="{51CA2B9F-FF12-483A-86E9-5271D30683C7}" type="presOf" srcId="{BDC890FE-8F1E-4E71-8CE9-16C5230B6954}" destId="{BF24FCC2-4C91-4E5E-BDAF-63C23ACA9019}" srcOrd="0" destOrd="0" presId="urn:microsoft.com/office/officeart/2005/8/layout/lProcess2"/>
    <dgm:cxn modelId="{BAF35EA6-7E75-4B15-A020-8E1F4249D89D}" type="presParOf" srcId="{D4A35F41-D27B-4D8F-BE3D-B7303696AD1E}" destId="{85A10CBA-28FF-4AF4-AED9-7732289DEB9C}" srcOrd="0" destOrd="0" presId="urn:microsoft.com/office/officeart/2005/8/layout/lProcess2"/>
    <dgm:cxn modelId="{2C86EDBB-FE05-4318-8F62-1A4067E8A615}" type="presParOf" srcId="{85A10CBA-28FF-4AF4-AED9-7732289DEB9C}" destId="{F7F5FD4D-B525-4B95-AADF-417BA60C7DE8}" srcOrd="0" destOrd="0" presId="urn:microsoft.com/office/officeart/2005/8/layout/lProcess2"/>
    <dgm:cxn modelId="{DBFBB9A7-6A25-4A82-BFEF-32FD6F8E7D5A}" type="presParOf" srcId="{85A10CBA-28FF-4AF4-AED9-7732289DEB9C}" destId="{225F5E24-199A-445D-99C0-14E2670D71B4}" srcOrd="1" destOrd="0" presId="urn:microsoft.com/office/officeart/2005/8/layout/lProcess2"/>
    <dgm:cxn modelId="{8B7CEA0E-8732-4C1D-AC51-93BE56609F41}" type="presParOf" srcId="{85A10CBA-28FF-4AF4-AED9-7732289DEB9C}" destId="{6652392D-B6C8-4A49-9B1B-10912F2CFC4E}" srcOrd="2" destOrd="0" presId="urn:microsoft.com/office/officeart/2005/8/layout/lProcess2"/>
    <dgm:cxn modelId="{B08348CF-E73A-4F7F-B916-2D1A5BE7B71A}" type="presParOf" srcId="{6652392D-B6C8-4A49-9B1B-10912F2CFC4E}" destId="{CCA6F71B-50B3-450E-9454-CE2944F34A0B}" srcOrd="0" destOrd="0" presId="urn:microsoft.com/office/officeart/2005/8/layout/lProcess2"/>
    <dgm:cxn modelId="{673C34A0-C9C2-4175-A933-95797DB8E76C}" type="presParOf" srcId="{CCA6F71B-50B3-450E-9454-CE2944F34A0B}" destId="{BF24FCC2-4C91-4E5E-BDAF-63C23ACA9019}" srcOrd="0" destOrd="0" presId="urn:microsoft.com/office/officeart/2005/8/layout/lProcess2"/>
    <dgm:cxn modelId="{14E98098-3AF8-417B-A789-D719115D457F}" type="presParOf" srcId="{CCA6F71B-50B3-450E-9454-CE2944F34A0B}" destId="{977A3D8B-2D90-4324-8FB0-05FEED22AF5F}" srcOrd="1" destOrd="0" presId="urn:microsoft.com/office/officeart/2005/8/layout/lProcess2"/>
    <dgm:cxn modelId="{AB1197F9-3410-4B30-9698-D28E83D8F3CB}" type="presParOf" srcId="{CCA6F71B-50B3-450E-9454-CE2944F34A0B}" destId="{AB0D00AC-F186-4F00-9140-08224B6DB9C3}" srcOrd="2" destOrd="0" presId="urn:microsoft.com/office/officeart/2005/8/layout/lProcess2"/>
    <dgm:cxn modelId="{DFD97589-8973-4800-B07B-1168BD5E1CA4}" type="presParOf" srcId="{D4A35F41-D27B-4D8F-BE3D-B7303696AD1E}" destId="{97FDC3B4-1440-4C66-A82E-59AD8F3F109A}" srcOrd="1" destOrd="0" presId="urn:microsoft.com/office/officeart/2005/8/layout/lProcess2"/>
    <dgm:cxn modelId="{C0571ED3-ED5C-4EC8-8627-F23A4208B73A}" type="presParOf" srcId="{D4A35F41-D27B-4D8F-BE3D-B7303696AD1E}" destId="{57AB1C3E-ABBE-4F0C-8A98-667F5527F4FD}" srcOrd="2" destOrd="0" presId="urn:microsoft.com/office/officeart/2005/8/layout/lProcess2"/>
    <dgm:cxn modelId="{453DDF86-0508-415F-9361-DB6675CD51E0}" type="presParOf" srcId="{57AB1C3E-ABBE-4F0C-8A98-667F5527F4FD}" destId="{24A03E15-4BA7-4412-B094-ABD282E0A76A}" srcOrd="0" destOrd="0" presId="urn:microsoft.com/office/officeart/2005/8/layout/lProcess2"/>
    <dgm:cxn modelId="{374070AE-57E6-44BC-AAB9-604C3C51CBF7}" type="presParOf" srcId="{57AB1C3E-ABBE-4F0C-8A98-667F5527F4FD}" destId="{BB7C07FE-FAA3-465C-9191-6C0CBCE974F7}" srcOrd="1" destOrd="0" presId="urn:microsoft.com/office/officeart/2005/8/layout/lProcess2"/>
    <dgm:cxn modelId="{4C37E750-2325-411C-B27D-9F7B4D55FCC9}" type="presParOf" srcId="{57AB1C3E-ABBE-4F0C-8A98-667F5527F4FD}" destId="{02E71BF8-089A-4522-96E1-72C0F37B9340}" srcOrd="2" destOrd="0" presId="urn:microsoft.com/office/officeart/2005/8/layout/lProcess2"/>
    <dgm:cxn modelId="{F0B0CB86-DA80-49B6-B7D4-B2708B94F33E}" type="presParOf" srcId="{02E71BF8-089A-4522-96E1-72C0F37B9340}" destId="{3EBEBBAB-E7A8-4CDF-AC79-AE25C5FC4EA0}" srcOrd="0" destOrd="0" presId="urn:microsoft.com/office/officeart/2005/8/layout/lProcess2"/>
    <dgm:cxn modelId="{5CC20131-0DE8-44B2-AFB8-9E33FE90EC52}" type="presParOf" srcId="{3EBEBBAB-E7A8-4CDF-AC79-AE25C5FC4EA0}" destId="{9C8DD6EB-A688-4445-A559-1D48E6C48151}" srcOrd="0" destOrd="0" presId="urn:microsoft.com/office/officeart/2005/8/layout/lProcess2"/>
    <dgm:cxn modelId="{E32BD24A-A109-4264-ACD5-8FAB58FB2543}" type="presParOf" srcId="{3EBEBBAB-E7A8-4CDF-AC79-AE25C5FC4EA0}" destId="{46290222-A92A-4D2D-82DA-4815B2304865}" srcOrd="1" destOrd="0" presId="urn:microsoft.com/office/officeart/2005/8/layout/lProcess2"/>
    <dgm:cxn modelId="{BACAA060-D65E-49C0-BE71-14BFC65987F4}" type="presParOf" srcId="{3EBEBBAB-E7A8-4CDF-AC79-AE25C5FC4EA0}" destId="{0CDCBD6A-ED0C-4367-A0C4-0DA4401D3057}" srcOrd="2" destOrd="0" presId="urn:microsoft.com/office/officeart/2005/8/layout/lProcess2"/>
    <dgm:cxn modelId="{BC4CAE46-D642-41D0-9C92-9F23A4BA2B35}" type="presParOf" srcId="{3EBEBBAB-E7A8-4CDF-AC79-AE25C5FC4EA0}" destId="{F8EA5C28-3921-4C62-8DAA-C836F0BBB5AE}" srcOrd="3" destOrd="0" presId="urn:microsoft.com/office/officeart/2005/8/layout/lProcess2"/>
    <dgm:cxn modelId="{2AA4B6C4-AEFA-42AB-BD23-0FC3D2CFFBC2}" type="presParOf" srcId="{3EBEBBAB-E7A8-4CDF-AC79-AE25C5FC4EA0}" destId="{52612B57-934C-4869-BC42-4DAC56C32555}" srcOrd="4" destOrd="0" presId="urn:microsoft.com/office/officeart/2005/8/layout/lProcess2"/>
    <dgm:cxn modelId="{2CBF2CE0-4E2B-40FA-8D0F-EB6C597A2EA0}" type="presParOf" srcId="{3EBEBBAB-E7A8-4CDF-AC79-AE25C5FC4EA0}" destId="{4B6B0242-40F6-41C7-9C4B-1FC887AD9301}" srcOrd="5" destOrd="0" presId="urn:microsoft.com/office/officeart/2005/8/layout/lProcess2"/>
    <dgm:cxn modelId="{6898024E-C842-47F2-BE6C-B4E700840DB0}" type="presParOf" srcId="{3EBEBBAB-E7A8-4CDF-AC79-AE25C5FC4EA0}" destId="{8BA71B72-7188-439F-8908-592879839280}" srcOrd="6" destOrd="0" presId="urn:microsoft.com/office/officeart/2005/8/layout/lProcess2"/>
    <dgm:cxn modelId="{DEEBDB8E-4265-4860-98E8-37308AF49CD0}" type="presParOf" srcId="{D4A35F41-D27B-4D8F-BE3D-B7303696AD1E}" destId="{B15D1B14-1D85-4249-9C7E-60AB452AF372}" srcOrd="3" destOrd="0" presId="urn:microsoft.com/office/officeart/2005/8/layout/lProcess2"/>
    <dgm:cxn modelId="{E4A35583-36DE-4D17-BD07-1D8DF98E3135}" type="presParOf" srcId="{D4A35F41-D27B-4D8F-BE3D-B7303696AD1E}" destId="{0553F5BD-D39E-4812-AA47-01779498BEA6}" srcOrd="4" destOrd="0" presId="urn:microsoft.com/office/officeart/2005/8/layout/lProcess2"/>
    <dgm:cxn modelId="{08140FA5-F474-4137-8D83-C9E870251E85}" type="presParOf" srcId="{0553F5BD-D39E-4812-AA47-01779498BEA6}" destId="{F8517012-2DD3-4F8B-8271-5B6233BF5676}" srcOrd="0" destOrd="0" presId="urn:microsoft.com/office/officeart/2005/8/layout/lProcess2"/>
    <dgm:cxn modelId="{938E3DE2-04F3-4FC2-BA97-BCC56D90A62E}" type="presParOf" srcId="{0553F5BD-D39E-4812-AA47-01779498BEA6}" destId="{96389EF0-4B6D-4E16-BEC8-C0EE88EE452A}" srcOrd="1" destOrd="0" presId="urn:microsoft.com/office/officeart/2005/8/layout/lProcess2"/>
    <dgm:cxn modelId="{8CC28C99-2E67-4B6A-BFAF-474B68127D55}" type="presParOf" srcId="{0553F5BD-D39E-4812-AA47-01779498BEA6}" destId="{F9699F12-9E13-4956-9F99-646D66734AC0}" srcOrd="2" destOrd="0" presId="urn:microsoft.com/office/officeart/2005/8/layout/lProcess2"/>
    <dgm:cxn modelId="{E4A1CC46-83ED-461B-8382-109489A7F510}" type="presParOf" srcId="{F9699F12-9E13-4956-9F99-646D66734AC0}" destId="{F13B0B66-0576-42F5-B4C4-48B2BBBEB9E4}" srcOrd="0" destOrd="0" presId="urn:microsoft.com/office/officeart/2005/8/layout/lProcess2"/>
    <dgm:cxn modelId="{457DDD25-46B2-4596-B766-FDBADB353DE6}" type="presParOf" srcId="{F13B0B66-0576-42F5-B4C4-48B2BBBEB9E4}" destId="{3D6ABCA8-F909-4169-8405-4692DB0FD6E6}" srcOrd="0" destOrd="0" presId="urn:microsoft.com/office/officeart/2005/8/layout/lProcess2"/>
    <dgm:cxn modelId="{73B3C952-0D11-4D10-970F-0ED41E472DA3}" type="presParOf" srcId="{F13B0B66-0576-42F5-B4C4-48B2BBBEB9E4}" destId="{8C0A251B-3857-4F1D-88F6-E51763DBB328}" srcOrd="1" destOrd="0" presId="urn:microsoft.com/office/officeart/2005/8/layout/lProcess2"/>
    <dgm:cxn modelId="{F0C90083-4AF5-4C4A-A04E-2F36CE648336}" type="presParOf" srcId="{F13B0B66-0576-42F5-B4C4-48B2BBBEB9E4}" destId="{9D23C612-5311-45F8-88E4-26ABBC08AF82}" srcOrd="2" destOrd="0" presId="urn:microsoft.com/office/officeart/2005/8/layout/lProcess2"/>
    <dgm:cxn modelId="{8E4E3316-36C3-402F-A4A1-0A5292870154}" type="presParOf" srcId="{F13B0B66-0576-42F5-B4C4-48B2BBBEB9E4}" destId="{FE839F32-E94E-435F-8D97-78C5D740565C}" srcOrd="3" destOrd="0" presId="urn:microsoft.com/office/officeart/2005/8/layout/lProcess2"/>
    <dgm:cxn modelId="{C650AB05-1130-43B9-A1BB-B285191883E8}" type="presParOf" srcId="{F13B0B66-0576-42F5-B4C4-48B2BBBEB9E4}" destId="{6269C7F3-2D6F-4598-88F5-9F649FD81FCC}" srcOrd="4" destOrd="0" presId="urn:microsoft.com/office/officeart/2005/8/layout/lProcess2"/>
    <dgm:cxn modelId="{883BC62D-2254-48CE-8879-E687BDBB2B7F}" type="presParOf" srcId="{F13B0B66-0576-42F5-B4C4-48B2BBBEB9E4}" destId="{8D40DE8F-3DBC-4F75-B510-2A40CA331FA0}" srcOrd="5" destOrd="0" presId="urn:microsoft.com/office/officeart/2005/8/layout/lProcess2"/>
    <dgm:cxn modelId="{9B0F3D47-50BF-45F1-B87D-0A74BA7D091F}" type="presParOf" srcId="{F13B0B66-0576-42F5-B4C4-48B2BBBEB9E4}" destId="{DB9A1B7D-7054-466C-9C23-685BDCD61606}"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2819D88-A9CB-4A37-937B-0A5B649F39F7}" type="doc">
      <dgm:prSet loTypeId="urn:microsoft.com/office/officeart/2005/8/layout/process2" loCatId="process" qsTypeId="urn:microsoft.com/office/officeart/2005/8/quickstyle/simple1" qsCatId="simple" csTypeId="urn:microsoft.com/office/officeart/2005/8/colors/colorful4" csCatId="colorful" phldr="1"/>
      <dgm:spPr/>
    </dgm:pt>
    <dgm:pt modelId="{595832B7-CDAC-43C3-8563-9D28CD31F956}">
      <dgm:prSet phldrT="[Text]" custT="1"/>
      <dgm:spPr>
        <a:solidFill>
          <a:schemeClr val="accent1"/>
        </a:solidFill>
      </dgm:spPr>
      <dgm:t>
        <a:bodyPr/>
        <a:lstStyle/>
        <a:p>
          <a:pPr algn="ctr"/>
          <a:r>
            <a:rPr lang="en-US" sz="2400" b="1" dirty="0" smtClean="0">
              <a:latin typeface="+mn-lt"/>
              <a:ea typeface="Tahoma" pitchFamily="34" charset="0"/>
              <a:cs typeface="Tahoma" pitchFamily="34" charset="0"/>
            </a:rPr>
            <a:t>New Decisions By Field Supervisor</a:t>
          </a:r>
        </a:p>
        <a:p>
          <a:pPr algn="ctr"/>
          <a:endParaRPr lang="en-US" sz="2400" dirty="0">
            <a:latin typeface="+mn-lt"/>
            <a:ea typeface="Tahoma" pitchFamily="34" charset="0"/>
            <a:cs typeface="Tahoma" pitchFamily="34" charset="0"/>
          </a:endParaRPr>
        </a:p>
      </dgm:t>
    </dgm:pt>
    <dgm:pt modelId="{1EE8A38B-6546-4163-B23C-CC281077F0D3}" type="parTrans" cxnId="{AD1D0251-3AC5-4163-AED8-AEB7FF0691E9}">
      <dgm:prSet/>
      <dgm:spPr/>
      <dgm:t>
        <a:bodyPr/>
        <a:lstStyle/>
        <a:p>
          <a:pPr algn="ctr"/>
          <a:endParaRPr lang="en-US"/>
        </a:p>
      </dgm:t>
    </dgm:pt>
    <dgm:pt modelId="{641EDA69-31DC-4F02-A4ED-20A1EB57158C}" type="sibTrans" cxnId="{AD1D0251-3AC5-4163-AED8-AEB7FF0691E9}">
      <dgm:prSet/>
      <dgm:spPr/>
      <dgm:t>
        <a:bodyPr/>
        <a:lstStyle/>
        <a:p>
          <a:pPr algn="ctr"/>
          <a:endParaRPr lang="en-US" dirty="0"/>
        </a:p>
      </dgm:t>
    </dgm:pt>
    <dgm:pt modelId="{86D13B74-5595-4327-9AB8-514DA33AFEF4}">
      <dgm:prSet custT="1"/>
      <dgm:spPr>
        <a:solidFill>
          <a:schemeClr val="accent1"/>
        </a:solidFill>
      </dgm:spPr>
      <dgm:t>
        <a:bodyPr/>
        <a:lstStyle/>
        <a:p>
          <a:pPr marL="465138" indent="-465138" algn="l"/>
          <a:r>
            <a:rPr lang="en-US" sz="2400" dirty="0" smtClean="0"/>
            <a:t>Screening</a:t>
          </a:r>
          <a:endParaRPr lang="en-US" sz="2400" dirty="0">
            <a:latin typeface="+mn-lt"/>
            <a:ea typeface="Tahoma" pitchFamily="34" charset="0"/>
            <a:cs typeface="Tahoma" pitchFamily="34" charset="0"/>
          </a:endParaRPr>
        </a:p>
      </dgm:t>
    </dgm:pt>
    <dgm:pt modelId="{755A535A-02CE-41BF-AAFB-F29002F5645C}" type="parTrans" cxnId="{0C2DA02D-95D4-4285-8691-0530991C1168}">
      <dgm:prSet/>
      <dgm:spPr/>
      <dgm:t>
        <a:bodyPr/>
        <a:lstStyle/>
        <a:p>
          <a:pPr algn="ctr"/>
          <a:endParaRPr lang="en-US"/>
        </a:p>
      </dgm:t>
    </dgm:pt>
    <dgm:pt modelId="{48C04ADC-9330-4578-BD2C-CBF82C3A3EAB}" type="sibTrans" cxnId="{0C2DA02D-95D4-4285-8691-0530991C1168}">
      <dgm:prSet/>
      <dgm:spPr/>
      <dgm:t>
        <a:bodyPr/>
        <a:lstStyle/>
        <a:p>
          <a:pPr algn="ctr"/>
          <a:endParaRPr lang="en-US"/>
        </a:p>
      </dgm:t>
    </dgm:pt>
    <dgm:pt modelId="{E2CCE37F-7797-475C-A248-89D55A582BC6}">
      <dgm:prSet custT="1"/>
      <dgm:spPr>
        <a:solidFill>
          <a:schemeClr val="accent1"/>
        </a:solidFill>
      </dgm:spPr>
      <dgm:t>
        <a:bodyPr/>
        <a:lstStyle/>
        <a:p>
          <a:pPr marL="465138" indent="-465138" algn="l"/>
          <a:r>
            <a:rPr lang="en-US" sz="2400" dirty="0" smtClean="0">
              <a:latin typeface="+mn-lt"/>
              <a:ea typeface="Tahoma" pitchFamily="34" charset="0"/>
              <a:cs typeface="Tahoma" pitchFamily="34" charset="0"/>
            </a:rPr>
            <a:t>Response Priority</a:t>
          </a:r>
          <a:endParaRPr lang="en-US" sz="2400" dirty="0">
            <a:latin typeface="+mn-lt"/>
            <a:ea typeface="Tahoma" pitchFamily="34" charset="0"/>
            <a:cs typeface="Tahoma" pitchFamily="34" charset="0"/>
          </a:endParaRPr>
        </a:p>
      </dgm:t>
    </dgm:pt>
    <dgm:pt modelId="{5CD0B410-C4DB-44EA-A368-3E6AB65E4871}" type="parTrans" cxnId="{394C35FF-C40C-4E93-A618-ED603910FBEB}">
      <dgm:prSet/>
      <dgm:spPr/>
      <dgm:t>
        <a:bodyPr/>
        <a:lstStyle/>
        <a:p>
          <a:endParaRPr lang="en-US"/>
        </a:p>
      </dgm:t>
    </dgm:pt>
    <dgm:pt modelId="{FEC08D8F-AF65-42AB-876C-09FF610BC919}" type="sibTrans" cxnId="{394C35FF-C40C-4E93-A618-ED603910FBEB}">
      <dgm:prSet/>
      <dgm:spPr/>
      <dgm:t>
        <a:bodyPr/>
        <a:lstStyle/>
        <a:p>
          <a:endParaRPr lang="en-US"/>
        </a:p>
      </dgm:t>
    </dgm:pt>
    <dgm:pt modelId="{E0E1EF13-0237-4C70-8BF3-67672B2F14EB}">
      <dgm:prSet custT="1"/>
      <dgm:spPr>
        <a:solidFill>
          <a:schemeClr val="accent1"/>
        </a:solidFill>
      </dgm:spPr>
      <dgm:t>
        <a:bodyPr/>
        <a:lstStyle/>
        <a:p>
          <a:pPr marL="465138" indent="-465138" algn="l"/>
          <a:r>
            <a:rPr lang="en-US" sz="2400" dirty="0" smtClean="0">
              <a:latin typeface="+mn-lt"/>
              <a:ea typeface="Tahoma" pitchFamily="34" charset="0"/>
              <a:cs typeface="Tahoma" pitchFamily="34" charset="0"/>
            </a:rPr>
            <a:t>Path Decision</a:t>
          </a:r>
          <a:endParaRPr lang="en-US" sz="2400" dirty="0">
            <a:latin typeface="+mn-lt"/>
            <a:ea typeface="Tahoma" pitchFamily="34" charset="0"/>
            <a:cs typeface="Tahoma" pitchFamily="34" charset="0"/>
          </a:endParaRPr>
        </a:p>
      </dgm:t>
    </dgm:pt>
    <dgm:pt modelId="{82CFFDC5-D1B0-4ADF-AAF8-C1BA01EA3AD4}" type="parTrans" cxnId="{BFCA7B11-DD46-4BD5-8B1B-1DEE891192AA}">
      <dgm:prSet/>
      <dgm:spPr/>
      <dgm:t>
        <a:bodyPr/>
        <a:lstStyle/>
        <a:p>
          <a:endParaRPr lang="en-US"/>
        </a:p>
      </dgm:t>
    </dgm:pt>
    <dgm:pt modelId="{CFBCDF55-240F-410E-9A54-CF685F023380}" type="sibTrans" cxnId="{BFCA7B11-DD46-4BD5-8B1B-1DEE891192AA}">
      <dgm:prSet/>
      <dgm:spPr/>
      <dgm:t>
        <a:bodyPr/>
        <a:lstStyle/>
        <a:p>
          <a:endParaRPr lang="en-US"/>
        </a:p>
      </dgm:t>
    </dgm:pt>
    <dgm:pt modelId="{6956DA40-3FEA-4483-80CA-C6008ED9B95D}" type="pres">
      <dgm:prSet presAssocID="{92819D88-A9CB-4A37-937B-0A5B649F39F7}" presName="linearFlow" presStyleCnt="0">
        <dgm:presLayoutVars>
          <dgm:resizeHandles val="exact"/>
        </dgm:presLayoutVars>
      </dgm:prSet>
      <dgm:spPr/>
    </dgm:pt>
    <dgm:pt modelId="{3E118BB9-CC70-41E1-AA36-271136F284A4}" type="pres">
      <dgm:prSet presAssocID="{595832B7-CDAC-43C3-8563-9D28CD31F956}" presName="node" presStyleLbl="node1" presStyleIdx="0" presStyleCnt="1">
        <dgm:presLayoutVars>
          <dgm:bulletEnabled val="1"/>
        </dgm:presLayoutVars>
      </dgm:prSet>
      <dgm:spPr/>
      <dgm:t>
        <a:bodyPr/>
        <a:lstStyle/>
        <a:p>
          <a:endParaRPr lang="en-US"/>
        </a:p>
      </dgm:t>
    </dgm:pt>
  </dgm:ptLst>
  <dgm:cxnLst>
    <dgm:cxn modelId="{7157AFB6-8F98-45A5-B1AA-96BC28711A75}" type="presOf" srcId="{E2CCE37F-7797-475C-A248-89D55A582BC6}" destId="{3E118BB9-CC70-41E1-AA36-271136F284A4}" srcOrd="0" destOrd="2" presId="urn:microsoft.com/office/officeart/2005/8/layout/process2"/>
    <dgm:cxn modelId="{0C2DA02D-95D4-4285-8691-0530991C1168}" srcId="{595832B7-CDAC-43C3-8563-9D28CD31F956}" destId="{86D13B74-5595-4327-9AB8-514DA33AFEF4}" srcOrd="0" destOrd="0" parTransId="{755A535A-02CE-41BF-AAFB-F29002F5645C}" sibTransId="{48C04ADC-9330-4578-BD2C-CBF82C3A3EAB}"/>
    <dgm:cxn modelId="{7246F8F1-183C-45CA-B795-29E54B220983}" type="presOf" srcId="{595832B7-CDAC-43C3-8563-9D28CD31F956}" destId="{3E118BB9-CC70-41E1-AA36-271136F284A4}" srcOrd="0" destOrd="0" presId="urn:microsoft.com/office/officeart/2005/8/layout/process2"/>
    <dgm:cxn modelId="{03A3BD1F-A81D-4513-A903-8366ECBE644C}" type="presOf" srcId="{86D13B74-5595-4327-9AB8-514DA33AFEF4}" destId="{3E118BB9-CC70-41E1-AA36-271136F284A4}" srcOrd="0" destOrd="1" presId="urn:microsoft.com/office/officeart/2005/8/layout/process2"/>
    <dgm:cxn modelId="{B849ED31-0344-43CA-BC85-3F9283EBEBC7}" type="presOf" srcId="{92819D88-A9CB-4A37-937B-0A5B649F39F7}" destId="{6956DA40-3FEA-4483-80CA-C6008ED9B95D}" srcOrd="0" destOrd="0" presId="urn:microsoft.com/office/officeart/2005/8/layout/process2"/>
    <dgm:cxn modelId="{394C35FF-C40C-4E93-A618-ED603910FBEB}" srcId="{595832B7-CDAC-43C3-8563-9D28CD31F956}" destId="{E2CCE37F-7797-475C-A248-89D55A582BC6}" srcOrd="1" destOrd="0" parTransId="{5CD0B410-C4DB-44EA-A368-3E6AB65E4871}" sibTransId="{FEC08D8F-AF65-42AB-876C-09FF610BC919}"/>
    <dgm:cxn modelId="{BFCA7B11-DD46-4BD5-8B1B-1DEE891192AA}" srcId="{595832B7-CDAC-43C3-8563-9D28CD31F956}" destId="{E0E1EF13-0237-4C70-8BF3-67672B2F14EB}" srcOrd="2" destOrd="0" parTransId="{82CFFDC5-D1B0-4ADF-AAF8-C1BA01EA3AD4}" sibTransId="{CFBCDF55-240F-410E-9A54-CF685F023380}"/>
    <dgm:cxn modelId="{AD1D0251-3AC5-4163-AED8-AEB7FF0691E9}" srcId="{92819D88-A9CB-4A37-937B-0A5B649F39F7}" destId="{595832B7-CDAC-43C3-8563-9D28CD31F956}" srcOrd="0" destOrd="0" parTransId="{1EE8A38B-6546-4163-B23C-CC281077F0D3}" sibTransId="{641EDA69-31DC-4F02-A4ED-20A1EB57158C}"/>
    <dgm:cxn modelId="{F0EBFE1E-EABA-42A6-A6F6-349FD3FA1617}" type="presOf" srcId="{E0E1EF13-0237-4C70-8BF3-67672B2F14EB}" destId="{3E118BB9-CC70-41E1-AA36-271136F284A4}" srcOrd="0" destOrd="3" presId="urn:microsoft.com/office/officeart/2005/8/layout/process2"/>
    <dgm:cxn modelId="{56B6C5B3-39F9-42AB-A71B-50358ECF7738}" type="presParOf" srcId="{6956DA40-3FEA-4483-80CA-C6008ED9B95D}" destId="{3E118BB9-CC70-41E1-AA36-271136F284A4}" srcOrd="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6BE3C6E-32BD-4A56-985A-956345813D69}" type="doc">
      <dgm:prSet loTypeId="urn:microsoft.com/office/officeart/2005/8/layout/hList6" loCatId="list" qsTypeId="urn:microsoft.com/office/officeart/2005/8/quickstyle/simple1" qsCatId="simple" csTypeId="urn:microsoft.com/office/officeart/2005/8/colors/colorful2" csCatId="colorful" phldr="1"/>
      <dgm:spPr/>
      <dgm:t>
        <a:bodyPr/>
        <a:lstStyle/>
        <a:p>
          <a:endParaRPr lang="en-US"/>
        </a:p>
      </dgm:t>
    </dgm:pt>
    <dgm:pt modelId="{1877459E-C7B7-4D69-9326-FA1492B09C6C}">
      <dgm:prSet phldrT="[Text]"/>
      <dgm:spPr>
        <a:solidFill>
          <a:schemeClr val="accent1"/>
        </a:solidFill>
      </dgm:spPr>
      <dgm:t>
        <a:bodyPr/>
        <a:lstStyle/>
        <a:p>
          <a:r>
            <a:rPr lang="en-US" altLang="en-US" dirty="0" smtClean="0"/>
            <a:t>Use screener narrative in CWS/CMS and include relevant facts that support items marked in SDM</a:t>
          </a:r>
          <a:endParaRPr lang="en-US" dirty="0"/>
        </a:p>
      </dgm:t>
    </dgm:pt>
    <dgm:pt modelId="{58775D0D-00CD-49C6-9495-B7173B9D5927}" type="parTrans" cxnId="{3D1D9D6B-FA60-4EB6-AA06-DBDDED40D269}">
      <dgm:prSet/>
      <dgm:spPr/>
      <dgm:t>
        <a:bodyPr/>
        <a:lstStyle/>
        <a:p>
          <a:endParaRPr lang="en-US"/>
        </a:p>
      </dgm:t>
    </dgm:pt>
    <dgm:pt modelId="{2865ECC6-9F4E-4F35-B0DE-B59377A51C96}" type="sibTrans" cxnId="{3D1D9D6B-FA60-4EB6-AA06-DBDDED40D269}">
      <dgm:prSet/>
      <dgm:spPr/>
      <dgm:t>
        <a:bodyPr/>
        <a:lstStyle/>
        <a:p>
          <a:endParaRPr lang="en-US"/>
        </a:p>
      </dgm:t>
    </dgm:pt>
    <dgm:pt modelId="{F29906A3-7062-4D33-A5D4-AD6E65E2E695}">
      <dgm:prSet phldrT="[Text]"/>
      <dgm:spPr>
        <a:solidFill>
          <a:schemeClr val="accent2"/>
        </a:solidFill>
      </dgm:spPr>
      <dgm:t>
        <a:bodyPr/>
        <a:lstStyle/>
        <a:p>
          <a:r>
            <a:rPr lang="en-US" altLang="en-US" dirty="0" smtClean="0"/>
            <a:t>Include relevant facts that support items marked in SDM</a:t>
          </a:r>
          <a:endParaRPr lang="en-US" dirty="0"/>
        </a:p>
      </dgm:t>
    </dgm:pt>
    <dgm:pt modelId="{CCED1EB1-1182-48DB-887D-BBD295B03AEF}" type="parTrans" cxnId="{EA116A33-8462-44A7-95D0-E00FB449F7F9}">
      <dgm:prSet/>
      <dgm:spPr/>
      <dgm:t>
        <a:bodyPr/>
        <a:lstStyle/>
        <a:p>
          <a:endParaRPr lang="en-US"/>
        </a:p>
      </dgm:t>
    </dgm:pt>
    <dgm:pt modelId="{2C369C88-1C28-4122-BAD9-D1687A929A1E}" type="sibTrans" cxnId="{EA116A33-8462-44A7-95D0-E00FB449F7F9}">
      <dgm:prSet/>
      <dgm:spPr/>
      <dgm:t>
        <a:bodyPr/>
        <a:lstStyle/>
        <a:p>
          <a:endParaRPr lang="en-US"/>
        </a:p>
      </dgm:t>
    </dgm:pt>
    <dgm:pt modelId="{08F8777D-5360-48E3-9FBF-745B124CD3B6}">
      <dgm:prSet phldrT="[Text]"/>
      <dgm:spPr/>
      <dgm:t>
        <a:bodyPr/>
        <a:lstStyle/>
        <a:p>
          <a:r>
            <a:rPr lang="en-US" altLang="en-US" dirty="0" smtClean="0"/>
            <a:t>Other narrative required by statute/policy and additional information available from reporter</a:t>
          </a:r>
          <a:endParaRPr lang="en-US" dirty="0"/>
        </a:p>
      </dgm:t>
    </dgm:pt>
    <dgm:pt modelId="{AFE41AB3-A635-4623-B5AA-98FBF1925244}" type="parTrans" cxnId="{DF20B362-6FD1-478F-B153-F52DEFE12680}">
      <dgm:prSet/>
      <dgm:spPr/>
      <dgm:t>
        <a:bodyPr/>
        <a:lstStyle/>
        <a:p>
          <a:endParaRPr lang="en-US"/>
        </a:p>
      </dgm:t>
    </dgm:pt>
    <dgm:pt modelId="{9E285862-A3C6-417A-AF93-965A662042EE}" type="sibTrans" cxnId="{DF20B362-6FD1-478F-B153-F52DEFE12680}">
      <dgm:prSet/>
      <dgm:spPr/>
      <dgm:t>
        <a:bodyPr/>
        <a:lstStyle/>
        <a:p>
          <a:endParaRPr lang="en-US"/>
        </a:p>
      </dgm:t>
    </dgm:pt>
    <dgm:pt modelId="{46529990-64F9-42FE-B609-77C4EED119C8}">
      <dgm:prSet phldrT="[Text]"/>
      <dgm:spPr>
        <a:solidFill>
          <a:schemeClr val="accent2"/>
        </a:solidFill>
      </dgm:spPr>
      <dgm:t>
        <a:bodyPr/>
        <a:lstStyle/>
        <a:p>
          <a:r>
            <a:rPr lang="en-US" altLang="en-US" dirty="0" smtClean="0"/>
            <a:t>Screening criteria</a:t>
          </a:r>
          <a:endParaRPr lang="en-US" dirty="0"/>
        </a:p>
      </dgm:t>
    </dgm:pt>
    <dgm:pt modelId="{EB0A63F5-BDA6-4E20-B68C-E30D14655CC0}" type="parTrans" cxnId="{069D94CE-6D4E-47C8-A5EE-F2AD82E72EC5}">
      <dgm:prSet/>
      <dgm:spPr/>
      <dgm:t>
        <a:bodyPr/>
        <a:lstStyle/>
        <a:p>
          <a:endParaRPr lang="en-US"/>
        </a:p>
      </dgm:t>
    </dgm:pt>
    <dgm:pt modelId="{2A2AE318-50A7-46D9-9AAF-FB3D548F37F6}" type="sibTrans" cxnId="{069D94CE-6D4E-47C8-A5EE-F2AD82E72EC5}">
      <dgm:prSet/>
      <dgm:spPr/>
      <dgm:t>
        <a:bodyPr/>
        <a:lstStyle/>
        <a:p>
          <a:endParaRPr lang="en-US"/>
        </a:p>
      </dgm:t>
    </dgm:pt>
    <dgm:pt modelId="{9848E78D-4379-49B5-B3CE-2C2A9476C2FD}">
      <dgm:prSet phldrT="[Text]"/>
      <dgm:spPr>
        <a:solidFill>
          <a:schemeClr val="accent2"/>
        </a:solidFill>
      </dgm:spPr>
      <dgm:t>
        <a:bodyPr/>
        <a:lstStyle/>
        <a:p>
          <a:r>
            <a:rPr lang="en-US" altLang="en-US" dirty="0" smtClean="0"/>
            <a:t>Response priority questions</a:t>
          </a:r>
          <a:endParaRPr lang="en-US" dirty="0"/>
        </a:p>
      </dgm:t>
    </dgm:pt>
    <dgm:pt modelId="{E8C5AB8B-261A-4A87-ABE7-3428E7F0189F}" type="parTrans" cxnId="{99EEF590-5B0B-46DB-8E07-574A0C0488DF}">
      <dgm:prSet/>
      <dgm:spPr/>
      <dgm:t>
        <a:bodyPr/>
        <a:lstStyle/>
        <a:p>
          <a:endParaRPr lang="en-US"/>
        </a:p>
      </dgm:t>
    </dgm:pt>
    <dgm:pt modelId="{3533DBCF-0761-4391-8985-4DD49AF26F4A}" type="sibTrans" cxnId="{99EEF590-5B0B-46DB-8E07-574A0C0488DF}">
      <dgm:prSet/>
      <dgm:spPr/>
      <dgm:t>
        <a:bodyPr/>
        <a:lstStyle/>
        <a:p>
          <a:endParaRPr lang="en-US"/>
        </a:p>
      </dgm:t>
    </dgm:pt>
    <dgm:pt modelId="{AE9E2881-0B59-4CE9-BF9A-880B9A8528BF}">
      <dgm:prSet phldrT="[Text]"/>
      <dgm:spPr>
        <a:solidFill>
          <a:schemeClr val="accent2"/>
        </a:solidFill>
      </dgm:spPr>
      <dgm:t>
        <a:bodyPr/>
        <a:lstStyle/>
        <a:p>
          <a:r>
            <a:rPr lang="en-US" altLang="en-US" dirty="0" smtClean="0"/>
            <a:t>Overrides (if applicable)</a:t>
          </a:r>
          <a:endParaRPr lang="en-US" dirty="0"/>
        </a:p>
      </dgm:t>
    </dgm:pt>
    <dgm:pt modelId="{20DB1CEC-DC17-4C17-A269-E960FED3A258}" type="parTrans" cxnId="{618ACF35-C100-4CBB-8BC4-10D21528A9B1}">
      <dgm:prSet/>
      <dgm:spPr/>
      <dgm:t>
        <a:bodyPr/>
        <a:lstStyle/>
        <a:p>
          <a:endParaRPr lang="en-US"/>
        </a:p>
      </dgm:t>
    </dgm:pt>
    <dgm:pt modelId="{9154180C-92F9-4DD7-95E6-F1A57579DE2D}" type="sibTrans" cxnId="{618ACF35-C100-4CBB-8BC4-10D21528A9B1}">
      <dgm:prSet/>
      <dgm:spPr/>
      <dgm:t>
        <a:bodyPr/>
        <a:lstStyle/>
        <a:p>
          <a:endParaRPr lang="en-US"/>
        </a:p>
      </dgm:t>
    </dgm:pt>
    <dgm:pt modelId="{6E18AAA0-61E4-4955-B1E8-A12533B45C60}">
      <dgm:prSet phldrT="[Text]"/>
      <dgm:spPr>
        <a:solidFill>
          <a:schemeClr val="accent2"/>
        </a:solidFill>
      </dgm:spPr>
      <dgm:t>
        <a:bodyPr/>
        <a:lstStyle/>
        <a:p>
          <a:r>
            <a:rPr lang="en-US" altLang="en-US" dirty="0" smtClean="0"/>
            <a:t>Path decision items</a:t>
          </a:r>
          <a:endParaRPr lang="en-US" dirty="0"/>
        </a:p>
      </dgm:t>
    </dgm:pt>
    <dgm:pt modelId="{324F2ED0-3D5B-4425-9346-591B89C3C31A}" type="parTrans" cxnId="{1745AA9D-D08E-4E71-9552-1156CA58D948}">
      <dgm:prSet/>
      <dgm:spPr/>
      <dgm:t>
        <a:bodyPr/>
        <a:lstStyle/>
        <a:p>
          <a:endParaRPr lang="en-US"/>
        </a:p>
      </dgm:t>
    </dgm:pt>
    <dgm:pt modelId="{66C39426-6FBF-4EBE-BF20-FEE6F8A46769}" type="sibTrans" cxnId="{1745AA9D-D08E-4E71-9552-1156CA58D948}">
      <dgm:prSet/>
      <dgm:spPr/>
      <dgm:t>
        <a:bodyPr/>
        <a:lstStyle/>
        <a:p>
          <a:endParaRPr lang="en-US"/>
        </a:p>
      </dgm:t>
    </dgm:pt>
    <dgm:pt modelId="{F034F9D5-C87E-458F-8A08-0E90E57FB427}" type="pres">
      <dgm:prSet presAssocID="{E6BE3C6E-32BD-4A56-985A-956345813D69}" presName="Name0" presStyleCnt="0">
        <dgm:presLayoutVars>
          <dgm:dir/>
          <dgm:resizeHandles val="exact"/>
        </dgm:presLayoutVars>
      </dgm:prSet>
      <dgm:spPr/>
      <dgm:t>
        <a:bodyPr/>
        <a:lstStyle/>
        <a:p>
          <a:endParaRPr lang="en-US"/>
        </a:p>
      </dgm:t>
    </dgm:pt>
    <dgm:pt modelId="{D33076D5-858B-493D-AB94-F6B65D68F73C}" type="pres">
      <dgm:prSet presAssocID="{1877459E-C7B7-4D69-9326-FA1492B09C6C}" presName="node" presStyleLbl="node1" presStyleIdx="0" presStyleCnt="3">
        <dgm:presLayoutVars>
          <dgm:bulletEnabled val="1"/>
        </dgm:presLayoutVars>
      </dgm:prSet>
      <dgm:spPr/>
      <dgm:t>
        <a:bodyPr/>
        <a:lstStyle/>
        <a:p>
          <a:endParaRPr lang="en-US"/>
        </a:p>
      </dgm:t>
    </dgm:pt>
    <dgm:pt modelId="{043757D4-2BFC-4BD3-AD21-F40704931067}" type="pres">
      <dgm:prSet presAssocID="{2865ECC6-9F4E-4F35-B0DE-B59377A51C96}" presName="sibTrans" presStyleCnt="0"/>
      <dgm:spPr/>
    </dgm:pt>
    <dgm:pt modelId="{5A73203B-476B-458A-A33A-689C41DB987D}" type="pres">
      <dgm:prSet presAssocID="{F29906A3-7062-4D33-A5D4-AD6E65E2E695}" presName="node" presStyleLbl="node1" presStyleIdx="1" presStyleCnt="3">
        <dgm:presLayoutVars>
          <dgm:bulletEnabled val="1"/>
        </dgm:presLayoutVars>
      </dgm:prSet>
      <dgm:spPr/>
      <dgm:t>
        <a:bodyPr/>
        <a:lstStyle/>
        <a:p>
          <a:endParaRPr lang="en-US"/>
        </a:p>
      </dgm:t>
    </dgm:pt>
    <dgm:pt modelId="{7A047989-146E-49E7-AA9D-FE327BEEFE1F}" type="pres">
      <dgm:prSet presAssocID="{2C369C88-1C28-4122-BAD9-D1687A929A1E}" presName="sibTrans" presStyleCnt="0"/>
      <dgm:spPr/>
    </dgm:pt>
    <dgm:pt modelId="{C4A7B8DE-5544-477F-B0D2-B9B00494E5EB}" type="pres">
      <dgm:prSet presAssocID="{08F8777D-5360-48E3-9FBF-745B124CD3B6}" presName="node" presStyleLbl="node1" presStyleIdx="2" presStyleCnt="3">
        <dgm:presLayoutVars>
          <dgm:bulletEnabled val="1"/>
        </dgm:presLayoutVars>
      </dgm:prSet>
      <dgm:spPr/>
      <dgm:t>
        <a:bodyPr/>
        <a:lstStyle/>
        <a:p>
          <a:endParaRPr lang="en-US"/>
        </a:p>
      </dgm:t>
    </dgm:pt>
  </dgm:ptLst>
  <dgm:cxnLst>
    <dgm:cxn modelId="{8829B250-FAF1-4403-B3C8-35CEC025A0F3}" type="presOf" srcId="{6E18AAA0-61E4-4955-B1E8-A12533B45C60}" destId="{5A73203B-476B-458A-A33A-689C41DB987D}" srcOrd="0" destOrd="4" presId="urn:microsoft.com/office/officeart/2005/8/layout/hList6"/>
    <dgm:cxn modelId="{95E7D388-F3E0-4DEB-8D17-7CD3C3999470}" type="presOf" srcId="{9848E78D-4379-49B5-B3CE-2C2A9476C2FD}" destId="{5A73203B-476B-458A-A33A-689C41DB987D}" srcOrd="0" destOrd="2" presId="urn:microsoft.com/office/officeart/2005/8/layout/hList6"/>
    <dgm:cxn modelId="{19EFE58C-39B7-40B8-A837-1B25E07706DD}" type="presOf" srcId="{46529990-64F9-42FE-B609-77C4EED119C8}" destId="{5A73203B-476B-458A-A33A-689C41DB987D}" srcOrd="0" destOrd="1" presId="urn:microsoft.com/office/officeart/2005/8/layout/hList6"/>
    <dgm:cxn modelId="{EA116A33-8462-44A7-95D0-E00FB449F7F9}" srcId="{E6BE3C6E-32BD-4A56-985A-956345813D69}" destId="{F29906A3-7062-4D33-A5D4-AD6E65E2E695}" srcOrd="1" destOrd="0" parTransId="{CCED1EB1-1182-48DB-887D-BBD295B03AEF}" sibTransId="{2C369C88-1C28-4122-BAD9-D1687A929A1E}"/>
    <dgm:cxn modelId="{ECDC14CB-4913-4F0E-8C48-DEA194BF4B4F}" type="presOf" srcId="{AE9E2881-0B59-4CE9-BF9A-880B9A8528BF}" destId="{5A73203B-476B-458A-A33A-689C41DB987D}" srcOrd="0" destOrd="3" presId="urn:microsoft.com/office/officeart/2005/8/layout/hList6"/>
    <dgm:cxn modelId="{618ACF35-C100-4CBB-8BC4-10D21528A9B1}" srcId="{F29906A3-7062-4D33-A5D4-AD6E65E2E695}" destId="{AE9E2881-0B59-4CE9-BF9A-880B9A8528BF}" srcOrd="2" destOrd="0" parTransId="{20DB1CEC-DC17-4C17-A269-E960FED3A258}" sibTransId="{9154180C-92F9-4DD7-95E6-F1A57579DE2D}"/>
    <dgm:cxn modelId="{069D94CE-6D4E-47C8-A5EE-F2AD82E72EC5}" srcId="{F29906A3-7062-4D33-A5D4-AD6E65E2E695}" destId="{46529990-64F9-42FE-B609-77C4EED119C8}" srcOrd="0" destOrd="0" parTransId="{EB0A63F5-BDA6-4E20-B68C-E30D14655CC0}" sibTransId="{2A2AE318-50A7-46D9-9AAF-FB3D548F37F6}"/>
    <dgm:cxn modelId="{DF20B362-6FD1-478F-B153-F52DEFE12680}" srcId="{E6BE3C6E-32BD-4A56-985A-956345813D69}" destId="{08F8777D-5360-48E3-9FBF-745B124CD3B6}" srcOrd="2" destOrd="0" parTransId="{AFE41AB3-A635-4623-B5AA-98FBF1925244}" sibTransId="{9E285862-A3C6-417A-AF93-965A662042EE}"/>
    <dgm:cxn modelId="{3D1D9D6B-FA60-4EB6-AA06-DBDDED40D269}" srcId="{E6BE3C6E-32BD-4A56-985A-956345813D69}" destId="{1877459E-C7B7-4D69-9326-FA1492B09C6C}" srcOrd="0" destOrd="0" parTransId="{58775D0D-00CD-49C6-9495-B7173B9D5927}" sibTransId="{2865ECC6-9F4E-4F35-B0DE-B59377A51C96}"/>
    <dgm:cxn modelId="{5FB73D2D-E2A1-4508-8DF7-C11878735731}" type="presOf" srcId="{F29906A3-7062-4D33-A5D4-AD6E65E2E695}" destId="{5A73203B-476B-458A-A33A-689C41DB987D}" srcOrd="0" destOrd="0" presId="urn:microsoft.com/office/officeart/2005/8/layout/hList6"/>
    <dgm:cxn modelId="{99EEF590-5B0B-46DB-8E07-574A0C0488DF}" srcId="{F29906A3-7062-4D33-A5D4-AD6E65E2E695}" destId="{9848E78D-4379-49B5-B3CE-2C2A9476C2FD}" srcOrd="1" destOrd="0" parTransId="{E8C5AB8B-261A-4A87-ABE7-3428E7F0189F}" sibTransId="{3533DBCF-0761-4391-8985-4DD49AF26F4A}"/>
    <dgm:cxn modelId="{0B763ABE-8B91-4C53-8821-22FE9C2BA232}" type="presOf" srcId="{E6BE3C6E-32BD-4A56-985A-956345813D69}" destId="{F034F9D5-C87E-458F-8A08-0E90E57FB427}" srcOrd="0" destOrd="0" presId="urn:microsoft.com/office/officeart/2005/8/layout/hList6"/>
    <dgm:cxn modelId="{69EFE473-D559-4037-AEF3-65A96B82B6BC}" type="presOf" srcId="{1877459E-C7B7-4D69-9326-FA1492B09C6C}" destId="{D33076D5-858B-493D-AB94-F6B65D68F73C}" srcOrd="0" destOrd="0" presId="urn:microsoft.com/office/officeart/2005/8/layout/hList6"/>
    <dgm:cxn modelId="{7106E1A0-D06D-460B-8950-45F05098D06F}" type="presOf" srcId="{08F8777D-5360-48E3-9FBF-745B124CD3B6}" destId="{C4A7B8DE-5544-477F-B0D2-B9B00494E5EB}" srcOrd="0" destOrd="0" presId="urn:microsoft.com/office/officeart/2005/8/layout/hList6"/>
    <dgm:cxn modelId="{1745AA9D-D08E-4E71-9552-1156CA58D948}" srcId="{F29906A3-7062-4D33-A5D4-AD6E65E2E695}" destId="{6E18AAA0-61E4-4955-B1E8-A12533B45C60}" srcOrd="3" destOrd="0" parTransId="{324F2ED0-3D5B-4425-9346-591B89C3C31A}" sibTransId="{66C39426-6FBF-4EBE-BF20-FEE6F8A46769}"/>
    <dgm:cxn modelId="{7E8A4668-067E-4DE4-89BC-A72360DF3B03}" type="presParOf" srcId="{F034F9D5-C87E-458F-8A08-0E90E57FB427}" destId="{D33076D5-858B-493D-AB94-F6B65D68F73C}" srcOrd="0" destOrd="0" presId="urn:microsoft.com/office/officeart/2005/8/layout/hList6"/>
    <dgm:cxn modelId="{D538833B-E513-4FC3-BAA2-27AD86E95DE1}" type="presParOf" srcId="{F034F9D5-C87E-458F-8A08-0E90E57FB427}" destId="{043757D4-2BFC-4BD3-AD21-F40704931067}" srcOrd="1" destOrd="0" presId="urn:microsoft.com/office/officeart/2005/8/layout/hList6"/>
    <dgm:cxn modelId="{CA055DAC-7E2F-41FD-A920-ACA2C5E392FB}" type="presParOf" srcId="{F034F9D5-C87E-458F-8A08-0E90E57FB427}" destId="{5A73203B-476B-458A-A33A-689C41DB987D}" srcOrd="2" destOrd="0" presId="urn:microsoft.com/office/officeart/2005/8/layout/hList6"/>
    <dgm:cxn modelId="{B3B4DFAA-1BCB-4C6B-85BC-5CAA6DF65FFC}" type="presParOf" srcId="{F034F9D5-C87E-458F-8A08-0E90E57FB427}" destId="{7A047989-146E-49E7-AA9D-FE327BEEFE1F}" srcOrd="3" destOrd="0" presId="urn:microsoft.com/office/officeart/2005/8/layout/hList6"/>
    <dgm:cxn modelId="{FA5E8AD0-3015-4B34-B65D-067BC7803411}" type="presParOf" srcId="{F034F9D5-C87E-458F-8A08-0E90E57FB427}" destId="{C4A7B8DE-5544-477F-B0D2-B9B00494E5EB}"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EF51D80-4B30-461C-9983-FD0160AC6EA6}"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US"/>
        </a:p>
      </dgm:t>
    </dgm:pt>
    <dgm:pt modelId="{50D82DD2-FB4D-4111-9311-2B3DB6EF3BE4}">
      <dgm:prSet phldrT="[Text]" custT="1"/>
      <dgm:spPr>
        <a:solidFill>
          <a:schemeClr val="accent1">
            <a:lumMod val="60000"/>
            <a:lumOff val="40000"/>
          </a:schemeClr>
        </a:solidFill>
      </dgm:spPr>
      <dgm:t>
        <a:bodyPr lIns="0" rIns="0"/>
        <a:lstStyle/>
        <a:p>
          <a:r>
            <a:rPr lang="en-US" sz="1600" b="1" dirty="0" smtClean="0">
              <a:solidFill>
                <a:schemeClr val="tx1"/>
              </a:solidFill>
            </a:rPr>
            <a:t>Family</a:t>
          </a:r>
          <a:endParaRPr lang="en-US" sz="1600" b="1" dirty="0">
            <a:solidFill>
              <a:schemeClr val="tx1"/>
            </a:solidFill>
          </a:endParaRPr>
        </a:p>
      </dgm:t>
    </dgm:pt>
    <dgm:pt modelId="{91CDFF9A-2760-4B88-B576-703678A28FF1}" type="parTrans" cxnId="{182B05F9-BCE0-4127-81C3-38420428784B}">
      <dgm:prSet/>
      <dgm:spPr/>
      <dgm:t>
        <a:bodyPr/>
        <a:lstStyle/>
        <a:p>
          <a:endParaRPr lang="en-US" sz="1400" b="1"/>
        </a:p>
      </dgm:t>
    </dgm:pt>
    <dgm:pt modelId="{AF4C9B82-9E89-4138-9736-F0CF852CDC99}" type="sibTrans" cxnId="{182B05F9-BCE0-4127-81C3-38420428784B}">
      <dgm:prSet/>
      <dgm:spPr/>
      <dgm:t>
        <a:bodyPr/>
        <a:lstStyle/>
        <a:p>
          <a:endParaRPr lang="en-US" sz="1400" b="1"/>
        </a:p>
      </dgm:t>
    </dgm:pt>
    <dgm:pt modelId="{7A4EED89-D8A9-4B80-BFE0-793FDEA9BCA7}">
      <dgm:prSet phldrT="[Text]" custT="1"/>
      <dgm:spPr>
        <a:solidFill>
          <a:schemeClr val="accent2">
            <a:lumMod val="60000"/>
            <a:lumOff val="40000"/>
          </a:schemeClr>
        </a:solidFill>
      </dgm:spPr>
      <dgm:t>
        <a:bodyPr lIns="0" tIns="0" rIns="0" bIns="0"/>
        <a:lstStyle/>
        <a:p>
          <a:r>
            <a:rPr lang="en-US" sz="1400" b="1" dirty="0" smtClean="0">
              <a:solidFill>
                <a:schemeClr val="tx1"/>
              </a:solidFill>
            </a:rPr>
            <a:t>Engagement</a:t>
          </a:r>
          <a:endParaRPr lang="en-US" sz="1400" b="1" dirty="0">
            <a:solidFill>
              <a:schemeClr val="tx1"/>
            </a:solidFill>
          </a:endParaRPr>
        </a:p>
      </dgm:t>
    </dgm:pt>
    <dgm:pt modelId="{E015BF4D-A098-4389-B080-D807D245DE24}" type="parTrans" cxnId="{AA69C4F3-B06A-4FDF-BCC6-8A8E1AE328A0}">
      <dgm:prSet/>
      <dgm:spPr/>
      <dgm:t>
        <a:bodyPr/>
        <a:lstStyle/>
        <a:p>
          <a:endParaRPr lang="en-US" sz="1400" b="1"/>
        </a:p>
      </dgm:t>
    </dgm:pt>
    <dgm:pt modelId="{3210C7E6-5A8B-457E-8D65-C23A6C6D6CB4}" type="sibTrans" cxnId="{AA69C4F3-B06A-4FDF-BCC6-8A8E1AE328A0}">
      <dgm:prSet/>
      <dgm:spPr>
        <a:solidFill>
          <a:schemeClr val="accent2">
            <a:lumMod val="60000"/>
            <a:lumOff val="40000"/>
          </a:schemeClr>
        </a:solidFill>
      </dgm:spPr>
      <dgm:t>
        <a:bodyPr/>
        <a:lstStyle/>
        <a:p>
          <a:endParaRPr lang="en-US" sz="1400" b="1" dirty="0"/>
        </a:p>
      </dgm:t>
    </dgm:pt>
    <dgm:pt modelId="{479AF2DE-B21C-400C-8E22-0F43243677B1}">
      <dgm:prSet phldrT="[Text]" custT="1"/>
      <dgm:spPr>
        <a:solidFill>
          <a:schemeClr val="tx2">
            <a:lumMod val="40000"/>
            <a:lumOff val="60000"/>
          </a:schemeClr>
        </a:solidFill>
      </dgm:spPr>
      <dgm:t>
        <a:bodyPr lIns="0" rIns="0"/>
        <a:lstStyle/>
        <a:p>
          <a:r>
            <a:rPr lang="en-US" sz="1600" b="1" dirty="0" smtClean="0">
              <a:solidFill>
                <a:schemeClr val="tx1"/>
              </a:solidFill>
            </a:rPr>
            <a:t>Research</a:t>
          </a:r>
          <a:endParaRPr lang="en-US" sz="1600" b="1" dirty="0">
            <a:solidFill>
              <a:schemeClr val="tx1"/>
            </a:solidFill>
          </a:endParaRPr>
        </a:p>
      </dgm:t>
    </dgm:pt>
    <dgm:pt modelId="{2E21E116-3224-4016-A345-0A3CAED0EBC2}" type="parTrans" cxnId="{D926264D-0921-4D2A-B869-FF2077582FB9}">
      <dgm:prSet/>
      <dgm:spPr/>
      <dgm:t>
        <a:bodyPr/>
        <a:lstStyle/>
        <a:p>
          <a:endParaRPr lang="en-US" sz="1400" b="1"/>
        </a:p>
      </dgm:t>
    </dgm:pt>
    <dgm:pt modelId="{187C8713-5089-4B79-BF1F-0370EE2AD311}" type="sibTrans" cxnId="{D926264D-0921-4D2A-B869-FF2077582FB9}">
      <dgm:prSet/>
      <dgm:spPr>
        <a:solidFill>
          <a:schemeClr val="accent3">
            <a:lumMod val="40000"/>
            <a:lumOff val="60000"/>
          </a:schemeClr>
        </a:solidFill>
      </dgm:spPr>
      <dgm:t>
        <a:bodyPr/>
        <a:lstStyle/>
        <a:p>
          <a:endParaRPr lang="en-US" sz="1400" b="1" dirty="0"/>
        </a:p>
      </dgm:t>
    </dgm:pt>
    <dgm:pt modelId="{4BD69EBE-904F-4CDB-B968-8DE47EAA2739}">
      <dgm:prSet phldrT="[Text]" custT="1"/>
      <dgm:spPr>
        <a:solidFill>
          <a:schemeClr val="bg2">
            <a:lumMod val="60000"/>
            <a:lumOff val="40000"/>
          </a:schemeClr>
        </a:solidFill>
      </dgm:spPr>
      <dgm:t>
        <a:bodyPr lIns="0" rIns="0"/>
        <a:lstStyle/>
        <a:p>
          <a:r>
            <a:rPr lang="en-US" sz="1600" b="1" dirty="0" smtClean="0">
              <a:solidFill>
                <a:schemeClr val="tx1"/>
              </a:solidFill>
            </a:rPr>
            <a:t>Structure</a:t>
          </a:r>
          <a:endParaRPr lang="en-US" sz="1600" b="1" dirty="0">
            <a:solidFill>
              <a:schemeClr val="tx1"/>
            </a:solidFill>
          </a:endParaRPr>
        </a:p>
      </dgm:t>
    </dgm:pt>
    <dgm:pt modelId="{51D9D36F-ADEF-428B-87B5-31AA2A17B2AC}" type="parTrans" cxnId="{4B819097-5863-482D-8A68-3AF848A3B404}">
      <dgm:prSet/>
      <dgm:spPr/>
      <dgm:t>
        <a:bodyPr/>
        <a:lstStyle/>
        <a:p>
          <a:endParaRPr lang="en-US" sz="1400" b="1"/>
        </a:p>
      </dgm:t>
    </dgm:pt>
    <dgm:pt modelId="{51A26B3B-FBF3-4BD4-8A71-B0CF04A7FCE4}" type="sibTrans" cxnId="{4B819097-5863-482D-8A68-3AF848A3B404}">
      <dgm:prSet/>
      <dgm:spPr>
        <a:solidFill>
          <a:schemeClr val="bg2">
            <a:lumMod val="40000"/>
            <a:lumOff val="60000"/>
          </a:schemeClr>
        </a:solidFill>
      </dgm:spPr>
      <dgm:t>
        <a:bodyPr/>
        <a:lstStyle/>
        <a:p>
          <a:endParaRPr lang="en-US" sz="1400" b="1" dirty="0"/>
        </a:p>
      </dgm:t>
    </dgm:pt>
    <dgm:pt modelId="{7FF560F2-09DA-4813-8772-135E6A2D99EE}">
      <dgm:prSet phldrT="[Text]" custT="1"/>
      <dgm:spPr/>
      <dgm:t>
        <a:bodyPr lIns="0" rIns="0"/>
        <a:lstStyle/>
        <a:p>
          <a:r>
            <a:rPr lang="en-US" sz="1400" b="1" dirty="0" smtClean="0">
              <a:solidFill>
                <a:schemeClr val="tx1"/>
              </a:solidFill>
            </a:rPr>
            <a:t>Professional</a:t>
          </a:r>
        </a:p>
        <a:p>
          <a:r>
            <a:rPr lang="en-US" sz="1400" b="1" dirty="0" smtClean="0">
              <a:solidFill>
                <a:schemeClr val="tx1"/>
              </a:solidFill>
            </a:rPr>
            <a:t>Judgment</a:t>
          </a:r>
          <a:endParaRPr lang="en-US" sz="1400" b="1" dirty="0">
            <a:solidFill>
              <a:schemeClr val="tx1"/>
            </a:solidFill>
          </a:endParaRPr>
        </a:p>
      </dgm:t>
    </dgm:pt>
    <dgm:pt modelId="{9A910C99-2925-4BF7-BA74-4D1EDD2B20B7}" type="parTrans" cxnId="{D1715247-EF76-4F99-8B9F-68C94BDE7F0A}">
      <dgm:prSet/>
      <dgm:spPr/>
      <dgm:t>
        <a:bodyPr/>
        <a:lstStyle/>
        <a:p>
          <a:endParaRPr lang="en-US" sz="1400" b="1"/>
        </a:p>
      </dgm:t>
    </dgm:pt>
    <dgm:pt modelId="{94C99FC5-8AEF-4805-B48C-B07459840EE4}" type="sibTrans" cxnId="{D1715247-EF76-4F99-8B9F-68C94BDE7F0A}">
      <dgm:prSet/>
      <dgm:spPr/>
      <dgm:t>
        <a:bodyPr/>
        <a:lstStyle/>
        <a:p>
          <a:endParaRPr lang="en-US" sz="1400" b="1" dirty="0"/>
        </a:p>
      </dgm:t>
    </dgm:pt>
    <dgm:pt modelId="{D13D09C3-375A-41A6-BC61-BF8239E1B63A}" type="pres">
      <dgm:prSet presAssocID="{EEF51D80-4B30-461C-9983-FD0160AC6EA6}" presName="Name0" presStyleCnt="0">
        <dgm:presLayoutVars>
          <dgm:chMax val="1"/>
          <dgm:dir/>
          <dgm:animLvl val="ctr"/>
          <dgm:resizeHandles val="exact"/>
        </dgm:presLayoutVars>
      </dgm:prSet>
      <dgm:spPr/>
      <dgm:t>
        <a:bodyPr/>
        <a:lstStyle/>
        <a:p>
          <a:endParaRPr lang="en-US"/>
        </a:p>
      </dgm:t>
    </dgm:pt>
    <dgm:pt modelId="{648CAFFE-C641-489E-B0CB-247CCDA43CDC}" type="pres">
      <dgm:prSet presAssocID="{50D82DD2-FB4D-4111-9311-2B3DB6EF3BE4}" presName="centerShape" presStyleLbl="node0" presStyleIdx="0" presStyleCnt="1" custScaleX="86703" custScaleY="86703"/>
      <dgm:spPr/>
      <dgm:t>
        <a:bodyPr/>
        <a:lstStyle/>
        <a:p>
          <a:endParaRPr lang="en-US"/>
        </a:p>
      </dgm:t>
    </dgm:pt>
    <dgm:pt modelId="{908F39BE-7070-430A-8E17-B26C38BFF451}" type="pres">
      <dgm:prSet presAssocID="{7A4EED89-D8A9-4B80-BFE0-793FDEA9BCA7}" presName="node" presStyleLbl="node1" presStyleIdx="0" presStyleCnt="4" custScaleX="123862" custScaleY="123862" custRadScaleRad="84374" custRadScaleInc="383">
        <dgm:presLayoutVars>
          <dgm:bulletEnabled val="1"/>
        </dgm:presLayoutVars>
      </dgm:prSet>
      <dgm:spPr/>
      <dgm:t>
        <a:bodyPr/>
        <a:lstStyle/>
        <a:p>
          <a:endParaRPr lang="en-US"/>
        </a:p>
      </dgm:t>
    </dgm:pt>
    <dgm:pt modelId="{846E4564-6801-41E1-9FD8-4C68E2746F90}" type="pres">
      <dgm:prSet presAssocID="{7A4EED89-D8A9-4B80-BFE0-793FDEA9BCA7}" presName="dummy" presStyleCnt="0"/>
      <dgm:spPr/>
      <dgm:t>
        <a:bodyPr/>
        <a:lstStyle/>
        <a:p>
          <a:endParaRPr lang="en-US"/>
        </a:p>
      </dgm:t>
    </dgm:pt>
    <dgm:pt modelId="{779D8A8E-325F-4F5C-9CB2-6457383E8E32}" type="pres">
      <dgm:prSet presAssocID="{3210C7E6-5A8B-457E-8D65-C23A6C6D6CB4}" presName="sibTrans" presStyleLbl="sibTrans2D1" presStyleIdx="0" presStyleCnt="4"/>
      <dgm:spPr/>
      <dgm:t>
        <a:bodyPr/>
        <a:lstStyle/>
        <a:p>
          <a:endParaRPr lang="en-US"/>
        </a:p>
      </dgm:t>
    </dgm:pt>
    <dgm:pt modelId="{B5192DFB-AFF8-4E79-84B2-529EAE50E1B0}" type="pres">
      <dgm:prSet presAssocID="{479AF2DE-B21C-400C-8E22-0F43243677B1}" presName="node" presStyleLbl="node1" presStyleIdx="1" presStyleCnt="4" custScaleX="123862" custScaleY="123862">
        <dgm:presLayoutVars>
          <dgm:bulletEnabled val="1"/>
        </dgm:presLayoutVars>
      </dgm:prSet>
      <dgm:spPr/>
      <dgm:t>
        <a:bodyPr/>
        <a:lstStyle/>
        <a:p>
          <a:endParaRPr lang="en-US"/>
        </a:p>
      </dgm:t>
    </dgm:pt>
    <dgm:pt modelId="{B0EC5FF7-C071-457B-837F-EB66E725C67A}" type="pres">
      <dgm:prSet presAssocID="{479AF2DE-B21C-400C-8E22-0F43243677B1}" presName="dummy" presStyleCnt="0"/>
      <dgm:spPr/>
      <dgm:t>
        <a:bodyPr/>
        <a:lstStyle/>
        <a:p>
          <a:endParaRPr lang="en-US"/>
        </a:p>
      </dgm:t>
    </dgm:pt>
    <dgm:pt modelId="{8FF231E8-D92E-4389-A117-60ABC891563C}" type="pres">
      <dgm:prSet presAssocID="{187C8713-5089-4B79-BF1F-0370EE2AD311}" presName="sibTrans" presStyleLbl="sibTrans2D1" presStyleIdx="1" presStyleCnt="4"/>
      <dgm:spPr/>
      <dgm:t>
        <a:bodyPr/>
        <a:lstStyle/>
        <a:p>
          <a:endParaRPr lang="en-US"/>
        </a:p>
      </dgm:t>
    </dgm:pt>
    <dgm:pt modelId="{1FF827AE-893F-491C-9A34-330F006C6D3F}" type="pres">
      <dgm:prSet presAssocID="{4BD69EBE-904F-4CDB-B968-8DE47EAA2739}" presName="node" presStyleLbl="node1" presStyleIdx="2" presStyleCnt="4" custScaleX="123862" custScaleY="123862" custRadScaleRad="82456" custRadScaleInc="-392">
        <dgm:presLayoutVars>
          <dgm:bulletEnabled val="1"/>
        </dgm:presLayoutVars>
      </dgm:prSet>
      <dgm:spPr/>
      <dgm:t>
        <a:bodyPr/>
        <a:lstStyle/>
        <a:p>
          <a:endParaRPr lang="en-US"/>
        </a:p>
      </dgm:t>
    </dgm:pt>
    <dgm:pt modelId="{1CFB1D56-5F10-4967-93D1-0EC5A31A54C3}" type="pres">
      <dgm:prSet presAssocID="{4BD69EBE-904F-4CDB-B968-8DE47EAA2739}" presName="dummy" presStyleCnt="0"/>
      <dgm:spPr/>
      <dgm:t>
        <a:bodyPr/>
        <a:lstStyle/>
        <a:p>
          <a:endParaRPr lang="en-US"/>
        </a:p>
      </dgm:t>
    </dgm:pt>
    <dgm:pt modelId="{57CFECEB-E5C1-40BB-B23A-B193B6822767}" type="pres">
      <dgm:prSet presAssocID="{51A26B3B-FBF3-4BD4-8A71-B0CF04A7FCE4}" presName="sibTrans" presStyleLbl="sibTrans2D1" presStyleIdx="2" presStyleCnt="4"/>
      <dgm:spPr/>
      <dgm:t>
        <a:bodyPr/>
        <a:lstStyle/>
        <a:p>
          <a:endParaRPr lang="en-US"/>
        </a:p>
      </dgm:t>
    </dgm:pt>
    <dgm:pt modelId="{AE44F666-2EEC-4039-B548-B4EAC1DE3984}" type="pres">
      <dgm:prSet presAssocID="{7FF560F2-09DA-4813-8772-135E6A2D99EE}" presName="node" presStyleLbl="node1" presStyleIdx="3" presStyleCnt="4" custScaleX="123862" custScaleY="123862">
        <dgm:presLayoutVars>
          <dgm:bulletEnabled val="1"/>
        </dgm:presLayoutVars>
      </dgm:prSet>
      <dgm:spPr/>
      <dgm:t>
        <a:bodyPr/>
        <a:lstStyle/>
        <a:p>
          <a:endParaRPr lang="en-US"/>
        </a:p>
      </dgm:t>
    </dgm:pt>
    <dgm:pt modelId="{94F09AE3-4AA9-4EEA-8644-3B82FE18E4A2}" type="pres">
      <dgm:prSet presAssocID="{7FF560F2-09DA-4813-8772-135E6A2D99EE}" presName="dummy" presStyleCnt="0"/>
      <dgm:spPr/>
      <dgm:t>
        <a:bodyPr/>
        <a:lstStyle/>
        <a:p>
          <a:endParaRPr lang="en-US"/>
        </a:p>
      </dgm:t>
    </dgm:pt>
    <dgm:pt modelId="{7AC54A32-6A29-48D0-8792-A3B21C6795D4}" type="pres">
      <dgm:prSet presAssocID="{94C99FC5-8AEF-4805-B48C-B07459840EE4}" presName="sibTrans" presStyleLbl="sibTrans2D1" presStyleIdx="3" presStyleCnt="4"/>
      <dgm:spPr/>
      <dgm:t>
        <a:bodyPr/>
        <a:lstStyle/>
        <a:p>
          <a:endParaRPr lang="en-US"/>
        </a:p>
      </dgm:t>
    </dgm:pt>
  </dgm:ptLst>
  <dgm:cxnLst>
    <dgm:cxn modelId="{B444CD92-9609-4E29-88A6-F2B727767BE5}" type="presOf" srcId="{50D82DD2-FB4D-4111-9311-2B3DB6EF3BE4}" destId="{648CAFFE-C641-489E-B0CB-247CCDA43CDC}" srcOrd="0" destOrd="0" presId="urn:microsoft.com/office/officeart/2005/8/layout/radial6"/>
    <dgm:cxn modelId="{A33DA06C-0077-4CCC-AB6F-02F105505CB1}" type="presOf" srcId="{51A26B3B-FBF3-4BD4-8A71-B0CF04A7FCE4}" destId="{57CFECEB-E5C1-40BB-B23A-B193B6822767}" srcOrd="0" destOrd="0" presId="urn:microsoft.com/office/officeart/2005/8/layout/radial6"/>
    <dgm:cxn modelId="{90E98829-A3D7-4C60-AD6E-7FF312E11695}" type="presOf" srcId="{3210C7E6-5A8B-457E-8D65-C23A6C6D6CB4}" destId="{779D8A8E-325F-4F5C-9CB2-6457383E8E32}" srcOrd="0" destOrd="0" presId="urn:microsoft.com/office/officeart/2005/8/layout/radial6"/>
    <dgm:cxn modelId="{5EFE15F1-3225-41D3-80D8-984A864286A3}" type="presOf" srcId="{187C8713-5089-4B79-BF1F-0370EE2AD311}" destId="{8FF231E8-D92E-4389-A117-60ABC891563C}" srcOrd="0" destOrd="0" presId="urn:microsoft.com/office/officeart/2005/8/layout/radial6"/>
    <dgm:cxn modelId="{D926264D-0921-4D2A-B869-FF2077582FB9}" srcId="{50D82DD2-FB4D-4111-9311-2B3DB6EF3BE4}" destId="{479AF2DE-B21C-400C-8E22-0F43243677B1}" srcOrd="1" destOrd="0" parTransId="{2E21E116-3224-4016-A345-0A3CAED0EBC2}" sibTransId="{187C8713-5089-4B79-BF1F-0370EE2AD311}"/>
    <dgm:cxn modelId="{64AA0A5B-3F9E-4C17-9E65-175665366C51}" type="presOf" srcId="{479AF2DE-B21C-400C-8E22-0F43243677B1}" destId="{B5192DFB-AFF8-4E79-84B2-529EAE50E1B0}" srcOrd="0" destOrd="0" presId="urn:microsoft.com/office/officeart/2005/8/layout/radial6"/>
    <dgm:cxn modelId="{D1715247-EF76-4F99-8B9F-68C94BDE7F0A}" srcId="{50D82DD2-FB4D-4111-9311-2B3DB6EF3BE4}" destId="{7FF560F2-09DA-4813-8772-135E6A2D99EE}" srcOrd="3" destOrd="0" parTransId="{9A910C99-2925-4BF7-BA74-4D1EDD2B20B7}" sibTransId="{94C99FC5-8AEF-4805-B48C-B07459840EE4}"/>
    <dgm:cxn modelId="{182B05F9-BCE0-4127-81C3-38420428784B}" srcId="{EEF51D80-4B30-461C-9983-FD0160AC6EA6}" destId="{50D82DD2-FB4D-4111-9311-2B3DB6EF3BE4}" srcOrd="0" destOrd="0" parTransId="{91CDFF9A-2760-4B88-B576-703678A28FF1}" sibTransId="{AF4C9B82-9E89-4138-9736-F0CF852CDC99}"/>
    <dgm:cxn modelId="{AA69C4F3-B06A-4FDF-BCC6-8A8E1AE328A0}" srcId="{50D82DD2-FB4D-4111-9311-2B3DB6EF3BE4}" destId="{7A4EED89-D8A9-4B80-BFE0-793FDEA9BCA7}" srcOrd="0" destOrd="0" parTransId="{E015BF4D-A098-4389-B080-D807D245DE24}" sibTransId="{3210C7E6-5A8B-457E-8D65-C23A6C6D6CB4}"/>
    <dgm:cxn modelId="{8587C9FC-5F62-4470-A518-A1003F88295C}" type="presOf" srcId="{7FF560F2-09DA-4813-8772-135E6A2D99EE}" destId="{AE44F666-2EEC-4039-B548-B4EAC1DE3984}" srcOrd="0" destOrd="0" presId="urn:microsoft.com/office/officeart/2005/8/layout/radial6"/>
    <dgm:cxn modelId="{59750B99-2455-476D-AE53-A24FF82A0045}" type="presOf" srcId="{94C99FC5-8AEF-4805-B48C-B07459840EE4}" destId="{7AC54A32-6A29-48D0-8792-A3B21C6795D4}" srcOrd="0" destOrd="0" presId="urn:microsoft.com/office/officeart/2005/8/layout/radial6"/>
    <dgm:cxn modelId="{6DFAB8AE-7E00-4021-B87D-576D989AF48A}" type="presOf" srcId="{EEF51D80-4B30-461C-9983-FD0160AC6EA6}" destId="{D13D09C3-375A-41A6-BC61-BF8239E1B63A}" srcOrd="0" destOrd="0" presId="urn:microsoft.com/office/officeart/2005/8/layout/radial6"/>
    <dgm:cxn modelId="{0D2A4CED-525A-4993-B984-6C0BFD633D46}" type="presOf" srcId="{4BD69EBE-904F-4CDB-B968-8DE47EAA2739}" destId="{1FF827AE-893F-491C-9A34-330F006C6D3F}" srcOrd="0" destOrd="0" presId="urn:microsoft.com/office/officeart/2005/8/layout/radial6"/>
    <dgm:cxn modelId="{4B819097-5863-482D-8A68-3AF848A3B404}" srcId="{50D82DD2-FB4D-4111-9311-2B3DB6EF3BE4}" destId="{4BD69EBE-904F-4CDB-B968-8DE47EAA2739}" srcOrd="2" destOrd="0" parTransId="{51D9D36F-ADEF-428B-87B5-31AA2A17B2AC}" sibTransId="{51A26B3B-FBF3-4BD4-8A71-B0CF04A7FCE4}"/>
    <dgm:cxn modelId="{C1975A3C-C1A3-4F73-B2B1-5A6B024F7509}" type="presOf" srcId="{7A4EED89-D8A9-4B80-BFE0-793FDEA9BCA7}" destId="{908F39BE-7070-430A-8E17-B26C38BFF451}" srcOrd="0" destOrd="0" presId="urn:microsoft.com/office/officeart/2005/8/layout/radial6"/>
    <dgm:cxn modelId="{64D43989-56DF-4CBC-999F-FC1173D87066}" type="presParOf" srcId="{D13D09C3-375A-41A6-BC61-BF8239E1B63A}" destId="{648CAFFE-C641-489E-B0CB-247CCDA43CDC}" srcOrd="0" destOrd="0" presId="urn:microsoft.com/office/officeart/2005/8/layout/radial6"/>
    <dgm:cxn modelId="{462CEA3B-C910-4FB9-B75A-659FFF0D7BC0}" type="presParOf" srcId="{D13D09C3-375A-41A6-BC61-BF8239E1B63A}" destId="{908F39BE-7070-430A-8E17-B26C38BFF451}" srcOrd="1" destOrd="0" presId="urn:microsoft.com/office/officeart/2005/8/layout/radial6"/>
    <dgm:cxn modelId="{953A2C1D-A122-4AAA-9743-C0C5D05DC9C5}" type="presParOf" srcId="{D13D09C3-375A-41A6-BC61-BF8239E1B63A}" destId="{846E4564-6801-41E1-9FD8-4C68E2746F90}" srcOrd="2" destOrd="0" presId="urn:microsoft.com/office/officeart/2005/8/layout/radial6"/>
    <dgm:cxn modelId="{7CE5BE4D-BC65-40B6-A9C3-3C02634090DC}" type="presParOf" srcId="{D13D09C3-375A-41A6-BC61-BF8239E1B63A}" destId="{779D8A8E-325F-4F5C-9CB2-6457383E8E32}" srcOrd="3" destOrd="0" presId="urn:microsoft.com/office/officeart/2005/8/layout/radial6"/>
    <dgm:cxn modelId="{88762B94-CF3E-4BEE-AAAA-697CD429AB2D}" type="presParOf" srcId="{D13D09C3-375A-41A6-BC61-BF8239E1B63A}" destId="{B5192DFB-AFF8-4E79-84B2-529EAE50E1B0}" srcOrd="4" destOrd="0" presId="urn:microsoft.com/office/officeart/2005/8/layout/radial6"/>
    <dgm:cxn modelId="{F09AFF50-3ADA-4603-B16D-46957085AC51}" type="presParOf" srcId="{D13D09C3-375A-41A6-BC61-BF8239E1B63A}" destId="{B0EC5FF7-C071-457B-837F-EB66E725C67A}" srcOrd="5" destOrd="0" presId="urn:microsoft.com/office/officeart/2005/8/layout/radial6"/>
    <dgm:cxn modelId="{A5FD471B-4D79-4760-882B-383CFCEEFA72}" type="presParOf" srcId="{D13D09C3-375A-41A6-BC61-BF8239E1B63A}" destId="{8FF231E8-D92E-4389-A117-60ABC891563C}" srcOrd="6" destOrd="0" presId="urn:microsoft.com/office/officeart/2005/8/layout/radial6"/>
    <dgm:cxn modelId="{71BF930C-6530-401E-A797-379ED43FE978}" type="presParOf" srcId="{D13D09C3-375A-41A6-BC61-BF8239E1B63A}" destId="{1FF827AE-893F-491C-9A34-330F006C6D3F}" srcOrd="7" destOrd="0" presId="urn:microsoft.com/office/officeart/2005/8/layout/radial6"/>
    <dgm:cxn modelId="{C9680F54-09C9-4D56-A45F-33C442564860}" type="presParOf" srcId="{D13D09C3-375A-41A6-BC61-BF8239E1B63A}" destId="{1CFB1D56-5F10-4967-93D1-0EC5A31A54C3}" srcOrd="8" destOrd="0" presId="urn:microsoft.com/office/officeart/2005/8/layout/radial6"/>
    <dgm:cxn modelId="{6414E072-56DE-42CA-9DB0-DA489CE4330E}" type="presParOf" srcId="{D13D09C3-375A-41A6-BC61-BF8239E1B63A}" destId="{57CFECEB-E5C1-40BB-B23A-B193B6822767}" srcOrd="9" destOrd="0" presId="urn:microsoft.com/office/officeart/2005/8/layout/radial6"/>
    <dgm:cxn modelId="{7E78EF14-AB24-4514-9FE6-B7EDFA79CFC9}" type="presParOf" srcId="{D13D09C3-375A-41A6-BC61-BF8239E1B63A}" destId="{AE44F666-2EEC-4039-B548-B4EAC1DE3984}" srcOrd="10" destOrd="0" presId="urn:microsoft.com/office/officeart/2005/8/layout/radial6"/>
    <dgm:cxn modelId="{C608CEB4-F85A-4527-ABC9-CC06573131DC}" type="presParOf" srcId="{D13D09C3-375A-41A6-BC61-BF8239E1B63A}" destId="{94F09AE3-4AA9-4EEA-8644-3B82FE18E4A2}" srcOrd="11" destOrd="0" presId="urn:microsoft.com/office/officeart/2005/8/layout/radial6"/>
    <dgm:cxn modelId="{D2098BC8-C32A-4150-8C3D-26D0FF88726C}" type="presParOf" srcId="{D13D09C3-375A-41A6-BC61-BF8239E1B63A}" destId="{7AC54A32-6A29-48D0-8792-A3B21C6795D4}"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AF139A8-02FD-4779-B1BF-60F960BBB512}" type="doc">
      <dgm:prSet loTypeId="urn:microsoft.com/office/officeart/2005/8/layout/target3" loCatId="relationship" qsTypeId="urn:microsoft.com/office/officeart/2005/8/quickstyle/simple1" qsCatId="simple" csTypeId="urn:microsoft.com/office/officeart/2005/8/colors/colorful1" csCatId="colorful" phldr="1"/>
      <dgm:spPr/>
      <dgm:t>
        <a:bodyPr/>
        <a:lstStyle/>
        <a:p>
          <a:endParaRPr lang="en-US"/>
        </a:p>
      </dgm:t>
    </dgm:pt>
    <dgm:pt modelId="{25F08657-4332-4D7F-9FC4-C7B374959213}">
      <dgm:prSet phldrT="[Text]"/>
      <dgm:spPr>
        <a:solidFill>
          <a:schemeClr val="accent1"/>
        </a:solidFill>
        <a:ln>
          <a:solidFill>
            <a:schemeClr val="accent1"/>
          </a:solidFill>
        </a:ln>
      </dgm:spPr>
      <dgm:t>
        <a:bodyPr/>
        <a:lstStyle/>
        <a:p>
          <a:pPr algn="l"/>
          <a:r>
            <a:rPr lang="en-US" dirty="0" smtClean="0">
              <a:solidFill>
                <a:schemeClr val="bg1"/>
              </a:solidFill>
            </a:rPr>
            <a:t>Is the Child Safe?</a:t>
          </a:r>
          <a:endParaRPr lang="en-US" dirty="0">
            <a:solidFill>
              <a:schemeClr val="bg1"/>
            </a:solidFill>
          </a:endParaRPr>
        </a:p>
      </dgm:t>
    </dgm:pt>
    <dgm:pt modelId="{F4CCDDF2-C89B-41F9-AC79-F5BCEDDB7884}" type="parTrans" cxnId="{041A205E-A29A-4BE3-AB42-7E45AEDE0123}">
      <dgm:prSet/>
      <dgm:spPr/>
      <dgm:t>
        <a:bodyPr/>
        <a:lstStyle/>
        <a:p>
          <a:endParaRPr lang="en-US"/>
        </a:p>
      </dgm:t>
    </dgm:pt>
    <dgm:pt modelId="{319A38DB-1AD2-4D83-AC61-8D9D69CCEE36}" type="sibTrans" cxnId="{041A205E-A29A-4BE3-AB42-7E45AEDE0123}">
      <dgm:prSet/>
      <dgm:spPr/>
      <dgm:t>
        <a:bodyPr/>
        <a:lstStyle/>
        <a:p>
          <a:endParaRPr lang="en-US"/>
        </a:p>
      </dgm:t>
    </dgm:pt>
    <dgm:pt modelId="{BD6D7446-9902-424E-9EC9-5CE75BC71C78}">
      <dgm:prSet phldrT="[Text]"/>
      <dgm:spPr/>
      <dgm:t>
        <a:bodyPr/>
        <a:lstStyle/>
        <a:p>
          <a:pPr marL="465138" indent="-465138">
            <a:buFont typeface="Verdana" panose="020B0604030504040204" pitchFamily="34" charset="0"/>
            <a:buChar char="•"/>
          </a:pPr>
          <a:r>
            <a:rPr lang="en-US" dirty="0" smtClean="0">
              <a:solidFill>
                <a:schemeClr val="bg1"/>
              </a:solidFill>
            </a:rPr>
            <a:t>First contact/continuing</a:t>
          </a:r>
          <a:endParaRPr lang="en-US" dirty="0">
            <a:solidFill>
              <a:schemeClr val="bg1"/>
            </a:solidFill>
          </a:endParaRPr>
        </a:p>
      </dgm:t>
    </dgm:pt>
    <dgm:pt modelId="{4E94D41F-C3AC-4F48-A71B-FD6EDEA7A3BA}" type="parTrans" cxnId="{161772ED-9BA5-491F-B9A1-FE969BB57375}">
      <dgm:prSet/>
      <dgm:spPr/>
      <dgm:t>
        <a:bodyPr/>
        <a:lstStyle/>
        <a:p>
          <a:endParaRPr lang="en-US"/>
        </a:p>
      </dgm:t>
    </dgm:pt>
    <dgm:pt modelId="{B76B67F1-4715-4733-A42A-45E202FEE7A9}" type="sibTrans" cxnId="{161772ED-9BA5-491F-B9A1-FE969BB57375}">
      <dgm:prSet/>
      <dgm:spPr/>
      <dgm:t>
        <a:bodyPr/>
        <a:lstStyle/>
        <a:p>
          <a:endParaRPr lang="en-US"/>
        </a:p>
      </dgm:t>
    </dgm:pt>
    <dgm:pt modelId="{86ABB76B-FF65-4D9A-A8A6-C4587B803BCC}">
      <dgm:prSet phldrT="[Text]"/>
      <dgm:spPr/>
      <dgm:t>
        <a:bodyPr/>
        <a:lstStyle/>
        <a:p>
          <a:pPr marL="465138" indent="-465138">
            <a:buFont typeface="Verdana" panose="020B0604030504040204" pitchFamily="34" charset="0"/>
            <a:buChar char="•"/>
          </a:pPr>
          <a:r>
            <a:rPr lang="en-US" dirty="0" smtClean="0">
              <a:solidFill>
                <a:schemeClr val="bg1"/>
              </a:solidFill>
            </a:rPr>
            <a:t>Actions to ensure immediate safety</a:t>
          </a:r>
          <a:endParaRPr lang="en-US" dirty="0">
            <a:solidFill>
              <a:schemeClr val="bg1"/>
            </a:solidFill>
          </a:endParaRPr>
        </a:p>
      </dgm:t>
    </dgm:pt>
    <dgm:pt modelId="{121B4ACA-4E81-41C6-9185-EFE297D90DB3}" type="parTrans" cxnId="{4D5812DA-BCF4-4A53-9791-54647D8085E2}">
      <dgm:prSet/>
      <dgm:spPr/>
      <dgm:t>
        <a:bodyPr/>
        <a:lstStyle/>
        <a:p>
          <a:endParaRPr lang="en-US"/>
        </a:p>
      </dgm:t>
    </dgm:pt>
    <dgm:pt modelId="{73BB6601-1E31-4AF7-8B07-F37F25AA4A23}" type="sibTrans" cxnId="{4D5812DA-BCF4-4A53-9791-54647D8085E2}">
      <dgm:prSet/>
      <dgm:spPr/>
      <dgm:t>
        <a:bodyPr/>
        <a:lstStyle/>
        <a:p>
          <a:endParaRPr lang="en-US"/>
        </a:p>
      </dgm:t>
    </dgm:pt>
    <dgm:pt modelId="{F1FE7207-84B1-4779-90ED-B5989F94A0E2}">
      <dgm:prSet phldrT="[Text]"/>
      <dgm:spPr>
        <a:solidFill>
          <a:schemeClr val="accent2"/>
        </a:solidFill>
        <a:ln>
          <a:solidFill>
            <a:schemeClr val="accent2"/>
          </a:solidFill>
        </a:ln>
      </dgm:spPr>
      <dgm:t>
        <a:bodyPr/>
        <a:lstStyle/>
        <a:p>
          <a:pPr algn="l"/>
          <a:r>
            <a:rPr lang="en-US" dirty="0" smtClean="0">
              <a:solidFill>
                <a:schemeClr val="bg1"/>
              </a:solidFill>
            </a:rPr>
            <a:t>Allegation Conclusion</a:t>
          </a:r>
          <a:endParaRPr lang="en-US" dirty="0">
            <a:solidFill>
              <a:schemeClr val="bg1"/>
            </a:solidFill>
          </a:endParaRPr>
        </a:p>
      </dgm:t>
    </dgm:pt>
    <dgm:pt modelId="{DAC0B141-5AB0-4466-A5A2-377136559CA7}" type="parTrans" cxnId="{B13221FB-6A77-4B59-9F18-53AA2A68DB22}">
      <dgm:prSet/>
      <dgm:spPr/>
      <dgm:t>
        <a:bodyPr/>
        <a:lstStyle/>
        <a:p>
          <a:endParaRPr lang="en-US"/>
        </a:p>
      </dgm:t>
    </dgm:pt>
    <dgm:pt modelId="{27426069-44DE-4556-A0D6-79F7A19185D4}" type="sibTrans" cxnId="{B13221FB-6A77-4B59-9F18-53AA2A68DB22}">
      <dgm:prSet/>
      <dgm:spPr/>
      <dgm:t>
        <a:bodyPr/>
        <a:lstStyle/>
        <a:p>
          <a:endParaRPr lang="en-US"/>
        </a:p>
      </dgm:t>
    </dgm:pt>
    <dgm:pt modelId="{8DF3608B-7916-4FB1-A033-7F03B9262800}">
      <dgm:prSet phldrT="[Text]"/>
      <dgm:spPr/>
      <dgm:t>
        <a:bodyPr/>
        <a:lstStyle/>
        <a:p>
          <a:pPr marL="465138" indent="-465138">
            <a:buFont typeface="Verdana" panose="020B0604030504040204" pitchFamily="34" charset="0"/>
            <a:buChar char="•"/>
          </a:pPr>
          <a:r>
            <a:rPr lang="en-US" dirty="0" smtClean="0">
              <a:solidFill>
                <a:schemeClr val="bg1"/>
              </a:solidFill>
            </a:rPr>
            <a:t>Did child abuse or neglect occur?</a:t>
          </a:r>
          <a:endParaRPr lang="en-US" dirty="0">
            <a:solidFill>
              <a:schemeClr val="bg1"/>
            </a:solidFill>
          </a:endParaRPr>
        </a:p>
      </dgm:t>
    </dgm:pt>
    <dgm:pt modelId="{797AC730-9D87-4134-A1A2-4A296BB1CEF6}" type="parTrans" cxnId="{DDDAFCCC-41E2-496E-AFC8-73374AFE26A1}">
      <dgm:prSet/>
      <dgm:spPr/>
      <dgm:t>
        <a:bodyPr/>
        <a:lstStyle/>
        <a:p>
          <a:endParaRPr lang="en-US"/>
        </a:p>
      </dgm:t>
    </dgm:pt>
    <dgm:pt modelId="{0A2DF571-3AD2-4A98-A026-6767E003F0C8}" type="sibTrans" cxnId="{DDDAFCCC-41E2-496E-AFC8-73374AFE26A1}">
      <dgm:prSet/>
      <dgm:spPr/>
      <dgm:t>
        <a:bodyPr/>
        <a:lstStyle/>
        <a:p>
          <a:endParaRPr lang="en-US"/>
        </a:p>
      </dgm:t>
    </dgm:pt>
    <dgm:pt modelId="{433E6776-8B9F-48BC-8AA0-4432E24D726F}">
      <dgm:prSet phldrT="[Text]"/>
      <dgm:spPr>
        <a:solidFill>
          <a:schemeClr val="tx2"/>
        </a:solidFill>
        <a:ln>
          <a:solidFill>
            <a:schemeClr val="tx2"/>
          </a:solidFill>
        </a:ln>
      </dgm:spPr>
      <dgm:t>
        <a:bodyPr/>
        <a:lstStyle/>
        <a:p>
          <a:pPr algn="l"/>
          <a:r>
            <a:rPr lang="en-US" dirty="0" smtClean="0">
              <a:solidFill>
                <a:schemeClr val="bg1"/>
              </a:solidFill>
            </a:rPr>
            <a:t>Intervention Decision</a:t>
          </a:r>
          <a:endParaRPr lang="en-US" dirty="0">
            <a:solidFill>
              <a:schemeClr val="bg1"/>
            </a:solidFill>
          </a:endParaRPr>
        </a:p>
      </dgm:t>
    </dgm:pt>
    <dgm:pt modelId="{6AB862E4-7DE7-4A58-8038-268D58D61998}" type="parTrans" cxnId="{364F8CA6-BF50-45A4-937D-B293E16AF298}">
      <dgm:prSet/>
      <dgm:spPr/>
      <dgm:t>
        <a:bodyPr/>
        <a:lstStyle/>
        <a:p>
          <a:endParaRPr lang="en-US"/>
        </a:p>
      </dgm:t>
    </dgm:pt>
    <dgm:pt modelId="{0C478517-EC3F-4E66-9859-B6319C91E793}" type="sibTrans" cxnId="{364F8CA6-BF50-45A4-937D-B293E16AF298}">
      <dgm:prSet/>
      <dgm:spPr/>
      <dgm:t>
        <a:bodyPr/>
        <a:lstStyle/>
        <a:p>
          <a:endParaRPr lang="en-US"/>
        </a:p>
      </dgm:t>
    </dgm:pt>
    <dgm:pt modelId="{4E92FA73-F17C-4913-A0C2-FA6FA2552D7A}">
      <dgm:prSet phldrT="[Text]"/>
      <dgm:spPr/>
      <dgm:t>
        <a:bodyPr/>
        <a:lstStyle/>
        <a:p>
          <a:pPr marL="465138" indent="-465138">
            <a:buFont typeface="Verdana" panose="020B0604030504040204" pitchFamily="34" charset="0"/>
            <a:buChar char="•"/>
          </a:pPr>
          <a:r>
            <a:rPr lang="en-US" dirty="0" smtClean="0">
              <a:solidFill>
                <a:schemeClr val="bg1"/>
              </a:solidFill>
            </a:rPr>
            <a:t>How worried are we?</a:t>
          </a:r>
          <a:endParaRPr lang="en-US" dirty="0">
            <a:solidFill>
              <a:schemeClr val="bg1"/>
            </a:solidFill>
          </a:endParaRPr>
        </a:p>
      </dgm:t>
    </dgm:pt>
    <dgm:pt modelId="{C9177D69-72B5-4937-8FE2-906C77B5494A}" type="parTrans" cxnId="{833EB469-925F-4A99-92DF-BC9BC7470BA1}">
      <dgm:prSet/>
      <dgm:spPr/>
      <dgm:t>
        <a:bodyPr/>
        <a:lstStyle/>
        <a:p>
          <a:endParaRPr lang="en-US"/>
        </a:p>
      </dgm:t>
    </dgm:pt>
    <dgm:pt modelId="{BC5D006E-3561-4081-8EE1-7954420D1664}" type="sibTrans" cxnId="{833EB469-925F-4A99-92DF-BC9BC7470BA1}">
      <dgm:prSet/>
      <dgm:spPr/>
      <dgm:t>
        <a:bodyPr/>
        <a:lstStyle/>
        <a:p>
          <a:endParaRPr lang="en-US"/>
        </a:p>
      </dgm:t>
    </dgm:pt>
    <dgm:pt modelId="{271AB6D1-3EAD-440B-B534-A2A218AC9DB3}">
      <dgm:prSet phldrT="[Text]"/>
      <dgm:spPr/>
      <dgm:t>
        <a:bodyPr/>
        <a:lstStyle/>
        <a:p>
          <a:pPr marL="465138" indent="-465138">
            <a:buFont typeface="Verdana" panose="020B0604030504040204" pitchFamily="34" charset="0"/>
            <a:buChar char="•"/>
          </a:pPr>
          <a:r>
            <a:rPr lang="en-US" smtClean="0">
              <a:solidFill>
                <a:schemeClr val="bg1"/>
              </a:solidFill>
            </a:rPr>
            <a:t>What is the family’s  risk </a:t>
          </a:r>
          <a:r>
            <a:rPr lang="en-US" dirty="0" smtClean="0">
              <a:solidFill>
                <a:schemeClr val="bg1"/>
              </a:solidFill>
            </a:rPr>
            <a:t>of future maltreatment?</a:t>
          </a:r>
          <a:endParaRPr lang="en-US" dirty="0">
            <a:solidFill>
              <a:schemeClr val="bg1"/>
            </a:solidFill>
          </a:endParaRPr>
        </a:p>
      </dgm:t>
    </dgm:pt>
    <dgm:pt modelId="{A2618BFD-25FE-43C1-A47A-7537FFA32C20}" type="parTrans" cxnId="{E175F1DD-5F7F-4BE4-A4B0-AFF7D35182EA}">
      <dgm:prSet/>
      <dgm:spPr/>
      <dgm:t>
        <a:bodyPr/>
        <a:lstStyle/>
        <a:p>
          <a:endParaRPr lang="en-US"/>
        </a:p>
      </dgm:t>
    </dgm:pt>
    <dgm:pt modelId="{DCBD8F14-B644-4278-8B8B-69701E1A7821}" type="sibTrans" cxnId="{E175F1DD-5F7F-4BE4-A4B0-AFF7D35182EA}">
      <dgm:prSet/>
      <dgm:spPr/>
      <dgm:t>
        <a:bodyPr/>
        <a:lstStyle/>
        <a:p>
          <a:endParaRPr lang="en-US"/>
        </a:p>
      </dgm:t>
    </dgm:pt>
    <dgm:pt modelId="{A66EE090-DBBE-47FC-BD12-DCCFD66BC8B0}">
      <dgm:prSet phldrT="[Text]"/>
      <dgm:spPr/>
      <dgm:t>
        <a:bodyPr/>
        <a:lstStyle/>
        <a:p>
          <a:pPr marL="465138" indent="-465138">
            <a:buFont typeface="Verdana" panose="020B0604030504040204" pitchFamily="34" charset="0"/>
            <a:buChar char="•"/>
          </a:pPr>
          <a:r>
            <a:rPr lang="en-US" dirty="0" smtClean="0">
              <a:solidFill>
                <a:schemeClr val="bg1"/>
              </a:solidFill>
            </a:rPr>
            <a:t>What are we worried about?</a:t>
          </a:r>
          <a:endParaRPr lang="en-US" dirty="0">
            <a:solidFill>
              <a:schemeClr val="bg1"/>
            </a:solidFill>
          </a:endParaRPr>
        </a:p>
      </dgm:t>
    </dgm:pt>
    <dgm:pt modelId="{2CB0632D-A543-498E-A898-46527A571269}" type="parTrans" cxnId="{651D6D5C-099B-4537-863D-10C7CF644243}">
      <dgm:prSet/>
      <dgm:spPr/>
      <dgm:t>
        <a:bodyPr/>
        <a:lstStyle/>
        <a:p>
          <a:endParaRPr lang="en-US"/>
        </a:p>
      </dgm:t>
    </dgm:pt>
    <dgm:pt modelId="{F9ACE950-D43E-4FBB-AC15-139FBC7C6386}" type="sibTrans" cxnId="{651D6D5C-099B-4537-863D-10C7CF644243}">
      <dgm:prSet/>
      <dgm:spPr/>
      <dgm:t>
        <a:bodyPr/>
        <a:lstStyle/>
        <a:p>
          <a:endParaRPr lang="en-US"/>
        </a:p>
      </dgm:t>
    </dgm:pt>
    <dgm:pt modelId="{9C677490-9E96-4B4C-BCFE-6B00038539D7}" type="pres">
      <dgm:prSet presAssocID="{9AF139A8-02FD-4779-B1BF-60F960BBB512}" presName="Name0" presStyleCnt="0">
        <dgm:presLayoutVars>
          <dgm:chMax val="7"/>
          <dgm:dir/>
          <dgm:animLvl val="lvl"/>
          <dgm:resizeHandles val="exact"/>
        </dgm:presLayoutVars>
      </dgm:prSet>
      <dgm:spPr/>
      <dgm:t>
        <a:bodyPr/>
        <a:lstStyle/>
        <a:p>
          <a:endParaRPr lang="en-US"/>
        </a:p>
      </dgm:t>
    </dgm:pt>
    <dgm:pt modelId="{9D6128B2-83C5-4506-A852-CE416B80D90A}" type="pres">
      <dgm:prSet presAssocID="{25F08657-4332-4D7F-9FC4-C7B374959213}" presName="circle1" presStyleLbl="node1" presStyleIdx="0" presStyleCnt="3"/>
      <dgm:spPr>
        <a:solidFill>
          <a:schemeClr val="accent1"/>
        </a:solidFill>
        <a:ln>
          <a:solidFill>
            <a:schemeClr val="accent1"/>
          </a:solidFill>
        </a:ln>
      </dgm:spPr>
      <dgm:t>
        <a:bodyPr/>
        <a:lstStyle/>
        <a:p>
          <a:endParaRPr lang="en-US"/>
        </a:p>
      </dgm:t>
    </dgm:pt>
    <dgm:pt modelId="{918F3DD6-4D57-4ADE-A52F-F31BE84A28E1}" type="pres">
      <dgm:prSet presAssocID="{25F08657-4332-4D7F-9FC4-C7B374959213}" presName="space" presStyleCnt="0"/>
      <dgm:spPr/>
    </dgm:pt>
    <dgm:pt modelId="{C8610D3C-6E9A-4CAC-A232-693B4A4EA75F}" type="pres">
      <dgm:prSet presAssocID="{25F08657-4332-4D7F-9FC4-C7B374959213}" presName="rect1" presStyleLbl="alignAcc1" presStyleIdx="0" presStyleCnt="3"/>
      <dgm:spPr/>
      <dgm:t>
        <a:bodyPr/>
        <a:lstStyle/>
        <a:p>
          <a:endParaRPr lang="en-US"/>
        </a:p>
      </dgm:t>
    </dgm:pt>
    <dgm:pt modelId="{ECA89EA7-0A79-4301-8FE6-6EFF1B86553E}" type="pres">
      <dgm:prSet presAssocID="{F1FE7207-84B1-4779-90ED-B5989F94A0E2}" presName="vertSpace2" presStyleLbl="node1" presStyleIdx="0" presStyleCnt="3"/>
      <dgm:spPr/>
    </dgm:pt>
    <dgm:pt modelId="{D1E0FF96-82EA-4579-AB5C-E9180E8540CC}" type="pres">
      <dgm:prSet presAssocID="{F1FE7207-84B1-4779-90ED-B5989F94A0E2}" presName="circle2" presStyleLbl="node1" presStyleIdx="1" presStyleCnt="3"/>
      <dgm:spPr>
        <a:solidFill>
          <a:schemeClr val="accent2"/>
        </a:solidFill>
        <a:ln>
          <a:solidFill>
            <a:schemeClr val="accent2"/>
          </a:solidFill>
        </a:ln>
      </dgm:spPr>
      <dgm:t>
        <a:bodyPr/>
        <a:lstStyle/>
        <a:p>
          <a:endParaRPr lang="en-US"/>
        </a:p>
      </dgm:t>
    </dgm:pt>
    <dgm:pt modelId="{CAFC6A46-6AF6-44CD-9165-8D158F0ACD33}" type="pres">
      <dgm:prSet presAssocID="{F1FE7207-84B1-4779-90ED-B5989F94A0E2}" presName="rect2" presStyleLbl="alignAcc1" presStyleIdx="1" presStyleCnt="3"/>
      <dgm:spPr/>
      <dgm:t>
        <a:bodyPr/>
        <a:lstStyle/>
        <a:p>
          <a:endParaRPr lang="en-US"/>
        </a:p>
      </dgm:t>
    </dgm:pt>
    <dgm:pt modelId="{67447816-3430-4766-BDF7-D00AE015CCAB}" type="pres">
      <dgm:prSet presAssocID="{433E6776-8B9F-48BC-8AA0-4432E24D726F}" presName="vertSpace3" presStyleLbl="node1" presStyleIdx="1" presStyleCnt="3"/>
      <dgm:spPr/>
    </dgm:pt>
    <dgm:pt modelId="{DCDF19E0-919F-4688-BCCD-9AC7A8B169A6}" type="pres">
      <dgm:prSet presAssocID="{433E6776-8B9F-48BC-8AA0-4432E24D726F}" presName="circle3" presStyleLbl="node1" presStyleIdx="2" presStyleCnt="3"/>
      <dgm:spPr>
        <a:solidFill>
          <a:schemeClr val="tx2"/>
        </a:solidFill>
        <a:ln>
          <a:solidFill>
            <a:schemeClr val="tx2"/>
          </a:solidFill>
        </a:ln>
      </dgm:spPr>
      <dgm:t>
        <a:bodyPr/>
        <a:lstStyle/>
        <a:p>
          <a:endParaRPr lang="en-US"/>
        </a:p>
      </dgm:t>
    </dgm:pt>
    <dgm:pt modelId="{B5E287CC-4B44-48DD-A8DB-14CADA00DD9B}" type="pres">
      <dgm:prSet presAssocID="{433E6776-8B9F-48BC-8AA0-4432E24D726F}" presName="rect3" presStyleLbl="alignAcc1" presStyleIdx="2" presStyleCnt="3"/>
      <dgm:spPr/>
      <dgm:t>
        <a:bodyPr/>
        <a:lstStyle/>
        <a:p>
          <a:endParaRPr lang="en-US"/>
        </a:p>
      </dgm:t>
    </dgm:pt>
    <dgm:pt modelId="{60ABCEC0-CFAB-4FDA-8CDC-D2FA8A4B8B31}" type="pres">
      <dgm:prSet presAssocID="{25F08657-4332-4D7F-9FC4-C7B374959213}" presName="rect1ParTx" presStyleLbl="alignAcc1" presStyleIdx="2" presStyleCnt="3">
        <dgm:presLayoutVars>
          <dgm:chMax val="1"/>
          <dgm:bulletEnabled val="1"/>
        </dgm:presLayoutVars>
      </dgm:prSet>
      <dgm:spPr/>
      <dgm:t>
        <a:bodyPr/>
        <a:lstStyle/>
        <a:p>
          <a:endParaRPr lang="en-US"/>
        </a:p>
      </dgm:t>
    </dgm:pt>
    <dgm:pt modelId="{318C1035-4331-430E-9C53-759CD8B27C0A}" type="pres">
      <dgm:prSet presAssocID="{25F08657-4332-4D7F-9FC4-C7B374959213}" presName="rect1ChTx" presStyleLbl="alignAcc1" presStyleIdx="2" presStyleCnt="3">
        <dgm:presLayoutVars>
          <dgm:bulletEnabled val="1"/>
        </dgm:presLayoutVars>
      </dgm:prSet>
      <dgm:spPr/>
      <dgm:t>
        <a:bodyPr/>
        <a:lstStyle/>
        <a:p>
          <a:endParaRPr lang="en-US"/>
        </a:p>
      </dgm:t>
    </dgm:pt>
    <dgm:pt modelId="{F87C9CA6-D15F-42A9-9B43-84AEF1E284CA}" type="pres">
      <dgm:prSet presAssocID="{F1FE7207-84B1-4779-90ED-B5989F94A0E2}" presName="rect2ParTx" presStyleLbl="alignAcc1" presStyleIdx="2" presStyleCnt="3">
        <dgm:presLayoutVars>
          <dgm:chMax val="1"/>
          <dgm:bulletEnabled val="1"/>
        </dgm:presLayoutVars>
      </dgm:prSet>
      <dgm:spPr/>
      <dgm:t>
        <a:bodyPr/>
        <a:lstStyle/>
        <a:p>
          <a:endParaRPr lang="en-US"/>
        </a:p>
      </dgm:t>
    </dgm:pt>
    <dgm:pt modelId="{4A2128EF-F1A2-4C62-9634-56514B796645}" type="pres">
      <dgm:prSet presAssocID="{F1FE7207-84B1-4779-90ED-B5989F94A0E2}" presName="rect2ChTx" presStyleLbl="alignAcc1" presStyleIdx="2" presStyleCnt="3">
        <dgm:presLayoutVars>
          <dgm:bulletEnabled val="1"/>
        </dgm:presLayoutVars>
      </dgm:prSet>
      <dgm:spPr/>
      <dgm:t>
        <a:bodyPr/>
        <a:lstStyle/>
        <a:p>
          <a:endParaRPr lang="en-US"/>
        </a:p>
      </dgm:t>
    </dgm:pt>
    <dgm:pt modelId="{D2606410-E008-48F7-9576-E4E1175C64A4}" type="pres">
      <dgm:prSet presAssocID="{433E6776-8B9F-48BC-8AA0-4432E24D726F}" presName="rect3ParTx" presStyleLbl="alignAcc1" presStyleIdx="2" presStyleCnt="3">
        <dgm:presLayoutVars>
          <dgm:chMax val="1"/>
          <dgm:bulletEnabled val="1"/>
        </dgm:presLayoutVars>
      </dgm:prSet>
      <dgm:spPr/>
      <dgm:t>
        <a:bodyPr/>
        <a:lstStyle/>
        <a:p>
          <a:endParaRPr lang="en-US"/>
        </a:p>
      </dgm:t>
    </dgm:pt>
    <dgm:pt modelId="{03C1AC74-0454-4A88-BB1D-7BAD3B5E7A47}" type="pres">
      <dgm:prSet presAssocID="{433E6776-8B9F-48BC-8AA0-4432E24D726F}" presName="rect3ChTx" presStyleLbl="alignAcc1" presStyleIdx="2" presStyleCnt="3">
        <dgm:presLayoutVars>
          <dgm:bulletEnabled val="1"/>
        </dgm:presLayoutVars>
      </dgm:prSet>
      <dgm:spPr/>
      <dgm:t>
        <a:bodyPr/>
        <a:lstStyle/>
        <a:p>
          <a:endParaRPr lang="en-US"/>
        </a:p>
      </dgm:t>
    </dgm:pt>
  </dgm:ptLst>
  <dgm:cxnLst>
    <dgm:cxn modelId="{B13221FB-6A77-4B59-9F18-53AA2A68DB22}" srcId="{9AF139A8-02FD-4779-B1BF-60F960BBB512}" destId="{F1FE7207-84B1-4779-90ED-B5989F94A0E2}" srcOrd="1" destOrd="0" parTransId="{DAC0B141-5AB0-4466-A5A2-377136559CA7}" sibTransId="{27426069-44DE-4556-A0D6-79F7A19185D4}"/>
    <dgm:cxn modelId="{8AA68594-336A-4BA1-9E28-F9E7693B0381}" type="presOf" srcId="{433E6776-8B9F-48BC-8AA0-4432E24D726F}" destId="{D2606410-E008-48F7-9576-E4E1175C64A4}" srcOrd="1" destOrd="0" presId="urn:microsoft.com/office/officeart/2005/8/layout/target3"/>
    <dgm:cxn modelId="{90E4F328-C63B-4122-ABA2-8B8E95804A73}" type="presOf" srcId="{271AB6D1-3EAD-440B-B534-A2A218AC9DB3}" destId="{03C1AC74-0454-4A88-BB1D-7BAD3B5E7A47}" srcOrd="0" destOrd="1" presId="urn:microsoft.com/office/officeart/2005/8/layout/target3"/>
    <dgm:cxn modelId="{4D5812DA-BCF4-4A53-9791-54647D8085E2}" srcId="{25F08657-4332-4D7F-9FC4-C7B374959213}" destId="{86ABB76B-FF65-4D9A-A8A6-C4587B803BCC}" srcOrd="1" destOrd="0" parTransId="{121B4ACA-4E81-41C6-9185-EFE297D90DB3}" sibTransId="{73BB6601-1E31-4AF7-8B07-F37F25AA4A23}"/>
    <dgm:cxn modelId="{DDDAFCCC-41E2-496E-AFC8-73374AFE26A1}" srcId="{F1FE7207-84B1-4779-90ED-B5989F94A0E2}" destId="{8DF3608B-7916-4FB1-A033-7F03B9262800}" srcOrd="0" destOrd="0" parTransId="{797AC730-9D87-4134-A1A2-4A296BB1CEF6}" sibTransId="{0A2DF571-3AD2-4A98-A026-6767E003F0C8}"/>
    <dgm:cxn modelId="{EFBAA7DC-8720-4150-B5EE-83E680538005}" type="presOf" srcId="{F1FE7207-84B1-4779-90ED-B5989F94A0E2}" destId="{F87C9CA6-D15F-42A9-9B43-84AEF1E284CA}" srcOrd="1" destOrd="0" presId="urn:microsoft.com/office/officeart/2005/8/layout/target3"/>
    <dgm:cxn modelId="{CEEFBE5C-61BF-4F11-B621-131AEF678AD3}" type="presOf" srcId="{86ABB76B-FF65-4D9A-A8A6-C4587B803BCC}" destId="{318C1035-4331-430E-9C53-759CD8B27C0A}" srcOrd="0" destOrd="1" presId="urn:microsoft.com/office/officeart/2005/8/layout/target3"/>
    <dgm:cxn modelId="{161772ED-9BA5-491F-B9A1-FE969BB57375}" srcId="{25F08657-4332-4D7F-9FC4-C7B374959213}" destId="{BD6D7446-9902-424E-9EC9-5CE75BC71C78}" srcOrd="0" destOrd="0" parTransId="{4E94D41F-C3AC-4F48-A71B-FD6EDEA7A3BA}" sibTransId="{B76B67F1-4715-4733-A42A-45E202FEE7A9}"/>
    <dgm:cxn modelId="{4F40B91F-721C-404A-AF04-79F907C2601A}" type="presOf" srcId="{9AF139A8-02FD-4779-B1BF-60F960BBB512}" destId="{9C677490-9E96-4B4C-BCFE-6B00038539D7}" srcOrd="0" destOrd="0" presId="urn:microsoft.com/office/officeart/2005/8/layout/target3"/>
    <dgm:cxn modelId="{041A205E-A29A-4BE3-AB42-7E45AEDE0123}" srcId="{9AF139A8-02FD-4779-B1BF-60F960BBB512}" destId="{25F08657-4332-4D7F-9FC4-C7B374959213}" srcOrd="0" destOrd="0" parTransId="{F4CCDDF2-C89B-41F9-AC79-F5BCEDDB7884}" sibTransId="{319A38DB-1AD2-4D83-AC61-8D9D69CCEE36}"/>
    <dgm:cxn modelId="{BEB2C088-32C0-4BE4-AA4E-6FFD0360DEF6}" type="presOf" srcId="{A66EE090-DBBE-47FC-BD12-DCCFD66BC8B0}" destId="{318C1035-4331-430E-9C53-759CD8B27C0A}" srcOrd="0" destOrd="2" presId="urn:microsoft.com/office/officeart/2005/8/layout/target3"/>
    <dgm:cxn modelId="{833EB469-925F-4A99-92DF-BC9BC7470BA1}" srcId="{433E6776-8B9F-48BC-8AA0-4432E24D726F}" destId="{4E92FA73-F17C-4913-A0C2-FA6FA2552D7A}" srcOrd="0" destOrd="0" parTransId="{C9177D69-72B5-4937-8FE2-906C77B5494A}" sibTransId="{BC5D006E-3561-4081-8EE1-7954420D1664}"/>
    <dgm:cxn modelId="{CC496591-18C6-436C-AB5A-0BC1E0BBC119}" type="presOf" srcId="{25F08657-4332-4D7F-9FC4-C7B374959213}" destId="{C8610D3C-6E9A-4CAC-A232-693B4A4EA75F}" srcOrd="0" destOrd="0" presId="urn:microsoft.com/office/officeart/2005/8/layout/target3"/>
    <dgm:cxn modelId="{9AF2DB4F-10A4-4478-89B3-61FBB78AD1F3}" type="presOf" srcId="{25F08657-4332-4D7F-9FC4-C7B374959213}" destId="{60ABCEC0-CFAB-4FDA-8CDC-D2FA8A4B8B31}" srcOrd="1" destOrd="0" presId="urn:microsoft.com/office/officeart/2005/8/layout/target3"/>
    <dgm:cxn modelId="{351C4683-AB29-4139-999A-C704C86B05C0}" type="presOf" srcId="{F1FE7207-84B1-4779-90ED-B5989F94A0E2}" destId="{CAFC6A46-6AF6-44CD-9165-8D158F0ACD33}" srcOrd="0" destOrd="0" presId="urn:microsoft.com/office/officeart/2005/8/layout/target3"/>
    <dgm:cxn modelId="{B175248D-08C7-42F0-B934-65B469F39FA0}" type="presOf" srcId="{8DF3608B-7916-4FB1-A033-7F03B9262800}" destId="{4A2128EF-F1A2-4C62-9634-56514B796645}" srcOrd="0" destOrd="0" presId="urn:microsoft.com/office/officeart/2005/8/layout/target3"/>
    <dgm:cxn modelId="{39C15183-A2AF-4161-8F84-6614B8C414B3}" type="presOf" srcId="{433E6776-8B9F-48BC-8AA0-4432E24D726F}" destId="{B5E287CC-4B44-48DD-A8DB-14CADA00DD9B}" srcOrd="0" destOrd="0" presId="urn:microsoft.com/office/officeart/2005/8/layout/target3"/>
    <dgm:cxn modelId="{2DB08BDC-55BA-4249-BD2A-8418448E72AB}" type="presOf" srcId="{BD6D7446-9902-424E-9EC9-5CE75BC71C78}" destId="{318C1035-4331-430E-9C53-759CD8B27C0A}" srcOrd="0" destOrd="0" presId="urn:microsoft.com/office/officeart/2005/8/layout/target3"/>
    <dgm:cxn modelId="{364F8CA6-BF50-45A4-937D-B293E16AF298}" srcId="{9AF139A8-02FD-4779-B1BF-60F960BBB512}" destId="{433E6776-8B9F-48BC-8AA0-4432E24D726F}" srcOrd="2" destOrd="0" parTransId="{6AB862E4-7DE7-4A58-8038-268D58D61998}" sibTransId="{0C478517-EC3F-4E66-9859-B6319C91E793}"/>
    <dgm:cxn modelId="{E175F1DD-5F7F-4BE4-A4B0-AFF7D35182EA}" srcId="{433E6776-8B9F-48BC-8AA0-4432E24D726F}" destId="{271AB6D1-3EAD-440B-B534-A2A218AC9DB3}" srcOrd="1" destOrd="0" parTransId="{A2618BFD-25FE-43C1-A47A-7537FFA32C20}" sibTransId="{DCBD8F14-B644-4278-8B8B-69701E1A7821}"/>
    <dgm:cxn modelId="{137486FF-916B-46C4-AFD0-4377E06F1740}" type="presOf" srcId="{4E92FA73-F17C-4913-A0C2-FA6FA2552D7A}" destId="{03C1AC74-0454-4A88-BB1D-7BAD3B5E7A47}" srcOrd="0" destOrd="0" presId="urn:microsoft.com/office/officeart/2005/8/layout/target3"/>
    <dgm:cxn modelId="{651D6D5C-099B-4537-863D-10C7CF644243}" srcId="{25F08657-4332-4D7F-9FC4-C7B374959213}" destId="{A66EE090-DBBE-47FC-BD12-DCCFD66BC8B0}" srcOrd="2" destOrd="0" parTransId="{2CB0632D-A543-498E-A898-46527A571269}" sibTransId="{F9ACE950-D43E-4FBB-AC15-139FBC7C6386}"/>
    <dgm:cxn modelId="{A03470AD-E55E-4329-8B15-406A8FAB8452}" type="presParOf" srcId="{9C677490-9E96-4B4C-BCFE-6B00038539D7}" destId="{9D6128B2-83C5-4506-A852-CE416B80D90A}" srcOrd="0" destOrd="0" presId="urn:microsoft.com/office/officeart/2005/8/layout/target3"/>
    <dgm:cxn modelId="{B5C0D940-F80B-4E50-8951-51946C9A3B9A}" type="presParOf" srcId="{9C677490-9E96-4B4C-BCFE-6B00038539D7}" destId="{918F3DD6-4D57-4ADE-A52F-F31BE84A28E1}" srcOrd="1" destOrd="0" presId="urn:microsoft.com/office/officeart/2005/8/layout/target3"/>
    <dgm:cxn modelId="{0BACD0F8-8505-4094-9A69-9EBD06367C48}" type="presParOf" srcId="{9C677490-9E96-4B4C-BCFE-6B00038539D7}" destId="{C8610D3C-6E9A-4CAC-A232-693B4A4EA75F}" srcOrd="2" destOrd="0" presId="urn:microsoft.com/office/officeart/2005/8/layout/target3"/>
    <dgm:cxn modelId="{45A4BFC7-8E72-4116-8376-93C9E22AA546}" type="presParOf" srcId="{9C677490-9E96-4B4C-BCFE-6B00038539D7}" destId="{ECA89EA7-0A79-4301-8FE6-6EFF1B86553E}" srcOrd="3" destOrd="0" presId="urn:microsoft.com/office/officeart/2005/8/layout/target3"/>
    <dgm:cxn modelId="{22089F01-159E-436E-B2F2-4D26F4BA8A7F}" type="presParOf" srcId="{9C677490-9E96-4B4C-BCFE-6B00038539D7}" destId="{D1E0FF96-82EA-4579-AB5C-E9180E8540CC}" srcOrd="4" destOrd="0" presId="urn:microsoft.com/office/officeart/2005/8/layout/target3"/>
    <dgm:cxn modelId="{455A8DA3-2A70-4FCC-842B-528163DC5A63}" type="presParOf" srcId="{9C677490-9E96-4B4C-BCFE-6B00038539D7}" destId="{CAFC6A46-6AF6-44CD-9165-8D158F0ACD33}" srcOrd="5" destOrd="0" presId="urn:microsoft.com/office/officeart/2005/8/layout/target3"/>
    <dgm:cxn modelId="{6863C3D9-A5A3-43F6-9018-1F2EB35E1E30}" type="presParOf" srcId="{9C677490-9E96-4B4C-BCFE-6B00038539D7}" destId="{67447816-3430-4766-BDF7-D00AE015CCAB}" srcOrd="6" destOrd="0" presId="urn:microsoft.com/office/officeart/2005/8/layout/target3"/>
    <dgm:cxn modelId="{21C242D7-480F-460C-9A6F-759EA671DD1F}" type="presParOf" srcId="{9C677490-9E96-4B4C-BCFE-6B00038539D7}" destId="{DCDF19E0-919F-4688-BCCD-9AC7A8B169A6}" srcOrd="7" destOrd="0" presId="urn:microsoft.com/office/officeart/2005/8/layout/target3"/>
    <dgm:cxn modelId="{EA78D36E-0E47-4A6E-A1B7-B6844D800E74}" type="presParOf" srcId="{9C677490-9E96-4B4C-BCFE-6B00038539D7}" destId="{B5E287CC-4B44-48DD-A8DB-14CADA00DD9B}" srcOrd="8" destOrd="0" presId="urn:microsoft.com/office/officeart/2005/8/layout/target3"/>
    <dgm:cxn modelId="{B87BFACE-26FC-47BA-8F6E-8A79ADE8E92B}" type="presParOf" srcId="{9C677490-9E96-4B4C-BCFE-6B00038539D7}" destId="{60ABCEC0-CFAB-4FDA-8CDC-D2FA8A4B8B31}" srcOrd="9" destOrd="0" presId="urn:microsoft.com/office/officeart/2005/8/layout/target3"/>
    <dgm:cxn modelId="{D2041255-D726-4622-9FED-EA30086EFD50}" type="presParOf" srcId="{9C677490-9E96-4B4C-BCFE-6B00038539D7}" destId="{318C1035-4331-430E-9C53-759CD8B27C0A}" srcOrd="10" destOrd="0" presId="urn:microsoft.com/office/officeart/2005/8/layout/target3"/>
    <dgm:cxn modelId="{4D61FDB6-57BA-406A-80CD-48F4E097E151}" type="presParOf" srcId="{9C677490-9E96-4B4C-BCFE-6B00038539D7}" destId="{F87C9CA6-D15F-42A9-9B43-84AEF1E284CA}" srcOrd="11" destOrd="0" presId="urn:microsoft.com/office/officeart/2005/8/layout/target3"/>
    <dgm:cxn modelId="{D80A40FB-D45F-4A2D-A152-EC933A5AE572}" type="presParOf" srcId="{9C677490-9E96-4B4C-BCFE-6B00038539D7}" destId="{4A2128EF-F1A2-4C62-9634-56514B796645}" srcOrd="12" destOrd="0" presId="urn:microsoft.com/office/officeart/2005/8/layout/target3"/>
    <dgm:cxn modelId="{A91C48B9-3391-479D-8A79-AA00BCBB71E5}" type="presParOf" srcId="{9C677490-9E96-4B4C-BCFE-6B00038539D7}" destId="{D2606410-E008-48F7-9576-E4E1175C64A4}" srcOrd="13" destOrd="0" presId="urn:microsoft.com/office/officeart/2005/8/layout/target3"/>
    <dgm:cxn modelId="{A9ADCD15-2D6B-4E2D-869C-19D4D663B2E1}" type="presParOf" srcId="{9C677490-9E96-4B4C-BCFE-6B00038539D7}" destId="{03C1AC74-0454-4A88-BB1D-7BAD3B5E7A47}"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971894C-84B6-4C6F-A662-55E647B3AEF0}" type="doc">
      <dgm:prSet loTypeId="urn:microsoft.com/office/officeart/2005/8/layout/hProcess9" loCatId="process" qsTypeId="urn:microsoft.com/office/officeart/2005/8/quickstyle/simple1" qsCatId="simple" csTypeId="urn:microsoft.com/office/officeart/2005/8/colors/accent1_1" csCatId="accent1" phldr="1"/>
      <dgm:spPr/>
    </dgm:pt>
    <dgm:pt modelId="{286AB339-4AA6-4079-8BB5-22735C3DF2F3}">
      <dgm:prSet phldrT="[Text]"/>
      <dgm:spPr>
        <a:solidFill>
          <a:schemeClr val="accent1"/>
        </a:solidFill>
        <a:ln>
          <a:noFill/>
        </a:ln>
        <a:effectLst/>
      </dgm:spPr>
      <dgm:t>
        <a:bodyPr/>
        <a:lstStyle/>
        <a:p>
          <a:r>
            <a:rPr lang="en-US" altLang="en-US" dirty="0" smtClean="0">
              <a:solidFill>
                <a:schemeClr val="bg1"/>
              </a:solidFill>
            </a:rPr>
            <a:t>Are safety threats present that place a child in danger of</a:t>
          </a:r>
          <a:r>
            <a:rPr lang="en-US" altLang="en-US" b="1" dirty="0" smtClean="0">
              <a:solidFill>
                <a:schemeClr val="bg1"/>
              </a:solidFill>
            </a:rPr>
            <a:t> immediate </a:t>
          </a:r>
          <a:r>
            <a:rPr lang="en-US" altLang="en-US" dirty="0" smtClean="0">
              <a:solidFill>
                <a:schemeClr val="bg1"/>
              </a:solidFill>
            </a:rPr>
            <a:t>harm?</a:t>
          </a:r>
          <a:endParaRPr lang="en-US" dirty="0">
            <a:solidFill>
              <a:schemeClr val="bg1"/>
            </a:solidFill>
          </a:endParaRPr>
        </a:p>
      </dgm:t>
    </dgm:pt>
    <dgm:pt modelId="{545377B1-5F77-48DA-9748-1B053FA167FD}" type="parTrans" cxnId="{7D9B8F21-2AA7-4C8A-BD2D-244B173183BB}">
      <dgm:prSet/>
      <dgm:spPr/>
      <dgm:t>
        <a:bodyPr/>
        <a:lstStyle/>
        <a:p>
          <a:endParaRPr lang="en-US"/>
        </a:p>
      </dgm:t>
    </dgm:pt>
    <dgm:pt modelId="{6A148B52-0E08-4879-82EB-D0D8708C6040}" type="sibTrans" cxnId="{7D9B8F21-2AA7-4C8A-BD2D-244B173183BB}">
      <dgm:prSet/>
      <dgm:spPr/>
      <dgm:t>
        <a:bodyPr/>
        <a:lstStyle/>
        <a:p>
          <a:endParaRPr lang="en-US"/>
        </a:p>
      </dgm:t>
    </dgm:pt>
    <dgm:pt modelId="{50C2F8CC-3527-43C1-B943-2C690794DBD5}">
      <dgm:prSet phldrT="[Text]"/>
      <dgm:spPr>
        <a:solidFill>
          <a:schemeClr val="accent1"/>
        </a:solidFill>
        <a:ln>
          <a:noFill/>
        </a:ln>
        <a:effectLst/>
      </dgm:spPr>
      <dgm:t>
        <a:bodyPr/>
        <a:lstStyle/>
        <a:p>
          <a:r>
            <a:rPr lang="en-US" altLang="en-US" dirty="0" smtClean="0">
              <a:solidFill>
                <a:schemeClr val="bg1"/>
              </a:solidFill>
            </a:rPr>
            <a:t>If so, can</a:t>
          </a:r>
          <a:r>
            <a:rPr lang="en-US" altLang="en-US" b="1" dirty="0" smtClean="0">
              <a:solidFill>
                <a:schemeClr val="bg1"/>
              </a:solidFill>
            </a:rPr>
            <a:t> safety interventions </a:t>
          </a:r>
          <a:r>
            <a:rPr lang="en-US" altLang="en-US" dirty="0" smtClean="0">
              <a:solidFill>
                <a:schemeClr val="bg1"/>
              </a:solidFill>
            </a:rPr>
            <a:t>be implemented now that would allow the child to remain in the home as the investigation proceeds?</a:t>
          </a:r>
          <a:endParaRPr lang="en-US" dirty="0">
            <a:solidFill>
              <a:schemeClr val="bg1"/>
            </a:solidFill>
          </a:endParaRPr>
        </a:p>
      </dgm:t>
    </dgm:pt>
    <dgm:pt modelId="{7A987841-8431-41A7-81B1-F110AB65C1F2}" type="parTrans" cxnId="{711BD38D-E600-466C-95D2-8970407D99F6}">
      <dgm:prSet/>
      <dgm:spPr/>
      <dgm:t>
        <a:bodyPr/>
        <a:lstStyle/>
        <a:p>
          <a:endParaRPr lang="en-US"/>
        </a:p>
      </dgm:t>
    </dgm:pt>
    <dgm:pt modelId="{A1340A3C-C0F4-4F94-93A6-FDA56FC7DD3E}" type="sibTrans" cxnId="{711BD38D-E600-466C-95D2-8970407D99F6}">
      <dgm:prSet/>
      <dgm:spPr/>
      <dgm:t>
        <a:bodyPr/>
        <a:lstStyle/>
        <a:p>
          <a:endParaRPr lang="en-US"/>
        </a:p>
      </dgm:t>
    </dgm:pt>
    <dgm:pt modelId="{8E779656-A9C0-4956-9A19-62C3E6F243EC}">
      <dgm:prSet/>
      <dgm:spPr>
        <a:solidFill>
          <a:schemeClr val="accent1"/>
        </a:solidFill>
        <a:ln>
          <a:noFill/>
        </a:ln>
        <a:effectLst/>
      </dgm:spPr>
      <dgm:t>
        <a:bodyPr/>
        <a:lstStyle/>
        <a:p>
          <a:r>
            <a:rPr lang="en-US" altLang="en-US" dirty="0" smtClean="0">
              <a:solidFill>
                <a:schemeClr val="bg1"/>
              </a:solidFill>
            </a:rPr>
            <a:t>Or must child be protectively placed?</a:t>
          </a:r>
        </a:p>
      </dgm:t>
    </dgm:pt>
    <dgm:pt modelId="{0E234DC9-5C8D-48A2-B08C-FDC703A5DFD0}" type="parTrans" cxnId="{A6A8B743-14B1-4C12-AB09-465DDC3A1AC6}">
      <dgm:prSet/>
      <dgm:spPr/>
      <dgm:t>
        <a:bodyPr/>
        <a:lstStyle/>
        <a:p>
          <a:endParaRPr lang="en-US"/>
        </a:p>
      </dgm:t>
    </dgm:pt>
    <dgm:pt modelId="{0C6B4F0B-9CE1-48EE-A24D-E37C787194EE}" type="sibTrans" cxnId="{A6A8B743-14B1-4C12-AB09-465DDC3A1AC6}">
      <dgm:prSet/>
      <dgm:spPr/>
      <dgm:t>
        <a:bodyPr/>
        <a:lstStyle/>
        <a:p>
          <a:endParaRPr lang="en-US"/>
        </a:p>
      </dgm:t>
    </dgm:pt>
    <dgm:pt modelId="{15D2C2CC-894E-4973-BC13-FED7E71E6F76}" type="pres">
      <dgm:prSet presAssocID="{8971894C-84B6-4C6F-A662-55E647B3AEF0}" presName="CompostProcess" presStyleCnt="0">
        <dgm:presLayoutVars>
          <dgm:dir/>
          <dgm:resizeHandles val="exact"/>
        </dgm:presLayoutVars>
      </dgm:prSet>
      <dgm:spPr/>
    </dgm:pt>
    <dgm:pt modelId="{433157FA-80FA-4494-B971-065553399856}" type="pres">
      <dgm:prSet presAssocID="{8971894C-84B6-4C6F-A662-55E647B3AEF0}" presName="arrow" presStyleLbl="bgShp" presStyleIdx="0" presStyleCnt="1"/>
      <dgm:spPr>
        <a:solidFill>
          <a:schemeClr val="accent5"/>
        </a:solidFill>
      </dgm:spPr>
    </dgm:pt>
    <dgm:pt modelId="{9F842A6E-28A5-4BDA-A71F-2726323FAE4E}" type="pres">
      <dgm:prSet presAssocID="{8971894C-84B6-4C6F-A662-55E647B3AEF0}" presName="linearProcess" presStyleCnt="0"/>
      <dgm:spPr/>
    </dgm:pt>
    <dgm:pt modelId="{EE1B7B11-D19E-4857-805C-731602C11665}" type="pres">
      <dgm:prSet presAssocID="{286AB339-4AA6-4079-8BB5-22735C3DF2F3}" presName="textNode" presStyleLbl="node1" presStyleIdx="0" presStyleCnt="3" custScaleY="110263">
        <dgm:presLayoutVars>
          <dgm:bulletEnabled val="1"/>
        </dgm:presLayoutVars>
      </dgm:prSet>
      <dgm:spPr/>
      <dgm:t>
        <a:bodyPr/>
        <a:lstStyle/>
        <a:p>
          <a:endParaRPr lang="en-US"/>
        </a:p>
      </dgm:t>
    </dgm:pt>
    <dgm:pt modelId="{A4A8A7DA-0E82-47C1-ACD1-1E19ECE48B63}" type="pres">
      <dgm:prSet presAssocID="{6A148B52-0E08-4879-82EB-D0D8708C6040}" presName="sibTrans" presStyleCnt="0"/>
      <dgm:spPr/>
    </dgm:pt>
    <dgm:pt modelId="{853A3DF5-21EC-43C5-8E98-DF3405F78A5B}" type="pres">
      <dgm:prSet presAssocID="{50C2F8CC-3527-43C1-B943-2C690794DBD5}" presName="textNode" presStyleLbl="node1" presStyleIdx="1" presStyleCnt="3" custScaleY="110263">
        <dgm:presLayoutVars>
          <dgm:bulletEnabled val="1"/>
        </dgm:presLayoutVars>
      </dgm:prSet>
      <dgm:spPr/>
      <dgm:t>
        <a:bodyPr/>
        <a:lstStyle/>
        <a:p>
          <a:endParaRPr lang="en-US"/>
        </a:p>
      </dgm:t>
    </dgm:pt>
    <dgm:pt modelId="{4072755F-948B-4388-8B75-718B9798C379}" type="pres">
      <dgm:prSet presAssocID="{A1340A3C-C0F4-4F94-93A6-FDA56FC7DD3E}" presName="sibTrans" presStyleCnt="0"/>
      <dgm:spPr/>
    </dgm:pt>
    <dgm:pt modelId="{FBD92208-4935-4999-A593-7A1D944B2EBD}" type="pres">
      <dgm:prSet presAssocID="{8E779656-A9C0-4956-9A19-62C3E6F243EC}" presName="textNode" presStyleLbl="node1" presStyleIdx="2" presStyleCnt="3" custScaleY="110263">
        <dgm:presLayoutVars>
          <dgm:bulletEnabled val="1"/>
        </dgm:presLayoutVars>
      </dgm:prSet>
      <dgm:spPr/>
      <dgm:t>
        <a:bodyPr/>
        <a:lstStyle/>
        <a:p>
          <a:endParaRPr lang="en-US"/>
        </a:p>
      </dgm:t>
    </dgm:pt>
  </dgm:ptLst>
  <dgm:cxnLst>
    <dgm:cxn modelId="{02A5211C-983F-4B42-8626-347B8A0A5B53}" type="presOf" srcId="{8971894C-84B6-4C6F-A662-55E647B3AEF0}" destId="{15D2C2CC-894E-4973-BC13-FED7E71E6F76}" srcOrd="0" destOrd="0" presId="urn:microsoft.com/office/officeart/2005/8/layout/hProcess9"/>
    <dgm:cxn modelId="{2824BCDB-8BEE-4B62-BF0B-D2999598FBA1}" type="presOf" srcId="{286AB339-4AA6-4079-8BB5-22735C3DF2F3}" destId="{EE1B7B11-D19E-4857-805C-731602C11665}" srcOrd="0" destOrd="0" presId="urn:microsoft.com/office/officeart/2005/8/layout/hProcess9"/>
    <dgm:cxn modelId="{7D9B8F21-2AA7-4C8A-BD2D-244B173183BB}" srcId="{8971894C-84B6-4C6F-A662-55E647B3AEF0}" destId="{286AB339-4AA6-4079-8BB5-22735C3DF2F3}" srcOrd="0" destOrd="0" parTransId="{545377B1-5F77-48DA-9748-1B053FA167FD}" sibTransId="{6A148B52-0E08-4879-82EB-D0D8708C6040}"/>
    <dgm:cxn modelId="{002700FB-9A90-45A9-9AF5-E2DE13CDB57E}" type="presOf" srcId="{50C2F8CC-3527-43C1-B943-2C690794DBD5}" destId="{853A3DF5-21EC-43C5-8E98-DF3405F78A5B}" srcOrd="0" destOrd="0" presId="urn:microsoft.com/office/officeart/2005/8/layout/hProcess9"/>
    <dgm:cxn modelId="{78E0BC1F-5648-4C42-9233-6D784A746939}" type="presOf" srcId="{8E779656-A9C0-4956-9A19-62C3E6F243EC}" destId="{FBD92208-4935-4999-A593-7A1D944B2EBD}" srcOrd="0" destOrd="0" presId="urn:microsoft.com/office/officeart/2005/8/layout/hProcess9"/>
    <dgm:cxn modelId="{A6A8B743-14B1-4C12-AB09-465DDC3A1AC6}" srcId="{8971894C-84B6-4C6F-A662-55E647B3AEF0}" destId="{8E779656-A9C0-4956-9A19-62C3E6F243EC}" srcOrd="2" destOrd="0" parTransId="{0E234DC9-5C8D-48A2-B08C-FDC703A5DFD0}" sibTransId="{0C6B4F0B-9CE1-48EE-A24D-E37C787194EE}"/>
    <dgm:cxn modelId="{711BD38D-E600-466C-95D2-8970407D99F6}" srcId="{8971894C-84B6-4C6F-A662-55E647B3AEF0}" destId="{50C2F8CC-3527-43C1-B943-2C690794DBD5}" srcOrd="1" destOrd="0" parTransId="{7A987841-8431-41A7-81B1-F110AB65C1F2}" sibTransId="{A1340A3C-C0F4-4F94-93A6-FDA56FC7DD3E}"/>
    <dgm:cxn modelId="{A36F6F2B-1962-4997-9948-1E0FCACAFCD9}" type="presParOf" srcId="{15D2C2CC-894E-4973-BC13-FED7E71E6F76}" destId="{433157FA-80FA-4494-B971-065553399856}" srcOrd="0" destOrd="0" presId="urn:microsoft.com/office/officeart/2005/8/layout/hProcess9"/>
    <dgm:cxn modelId="{4C2A75C4-2855-483A-987F-5434C115A42C}" type="presParOf" srcId="{15D2C2CC-894E-4973-BC13-FED7E71E6F76}" destId="{9F842A6E-28A5-4BDA-A71F-2726323FAE4E}" srcOrd="1" destOrd="0" presId="urn:microsoft.com/office/officeart/2005/8/layout/hProcess9"/>
    <dgm:cxn modelId="{C87668DC-B43D-4D59-A9BF-9474582BC53C}" type="presParOf" srcId="{9F842A6E-28A5-4BDA-A71F-2726323FAE4E}" destId="{EE1B7B11-D19E-4857-805C-731602C11665}" srcOrd="0" destOrd="0" presId="urn:microsoft.com/office/officeart/2005/8/layout/hProcess9"/>
    <dgm:cxn modelId="{EB69E7AC-C7FD-4960-A4B7-168D38F38A8A}" type="presParOf" srcId="{9F842A6E-28A5-4BDA-A71F-2726323FAE4E}" destId="{A4A8A7DA-0E82-47C1-ACD1-1E19ECE48B63}" srcOrd="1" destOrd="0" presId="urn:microsoft.com/office/officeart/2005/8/layout/hProcess9"/>
    <dgm:cxn modelId="{FA3589D2-645A-44A1-8384-79F1A43BA778}" type="presParOf" srcId="{9F842A6E-28A5-4BDA-A71F-2726323FAE4E}" destId="{853A3DF5-21EC-43C5-8E98-DF3405F78A5B}" srcOrd="2" destOrd="0" presId="urn:microsoft.com/office/officeart/2005/8/layout/hProcess9"/>
    <dgm:cxn modelId="{416E6C3F-3DC3-4250-88F2-7F53D6ADEBD5}" type="presParOf" srcId="{9F842A6E-28A5-4BDA-A71F-2726323FAE4E}" destId="{4072755F-948B-4388-8B75-718B9798C379}" srcOrd="3" destOrd="0" presId="urn:microsoft.com/office/officeart/2005/8/layout/hProcess9"/>
    <dgm:cxn modelId="{259209B5-F365-4879-A642-843222970B1A}" type="presParOf" srcId="{9F842A6E-28A5-4BDA-A71F-2726323FAE4E}" destId="{FBD92208-4935-4999-A593-7A1D944B2EBD}"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2819D88-A9CB-4A37-937B-0A5B649F39F7}" type="doc">
      <dgm:prSet loTypeId="urn:microsoft.com/office/officeart/2005/8/layout/process2" loCatId="process" qsTypeId="urn:microsoft.com/office/officeart/2005/8/quickstyle/simple1" qsCatId="simple" csTypeId="urn:microsoft.com/office/officeart/2005/8/colors/accent3_4" csCatId="accent3" phldr="1"/>
      <dgm:spPr/>
    </dgm:pt>
    <dgm:pt modelId="{059D9023-62B9-40E3-9899-2FA807D88C6A}">
      <dgm:prSet phldrT="[Text]" custT="1"/>
      <dgm:spPr>
        <a:solidFill>
          <a:schemeClr val="accent1"/>
        </a:solidFill>
      </dgm:spPr>
      <dgm:t>
        <a:bodyPr/>
        <a:lstStyle/>
        <a:p>
          <a:r>
            <a:rPr lang="en-US" sz="2400" dirty="0" smtClean="0">
              <a:latin typeface="+mn-lt"/>
              <a:ea typeface="Tahoma" pitchFamily="34" charset="0"/>
              <a:cs typeface="Tahoma" pitchFamily="34" charset="0"/>
            </a:rPr>
            <a:t>Child Vulnerabilities</a:t>
          </a:r>
          <a:endParaRPr lang="en-US" sz="2400" dirty="0">
            <a:latin typeface="+mn-lt"/>
            <a:ea typeface="Tahoma" pitchFamily="34" charset="0"/>
            <a:cs typeface="Tahoma" pitchFamily="34" charset="0"/>
          </a:endParaRPr>
        </a:p>
      </dgm:t>
    </dgm:pt>
    <dgm:pt modelId="{9A088884-1257-4B02-BF1A-088B1D04825A}" type="parTrans" cxnId="{A81FF1C6-0CBB-4BDD-8FEC-030C15101A84}">
      <dgm:prSet/>
      <dgm:spPr/>
      <dgm:t>
        <a:bodyPr/>
        <a:lstStyle/>
        <a:p>
          <a:endParaRPr lang="en-US" sz="2800">
            <a:latin typeface="Tahoma" pitchFamily="34" charset="0"/>
            <a:ea typeface="Tahoma" pitchFamily="34" charset="0"/>
            <a:cs typeface="Tahoma" pitchFamily="34" charset="0"/>
          </a:endParaRPr>
        </a:p>
      </dgm:t>
    </dgm:pt>
    <dgm:pt modelId="{8B0E5685-4E1A-4244-A302-6BCE0C738474}" type="sibTrans" cxnId="{A81FF1C6-0CBB-4BDD-8FEC-030C15101A84}">
      <dgm:prSet custT="1"/>
      <dgm:spPr>
        <a:solidFill>
          <a:schemeClr val="accent5"/>
        </a:solidFill>
      </dgm:spPr>
      <dgm:t>
        <a:bodyPr/>
        <a:lstStyle/>
        <a:p>
          <a:endParaRPr lang="en-US" sz="2800" dirty="0">
            <a:latin typeface="Tahoma" pitchFamily="34" charset="0"/>
            <a:ea typeface="Tahoma" pitchFamily="34" charset="0"/>
            <a:cs typeface="Tahoma" pitchFamily="34" charset="0"/>
          </a:endParaRPr>
        </a:p>
      </dgm:t>
    </dgm:pt>
    <dgm:pt modelId="{0AB382DA-F3D8-41AA-8135-84FFDCA9BB9C}">
      <dgm:prSet phldrT="[Text]" custT="1"/>
      <dgm:spPr>
        <a:solidFill>
          <a:schemeClr val="accent2"/>
        </a:solidFill>
      </dgm:spPr>
      <dgm:t>
        <a:bodyPr/>
        <a:lstStyle/>
        <a:p>
          <a:r>
            <a:rPr lang="en-US" sz="2400" dirty="0" smtClean="0">
              <a:latin typeface="+mn-lt"/>
              <a:ea typeface="Tahoma" pitchFamily="34" charset="0"/>
              <a:cs typeface="Tahoma" pitchFamily="34" charset="0"/>
            </a:rPr>
            <a:t>Safety Threats &amp; Complicating Behaviors</a:t>
          </a:r>
          <a:endParaRPr lang="en-US" sz="2400" dirty="0">
            <a:latin typeface="+mn-lt"/>
            <a:ea typeface="Tahoma" pitchFamily="34" charset="0"/>
            <a:cs typeface="Tahoma" pitchFamily="34" charset="0"/>
          </a:endParaRPr>
        </a:p>
      </dgm:t>
    </dgm:pt>
    <dgm:pt modelId="{89495B7E-182A-41DD-826B-A747F2A75A96}" type="parTrans" cxnId="{3A683C63-CCAE-49EB-8B0D-D788A10464FE}">
      <dgm:prSet/>
      <dgm:spPr/>
      <dgm:t>
        <a:bodyPr/>
        <a:lstStyle/>
        <a:p>
          <a:endParaRPr lang="en-US" sz="2800">
            <a:latin typeface="Tahoma" pitchFamily="34" charset="0"/>
            <a:ea typeface="Tahoma" pitchFamily="34" charset="0"/>
            <a:cs typeface="Tahoma" pitchFamily="34" charset="0"/>
          </a:endParaRPr>
        </a:p>
      </dgm:t>
    </dgm:pt>
    <dgm:pt modelId="{010C8D24-15E8-451F-98EB-89CD2275951E}" type="sibTrans" cxnId="{3A683C63-CCAE-49EB-8B0D-D788A10464FE}">
      <dgm:prSet custT="1"/>
      <dgm:spPr>
        <a:solidFill>
          <a:schemeClr val="accent5"/>
        </a:solidFill>
      </dgm:spPr>
      <dgm:t>
        <a:bodyPr/>
        <a:lstStyle/>
        <a:p>
          <a:endParaRPr lang="en-US" sz="2800" dirty="0">
            <a:latin typeface="Tahoma" pitchFamily="34" charset="0"/>
            <a:ea typeface="Tahoma" pitchFamily="34" charset="0"/>
            <a:cs typeface="Tahoma" pitchFamily="34" charset="0"/>
          </a:endParaRPr>
        </a:p>
      </dgm:t>
    </dgm:pt>
    <dgm:pt modelId="{A5265C51-DD30-4A18-88AB-836F7F336820}">
      <dgm:prSet phldrT="[Text]" custT="1"/>
      <dgm:spPr>
        <a:solidFill>
          <a:schemeClr val="accent4"/>
        </a:solidFill>
      </dgm:spPr>
      <dgm:t>
        <a:bodyPr/>
        <a:lstStyle/>
        <a:p>
          <a:r>
            <a:rPr lang="en-US" sz="2400" dirty="0" smtClean="0">
              <a:latin typeface="+mn-lt"/>
              <a:ea typeface="Tahoma" pitchFamily="34" charset="0"/>
              <a:cs typeface="Tahoma" pitchFamily="34" charset="0"/>
            </a:rPr>
            <a:t>In-Home Protective Interventions</a:t>
          </a:r>
          <a:endParaRPr lang="en-US" sz="2400" dirty="0">
            <a:latin typeface="+mn-lt"/>
            <a:ea typeface="Tahoma" pitchFamily="34" charset="0"/>
            <a:cs typeface="Tahoma" pitchFamily="34" charset="0"/>
          </a:endParaRPr>
        </a:p>
      </dgm:t>
    </dgm:pt>
    <dgm:pt modelId="{2CA19FA3-91FF-4E11-92F2-CF429D398EAA}" type="parTrans" cxnId="{967BEB93-3B63-4269-B0BC-1315E4288CB4}">
      <dgm:prSet/>
      <dgm:spPr/>
      <dgm:t>
        <a:bodyPr/>
        <a:lstStyle/>
        <a:p>
          <a:endParaRPr lang="en-US" sz="2800">
            <a:latin typeface="Tahoma" pitchFamily="34" charset="0"/>
            <a:ea typeface="Tahoma" pitchFamily="34" charset="0"/>
            <a:cs typeface="Tahoma" pitchFamily="34" charset="0"/>
          </a:endParaRPr>
        </a:p>
      </dgm:t>
    </dgm:pt>
    <dgm:pt modelId="{43634D21-19C3-4C79-828D-922A8C2BE9B7}" type="sibTrans" cxnId="{967BEB93-3B63-4269-B0BC-1315E4288CB4}">
      <dgm:prSet custT="1"/>
      <dgm:spPr>
        <a:solidFill>
          <a:schemeClr val="accent5"/>
        </a:solidFill>
      </dgm:spPr>
      <dgm:t>
        <a:bodyPr/>
        <a:lstStyle/>
        <a:p>
          <a:endParaRPr lang="en-US" sz="2800" dirty="0">
            <a:latin typeface="Tahoma" pitchFamily="34" charset="0"/>
            <a:ea typeface="Tahoma" pitchFamily="34" charset="0"/>
            <a:cs typeface="Tahoma" pitchFamily="34" charset="0"/>
          </a:endParaRPr>
        </a:p>
      </dgm:t>
    </dgm:pt>
    <dgm:pt modelId="{4D5D203F-887F-4138-9520-1FD2EC70E70C}">
      <dgm:prSet phldrT="[Text]" custT="1"/>
      <dgm:spPr>
        <a:solidFill>
          <a:schemeClr val="accent6"/>
        </a:solidFill>
      </dgm:spPr>
      <dgm:t>
        <a:bodyPr/>
        <a:lstStyle/>
        <a:p>
          <a:r>
            <a:rPr lang="en-US" sz="2400" dirty="0" smtClean="0">
              <a:solidFill>
                <a:schemeClr val="bg1"/>
              </a:solidFill>
              <a:latin typeface="+mn-lt"/>
              <a:ea typeface="Tahoma" pitchFamily="34" charset="0"/>
              <a:cs typeface="Tahoma" pitchFamily="34" charset="0"/>
            </a:rPr>
            <a:t>Placement Interventions</a:t>
          </a:r>
          <a:endParaRPr lang="en-US" sz="2400" dirty="0">
            <a:solidFill>
              <a:schemeClr val="bg1"/>
            </a:solidFill>
            <a:latin typeface="+mn-lt"/>
            <a:ea typeface="Tahoma" pitchFamily="34" charset="0"/>
            <a:cs typeface="Tahoma" pitchFamily="34" charset="0"/>
          </a:endParaRPr>
        </a:p>
      </dgm:t>
    </dgm:pt>
    <dgm:pt modelId="{A29928C2-CD79-449C-BE64-2C937325E1C6}" type="parTrans" cxnId="{E4817D3F-B1FB-4E07-B57A-461AAAAE565E}">
      <dgm:prSet/>
      <dgm:spPr/>
      <dgm:t>
        <a:bodyPr/>
        <a:lstStyle/>
        <a:p>
          <a:endParaRPr lang="en-US" sz="2800">
            <a:latin typeface="Tahoma" pitchFamily="34" charset="0"/>
            <a:ea typeface="Tahoma" pitchFamily="34" charset="0"/>
            <a:cs typeface="Tahoma" pitchFamily="34" charset="0"/>
          </a:endParaRPr>
        </a:p>
      </dgm:t>
    </dgm:pt>
    <dgm:pt modelId="{3276E772-8EC2-4E76-A725-BA7F1557FBEE}" type="sibTrans" cxnId="{E4817D3F-B1FB-4E07-B57A-461AAAAE565E}">
      <dgm:prSet/>
      <dgm:spPr/>
      <dgm:t>
        <a:bodyPr/>
        <a:lstStyle/>
        <a:p>
          <a:endParaRPr lang="en-US" sz="2800">
            <a:latin typeface="Tahoma" pitchFamily="34" charset="0"/>
            <a:ea typeface="Tahoma" pitchFamily="34" charset="0"/>
            <a:cs typeface="Tahoma" pitchFamily="34" charset="0"/>
          </a:endParaRPr>
        </a:p>
      </dgm:t>
    </dgm:pt>
    <dgm:pt modelId="{595832B7-CDAC-43C3-8563-9D28CD31F956}">
      <dgm:prSet phldrT="[Text]" custT="1"/>
      <dgm:spPr>
        <a:solidFill>
          <a:schemeClr val="accent3"/>
        </a:solidFill>
      </dgm:spPr>
      <dgm:t>
        <a:bodyPr/>
        <a:lstStyle/>
        <a:p>
          <a:r>
            <a:rPr lang="en-US" sz="2400" dirty="0" smtClean="0">
              <a:latin typeface="+mn-lt"/>
              <a:ea typeface="Tahoma" pitchFamily="34" charset="0"/>
              <a:cs typeface="Tahoma" pitchFamily="34" charset="0"/>
            </a:rPr>
            <a:t>Household Strengths and Protective Actions</a:t>
          </a:r>
          <a:endParaRPr lang="en-US" sz="2400" dirty="0">
            <a:latin typeface="+mn-lt"/>
            <a:ea typeface="Tahoma" pitchFamily="34" charset="0"/>
            <a:cs typeface="Tahoma" pitchFamily="34" charset="0"/>
          </a:endParaRPr>
        </a:p>
      </dgm:t>
    </dgm:pt>
    <dgm:pt modelId="{1EE8A38B-6546-4163-B23C-CC281077F0D3}" type="parTrans" cxnId="{AD1D0251-3AC5-4163-AED8-AEB7FF0691E9}">
      <dgm:prSet/>
      <dgm:spPr/>
      <dgm:t>
        <a:bodyPr/>
        <a:lstStyle/>
        <a:p>
          <a:endParaRPr lang="en-US"/>
        </a:p>
      </dgm:t>
    </dgm:pt>
    <dgm:pt modelId="{641EDA69-31DC-4F02-A4ED-20A1EB57158C}" type="sibTrans" cxnId="{AD1D0251-3AC5-4163-AED8-AEB7FF0691E9}">
      <dgm:prSet/>
      <dgm:spPr>
        <a:solidFill>
          <a:schemeClr val="accent5"/>
        </a:solidFill>
      </dgm:spPr>
      <dgm:t>
        <a:bodyPr/>
        <a:lstStyle/>
        <a:p>
          <a:endParaRPr lang="en-US" dirty="0"/>
        </a:p>
      </dgm:t>
    </dgm:pt>
    <dgm:pt modelId="{6956DA40-3FEA-4483-80CA-C6008ED9B95D}" type="pres">
      <dgm:prSet presAssocID="{92819D88-A9CB-4A37-937B-0A5B649F39F7}" presName="linearFlow" presStyleCnt="0">
        <dgm:presLayoutVars>
          <dgm:resizeHandles val="exact"/>
        </dgm:presLayoutVars>
      </dgm:prSet>
      <dgm:spPr/>
    </dgm:pt>
    <dgm:pt modelId="{16C868B6-9253-4B5B-A26E-CEF26D9D667D}" type="pres">
      <dgm:prSet presAssocID="{059D9023-62B9-40E3-9899-2FA807D88C6A}" presName="node" presStyleLbl="node1" presStyleIdx="0" presStyleCnt="5" custScaleX="148415" custScaleY="90255">
        <dgm:presLayoutVars>
          <dgm:bulletEnabled val="1"/>
        </dgm:presLayoutVars>
      </dgm:prSet>
      <dgm:spPr/>
      <dgm:t>
        <a:bodyPr/>
        <a:lstStyle/>
        <a:p>
          <a:endParaRPr lang="en-US"/>
        </a:p>
      </dgm:t>
    </dgm:pt>
    <dgm:pt modelId="{E1F87175-87AB-47CA-9DD1-146026371EBB}" type="pres">
      <dgm:prSet presAssocID="{8B0E5685-4E1A-4244-A302-6BCE0C738474}" presName="sibTrans" presStyleLbl="sibTrans2D1" presStyleIdx="0" presStyleCnt="4"/>
      <dgm:spPr/>
      <dgm:t>
        <a:bodyPr/>
        <a:lstStyle/>
        <a:p>
          <a:endParaRPr lang="en-US"/>
        </a:p>
      </dgm:t>
    </dgm:pt>
    <dgm:pt modelId="{896C2FA5-3BA0-44B5-ADEF-BB2B0A41C374}" type="pres">
      <dgm:prSet presAssocID="{8B0E5685-4E1A-4244-A302-6BCE0C738474}" presName="connectorText" presStyleLbl="sibTrans2D1" presStyleIdx="0" presStyleCnt="4"/>
      <dgm:spPr/>
      <dgm:t>
        <a:bodyPr/>
        <a:lstStyle/>
        <a:p>
          <a:endParaRPr lang="en-US"/>
        </a:p>
      </dgm:t>
    </dgm:pt>
    <dgm:pt modelId="{072D3F84-0DE7-4115-8B90-3DCC0747E155}" type="pres">
      <dgm:prSet presAssocID="{0AB382DA-F3D8-41AA-8135-84FFDCA9BB9C}" presName="node" presStyleLbl="node1" presStyleIdx="1" presStyleCnt="5" custScaleX="151300" custScaleY="88758" custLinFactNeighborX="-592" custLinFactNeighborY="-4543">
        <dgm:presLayoutVars>
          <dgm:bulletEnabled val="1"/>
        </dgm:presLayoutVars>
      </dgm:prSet>
      <dgm:spPr/>
      <dgm:t>
        <a:bodyPr/>
        <a:lstStyle/>
        <a:p>
          <a:endParaRPr lang="en-US"/>
        </a:p>
      </dgm:t>
    </dgm:pt>
    <dgm:pt modelId="{842A6A26-8DFA-43A3-AE85-456319E2F873}" type="pres">
      <dgm:prSet presAssocID="{010C8D24-15E8-451F-98EB-89CD2275951E}" presName="sibTrans" presStyleLbl="sibTrans2D1" presStyleIdx="1" presStyleCnt="4"/>
      <dgm:spPr/>
      <dgm:t>
        <a:bodyPr/>
        <a:lstStyle/>
        <a:p>
          <a:endParaRPr lang="en-US"/>
        </a:p>
      </dgm:t>
    </dgm:pt>
    <dgm:pt modelId="{A36CBB04-45FB-496D-BC8D-9744A38D32CF}" type="pres">
      <dgm:prSet presAssocID="{010C8D24-15E8-451F-98EB-89CD2275951E}" presName="connectorText" presStyleLbl="sibTrans2D1" presStyleIdx="1" presStyleCnt="4"/>
      <dgm:spPr/>
      <dgm:t>
        <a:bodyPr/>
        <a:lstStyle/>
        <a:p>
          <a:endParaRPr lang="en-US"/>
        </a:p>
      </dgm:t>
    </dgm:pt>
    <dgm:pt modelId="{3E118BB9-CC70-41E1-AA36-271136F284A4}" type="pres">
      <dgm:prSet presAssocID="{595832B7-CDAC-43C3-8563-9D28CD31F956}" presName="node" presStyleLbl="node1" presStyleIdx="2" presStyleCnt="5" custScaleX="151300" custScaleY="87168">
        <dgm:presLayoutVars>
          <dgm:bulletEnabled val="1"/>
        </dgm:presLayoutVars>
      </dgm:prSet>
      <dgm:spPr/>
      <dgm:t>
        <a:bodyPr/>
        <a:lstStyle/>
        <a:p>
          <a:endParaRPr lang="en-US"/>
        </a:p>
      </dgm:t>
    </dgm:pt>
    <dgm:pt modelId="{6D510FBB-51C6-485D-AA9A-C97FD09CBA7C}" type="pres">
      <dgm:prSet presAssocID="{641EDA69-31DC-4F02-A4ED-20A1EB57158C}" presName="sibTrans" presStyleLbl="sibTrans2D1" presStyleIdx="2" presStyleCnt="4"/>
      <dgm:spPr/>
      <dgm:t>
        <a:bodyPr/>
        <a:lstStyle/>
        <a:p>
          <a:endParaRPr lang="en-US"/>
        </a:p>
      </dgm:t>
    </dgm:pt>
    <dgm:pt modelId="{D67E8373-4AA7-4B7C-A8F5-74DB29E43F87}" type="pres">
      <dgm:prSet presAssocID="{641EDA69-31DC-4F02-A4ED-20A1EB57158C}" presName="connectorText" presStyleLbl="sibTrans2D1" presStyleIdx="2" presStyleCnt="4"/>
      <dgm:spPr/>
      <dgm:t>
        <a:bodyPr/>
        <a:lstStyle/>
        <a:p>
          <a:endParaRPr lang="en-US"/>
        </a:p>
      </dgm:t>
    </dgm:pt>
    <dgm:pt modelId="{5BD75FA5-1B27-4C58-BEEF-91C52388D619}" type="pres">
      <dgm:prSet presAssocID="{A5265C51-DD30-4A18-88AB-836F7F336820}" presName="node" presStyleLbl="node1" presStyleIdx="3" presStyleCnt="5" custScaleX="151300" custScaleY="85225">
        <dgm:presLayoutVars>
          <dgm:bulletEnabled val="1"/>
        </dgm:presLayoutVars>
      </dgm:prSet>
      <dgm:spPr/>
      <dgm:t>
        <a:bodyPr/>
        <a:lstStyle/>
        <a:p>
          <a:endParaRPr lang="en-US"/>
        </a:p>
      </dgm:t>
    </dgm:pt>
    <dgm:pt modelId="{4F014289-D550-4542-A27F-599263B75F2C}" type="pres">
      <dgm:prSet presAssocID="{43634D21-19C3-4C79-828D-922A8C2BE9B7}" presName="sibTrans" presStyleLbl="sibTrans2D1" presStyleIdx="3" presStyleCnt="4"/>
      <dgm:spPr/>
      <dgm:t>
        <a:bodyPr/>
        <a:lstStyle/>
        <a:p>
          <a:endParaRPr lang="en-US"/>
        </a:p>
      </dgm:t>
    </dgm:pt>
    <dgm:pt modelId="{A9DFFBF9-789D-4163-814D-6ADC22F8875A}" type="pres">
      <dgm:prSet presAssocID="{43634D21-19C3-4C79-828D-922A8C2BE9B7}" presName="connectorText" presStyleLbl="sibTrans2D1" presStyleIdx="3" presStyleCnt="4"/>
      <dgm:spPr/>
      <dgm:t>
        <a:bodyPr/>
        <a:lstStyle/>
        <a:p>
          <a:endParaRPr lang="en-US"/>
        </a:p>
      </dgm:t>
    </dgm:pt>
    <dgm:pt modelId="{FD27544E-1376-40A4-8342-2115F9C02FB3}" type="pres">
      <dgm:prSet presAssocID="{4D5D203F-887F-4138-9520-1FD2EC70E70C}" presName="node" presStyleLbl="node1" presStyleIdx="4" presStyleCnt="5" custScaleX="151300" custScaleY="82978">
        <dgm:presLayoutVars>
          <dgm:bulletEnabled val="1"/>
        </dgm:presLayoutVars>
      </dgm:prSet>
      <dgm:spPr/>
      <dgm:t>
        <a:bodyPr/>
        <a:lstStyle/>
        <a:p>
          <a:endParaRPr lang="en-US"/>
        </a:p>
      </dgm:t>
    </dgm:pt>
  </dgm:ptLst>
  <dgm:cxnLst>
    <dgm:cxn modelId="{B432AD51-D6C8-44C9-8CDF-9948C5D70506}" type="presOf" srcId="{92819D88-A9CB-4A37-937B-0A5B649F39F7}" destId="{6956DA40-3FEA-4483-80CA-C6008ED9B95D}" srcOrd="0" destOrd="0" presId="urn:microsoft.com/office/officeart/2005/8/layout/process2"/>
    <dgm:cxn modelId="{1C997A47-F9A6-4FDE-AA9F-7510B13F1ADC}" type="presOf" srcId="{641EDA69-31DC-4F02-A4ED-20A1EB57158C}" destId="{D67E8373-4AA7-4B7C-A8F5-74DB29E43F87}" srcOrd="1" destOrd="0" presId="urn:microsoft.com/office/officeart/2005/8/layout/process2"/>
    <dgm:cxn modelId="{967BEB93-3B63-4269-B0BC-1315E4288CB4}" srcId="{92819D88-A9CB-4A37-937B-0A5B649F39F7}" destId="{A5265C51-DD30-4A18-88AB-836F7F336820}" srcOrd="3" destOrd="0" parTransId="{2CA19FA3-91FF-4E11-92F2-CF429D398EAA}" sibTransId="{43634D21-19C3-4C79-828D-922A8C2BE9B7}"/>
    <dgm:cxn modelId="{A81FF1C6-0CBB-4BDD-8FEC-030C15101A84}" srcId="{92819D88-A9CB-4A37-937B-0A5B649F39F7}" destId="{059D9023-62B9-40E3-9899-2FA807D88C6A}" srcOrd="0" destOrd="0" parTransId="{9A088884-1257-4B02-BF1A-088B1D04825A}" sibTransId="{8B0E5685-4E1A-4244-A302-6BCE0C738474}"/>
    <dgm:cxn modelId="{61E873FB-E813-488A-AE18-125B97AAE44C}" type="presOf" srcId="{641EDA69-31DC-4F02-A4ED-20A1EB57158C}" destId="{6D510FBB-51C6-485D-AA9A-C97FD09CBA7C}" srcOrd="0" destOrd="0" presId="urn:microsoft.com/office/officeart/2005/8/layout/process2"/>
    <dgm:cxn modelId="{69C417EE-77F3-4C65-AC35-9B18589488CE}" type="presOf" srcId="{010C8D24-15E8-451F-98EB-89CD2275951E}" destId="{842A6A26-8DFA-43A3-AE85-456319E2F873}" srcOrd="0" destOrd="0" presId="urn:microsoft.com/office/officeart/2005/8/layout/process2"/>
    <dgm:cxn modelId="{7C88CF0B-3875-4A3D-A01F-531B4AB1D6C3}" type="presOf" srcId="{43634D21-19C3-4C79-828D-922A8C2BE9B7}" destId="{A9DFFBF9-789D-4163-814D-6ADC22F8875A}" srcOrd="1" destOrd="0" presId="urn:microsoft.com/office/officeart/2005/8/layout/process2"/>
    <dgm:cxn modelId="{8D8604DE-2FC4-4636-91D1-EE31A1FC3109}" type="presOf" srcId="{8B0E5685-4E1A-4244-A302-6BCE0C738474}" destId="{E1F87175-87AB-47CA-9DD1-146026371EBB}" srcOrd="0" destOrd="0" presId="urn:microsoft.com/office/officeart/2005/8/layout/process2"/>
    <dgm:cxn modelId="{E4817D3F-B1FB-4E07-B57A-461AAAAE565E}" srcId="{92819D88-A9CB-4A37-937B-0A5B649F39F7}" destId="{4D5D203F-887F-4138-9520-1FD2EC70E70C}" srcOrd="4" destOrd="0" parTransId="{A29928C2-CD79-449C-BE64-2C937325E1C6}" sibTransId="{3276E772-8EC2-4E76-A725-BA7F1557FBEE}"/>
    <dgm:cxn modelId="{AD1D0251-3AC5-4163-AED8-AEB7FF0691E9}" srcId="{92819D88-A9CB-4A37-937B-0A5B649F39F7}" destId="{595832B7-CDAC-43C3-8563-9D28CD31F956}" srcOrd="2" destOrd="0" parTransId="{1EE8A38B-6546-4163-B23C-CC281077F0D3}" sibTransId="{641EDA69-31DC-4F02-A4ED-20A1EB57158C}"/>
    <dgm:cxn modelId="{31D02322-BAC7-43FF-A857-F38BC4082A91}" type="presOf" srcId="{0AB382DA-F3D8-41AA-8135-84FFDCA9BB9C}" destId="{072D3F84-0DE7-4115-8B90-3DCC0747E155}" srcOrd="0" destOrd="0" presId="urn:microsoft.com/office/officeart/2005/8/layout/process2"/>
    <dgm:cxn modelId="{3A683C63-CCAE-49EB-8B0D-D788A10464FE}" srcId="{92819D88-A9CB-4A37-937B-0A5B649F39F7}" destId="{0AB382DA-F3D8-41AA-8135-84FFDCA9BB9C}" srcOrd="1" destOrd="0" parTransId="{89495B7E-182A-41DD-826B-A747F2A75A96}" sibTransId="{010C8D24-15E8-451F-98EB-89CD2275951E}"/>
    <dgm:cxn modelId="{CD89C987-128A-4B7A-8C81-C32C09AAF73B}" type="presOf" srcId="{595832B7-CDAC-43C3-8563-9D28CD31F956}" destId="{3E118BB9-CC70-41E1-AA36-271136F284A4}" srcOrd="0" destOrd="0" presId="urn:microsoft.com/office/officeart/2005/8/layout/process2"/>
    <dgm:cxn modelId="{092C11D2-79D5-4732-8E43-C898116C12F2}" type="presOf" srcId="{010C8D24-15E8-451F-98EB-89CD2275951E}" destId="{A36CBB04-45FB-496D-BC8D-9744A38D32CF}" srcOrd="1" destOrd="0" presId="urn:microsoft.com/office/officeart/2005/8/layout/process2"/>
    <dgm:cxn modelId="{963C33E2-31C6-4E05-BC52-E5CB465527B9}" type="presOf" srcId="{A5265C51-DD30-4A18-88AB-836F7F336820}" destId="{5BD75FA5-1B27-4C58-BEEF-91C52388D619}" srcOrd="0" destOrd="0" presId="urn:microsoft.com/office/officeart/2005/8/layout/process2"/>
    <dgm:cxn modelId="{FE79526F-14DF-4867-9ED1-FED74B9FC442}" type="presOf" srcId="{4D5D203F-887F-4138-9520-1FD2EC70E70C}" destId="{FD27544E-1376-40A4-8342-2115F9C02FB3}" srcOrd="0" destOrd="0" presId="urn:microsoft.com/office/officeart/2005/8/layout/process2"/>
    <dgm:cxn modelId="{3AEE76FF-6690-4BB5-9424-74AE7BDF9C90}" type="presOf" srcId="{059D9023-62B9-40E3-9899-2FA807D88C6A}" destId="{16C868B6-9253-4B5B-A26E-CEF26D9D667D}" srcOrd="0" destOrd="0" presId="urn:microsoft.com/office/officeart/2005/8/layout/process2"/>
    <dgm:cxn modelId="{B52B067C-C90A-42C0-A82D-8931B0543138}" type="presOf" srcId="{43634D21-19C3-4C79-828D-922A8C2BE9B7}" destId="{4F014289-D550-4542-A27F-599263B75F2C}" srcOrd="0" destOrd="0" presId="urn:microsoft.com/office/officeart/2005/8/layout/process2"/>
    <dgm:cxn modelId="{7FCED794-A437-442B-A63A-7392C1A7D94A}" type="presOf" srcId="{8B0E5685-4E1A-4244-A302-6BCE0C738474}" destId="{896C2FA5-3BA0-44B5-ADEF-BB2B0A41C374}" srcOrd="1" destOrd="0" presId="urn:microsoft.com/office/officeart/2005/8/layout/process2"/>
    <dgm:cxn modelId="{7A12B281-8A8F-4B73-8C0B-B1F4096AA0AE}" type="presParOf" srcId="{6956DA40-3FEA-4483-80CA-C6008ED9B95D}" destId="{16C868B6-9253-4B5B-A26E-CEF26D9D667D}" srcOrd="0" destOrd="0" presId="urn:microsoft.com/office/officeart/2005/8/layout/process2"/>
    <dgm:cxn modelId="{79127E25-621C-48D8-854D-7014D48A3013}" type="presParOf" srcId="{6956DA40-3FEA-4483-80CA-C6008ED9B95D}" destId="{E1F87175-87AB-47CA-9DD1-146026371EBB}" srcOrd="1" destOrd="0" presId="urn:microsoft.com/office/officeart/2005/8/layout/process2"/>
    <dgm:cxn modelId="{35FB7688-F1CA-41DE-B520-94E1A211EDBE}" type="presParOf" srcId="{E1F87175-87AB-47CA-9DD1-146026371EBB}" destId="{896C2FA5-3BA0-44B5-ADEF-BB2B0A41C374}" srcOrd="0" destOrd="0" presId="urn:microsoft.com/office/officeart/2005/8/layout/process2"/>
    <dgm:cxn modelId="{3B660929-667C-4EE2-9B97-C1A0E589FD1D}" type="presParOf" srcId="{6956DA40-3FEA-4483-80CA-C6008ED9B95D}" destId="{072D3F84-0DE7-4115-8B90-3DCC0747E155}" srcOrd="2" destOrd="0" presId="urn:microsoft.com/office/officeart/2005/8/layout/process2"/>
    <dgm:cxn modelId="{DA98DADB-E08A-4FB8-A34C-51C1A046DD6E}" type="presParOf" srcId="{6956DA40-3FEA-4483-80CA-C6008ED9B95D}" destId="{842A6A26-8DFA-43A3-AE85-456319E2F873}" srcOrd="3" destOrd="0" presId="urn:microsoft.com/office/officeart/2005/8/layout/process2"/>
    <dgm:cxn modelId="{5E950089-86B5-4EEE-A2CD-487E9E23E8D9}" type="presParOf" srcId="{842A6A26-8DFA-43A3-AE85-456319E2F873}" destId="{A36CBB04-45FB-496D-BC8D-9744A38D32CF}" srcOrd="0" destOrd="0" presId="urn:microsoft.com/office/officeart/2005/8/layout/process2"/>
    <dgm:cxn modelId="{2CE64846-7F77-43AF-935C-1F5F89AD8D66}" type="presParOf" srcId="{6956DA40-3FEA-4483-80CA-C6008ED9B95D}" destId="{3E118BB9-CC70-41E1-AA36-271136F284A4}" srcOrd="4" destOrd="0" presId="urn:microsoft.com/office/officeart/2005/8/layout/process2"/>
    <dgm:cxn modelId="{01ED1A32-E4BB-4019-A61A-81B1ACADF404}" type="presParOf" srcId="{6956DA40-3FEA-4483-80CA-C6008ED9B95D}" destId="{6D510FBB-51C6-485D-AA9A-C97FD09CBA7C}" srcOrd="5" destOrd="0" presId="urn:microsoft.com/office/officeart/2005/8/layout/process2"/>
    <dgm:cxn modelId="{A682333A-83BC-4D43-8C85-69E94FB0E5C5}" type="presParOf" srcId="{6D510FBB-51C6-485D-AA9A-C97FD09CBA7C}" destId="{D67E8373-4AA7-4B7C-A8F5-74DB29E43F87}" srcOrd="0" destOrd="0" presId="urn:microsoft.com/office/officeart/2005/8/layout/process2"/>
    <dgm:cxn modelId="{9311F0ED-1DD6-44D5-9487-F965ABEC8D3A}" type="presParOf" srcId="{6956DA40-3FEA-4483-80CA-C6008ED9B95D}" destId="{5BD75FA5-1B27-4C58-BEEF-91C52388D619}" srcOrd="6" destOrd="0" presId="urn:microsoft.com/office/officeart/2005/8/layout/process2"/>
    <dgm:cxn modelId="{CF1F494A-1288-4EAA-8909-CE7C642280C0}" type="presParOf" srcId="{6956DA40-3FEA-4483-80CA-C6008ED9B95D}" destId="{4F014289-D550-4542-A27F-599263B75F2C}" srcOrd="7" destOrd="0" presId="urn:microsoft.com/office/officeart/2005/8/layout/process2"/>
    <dgm:cxn modelId="{E3518EB0-99CB-4D30-84D0-BE8CF0C8D20C}" type="presParOf" srcId="{4F014289-D550-4542-A27F-599263B75F2C}" destId="{A9DFFBF9-789D-4163-814D-6ADC22F8875A}" srcOrd="0" destOrd="0" presId="urn:microsoft.com/office/officeart/2005/8/layout/process2"/>
    <dgm:cxn modelId="{263A286E-8445-4159-A648-67B9A73D6BB5}" type="presParOf" srcId="{6956DA40-3FEA-4483-80CA-C6008ED9B95D}" destId="{FD27544E-1376-40A4-8342-2115F9C02FB3}"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2819D88-A9CB-4A37-937B-0A5B649F39F7}" type="doc">
      <dgm:prSet loTypeId="urn:microsoft.com/office/officeart/2005/8/layout/process2" loCatId="process" qsTypeId="urn:microsoft.com/office/officeart/2005/8/quickstyle/simple1" qsCatId="simple" csTypeId="urn:microsoft.com/office/officeart/2005/8/colors/accent3_2" csCatId="accent3" phldr="1"/>
      <dgm:spPr/>
    </dgm:pt>
    <dgm:pt modelId="{059D9023-62B9-40E3-9899-2FA807D88C6A}">
      <dgm:prSet phldrT="[Text]" custT="1"/>
      <dgm:spPr>
        <a:solidFill>
          <a:schemeClr val="accent1"/>
        </a:solidFill>
      </dgm:spPr>
      <dgm:t>
        <a:bodyPr/>
        <a:lstStyle/>
        <a:p>
          <a:r>
            <a:rPr lang="en-US" sz="1800" dirty="0" smtClean="0">
              <a:latin typeface="+mj-lt"/>
              <a:ea typeface="Tahoma" pitchFamily="34" charset="0"/>
              <a:cs typeface="Tahoma" pitchFamily="34" charset="0"/>
            </a:rPr>
            <a:t>Child Vulnerabilities</a:t>
          </a:r>
          <a:endParaRPr lang="en-US" sz="1800" dirty="0">
            <a:latin typeface="+mj-lt"/>
            <a:ea typeface="Tahoma" pitchFamily="34" charset="0"/>
            <a:cs typeface="Tahoma" pitchFamily="34" charset="0"/>
          </a:endParaRPr>
        </a:p>
      </dgm:t>
    </dgm:pt>
    <dgm:pt modelId="{9A088884-1257-4B02-BF1A-088B1D04825A}" type="parTrans" cxnId="{A81FF1C6-0CBB-4BDD-8FEC-030C15101A84}">
      <dgm:prSet/>
      <dgm:spPr/>
      <dgm:t>
        <a:bodyPr/>
        <a:lstStyle/>
        <a:p>
          <a:endParaRPr lang="en-US" sz="1800">
            <a:latin typeface="Tahoma" pitchFamily="34" charset="0"/>
            <a:ea typeface="Tahoma" pitchFamily="34" charset="0"/>
            <a:cs typeface="Tahoma" pitchFamily="34" charset="0"/>
          </a:endParaRPr>
        </a:p>
      </dgm:t>
    </dgm:pt>
    <dgm:pt modelId="{8B0E5685-4E1A-4244-A302-6BCE0C738474}" type="sibTrans" cxnId="{A81FF1C6-0CBB-4BDD-8FEC-030C15101A84}">
      <dgm:prSet custT="1"/>
      <dgm:spPr>
        <a:solidFill>
          <a:schemeClr val="accent5"/>
        </a:solidFill>
      </dgm:spPr>
      <dgm:t>
        <a:bodyPr/>
        <a:lstStyle/>
        <a:p>
          <a:endParaRPr lang="en-US" sz="1800" dirty="0">
            <a:latin typeface="Tahoma" pitchFamily="34" charset="0"/>
            <a:ea typeface="Tahoma" pitchFamily="34" charset="0"/>
            <a:cs typeface="Tahoma" pitchFamily="34" charset="0"/>
          </a:endParaRPr>
        </a:p>
      </dgm:t>
    </dgm:pt>
    <dgm:pt modelId="{0AB382DA-F3D8-41AA-8135-84FFDCA9BB9C}">
      <dgm:prSet phldrT="[Text]" custT="1"/>
      <dgm:spPr>
        <a:solidFill>
          <a:schemeClr val="accent2"/>
        </a:solidFill>
      </dgm:spPr>
      <dgm:t>
        <a:bodyPr/>
        <a:lstStyle/>
        <a:p>
          <a:r>
            <a:rPr lang="en-US" sz="1800" dirty="0" smtClean="0">
              <a:latin typeface="+mj-lt"/>
              <a:ea typeface="Tahoma" pitchFamily="34" charset="0"/>
              <a:cs typeface="Tahoma" pitchFamily="34" charset="0"/>
            </a:rPr>
            <a:t>Safety Threats and Complicating Behaviors</a:t>
          </a:r>
          <a:endParaRPr lang="en-US" sz="1800" dirty="0">
            <a:latin typeface="+mj-lt"/>
            <a:ea typeface="Tahoma" pitchFamily="34" charset="0"/>
            <a:cs typeface="Tahoma" pitchFamily="34" charset="0"/>
          </a:endParaRPr>
        </a:p>
      </dgm:t>
    </dgm:pt>
    <dgm:pt modelId="{89495B7E-182A-41DD-826B-A747F2A75A96}" type="parTrans" cxnId="{3A683C63-CCAE-49EB-8B0D-D788A10464FE}">
      <dgm:prSet/>
      <dgm:spPr/>
      <dgm:t>
        <a:bodyPr/>
        <a:lstStyle/>
        <a:p>
          <a:endParaRPr lang="en-US" sz="1800">
            <a:latin typeface="Tahoma" pitchFamily="34" charset="0"/>
            <a:ea typeface="Tahoma" pitchFamily="34" charset="0"/>
            <a:cs typeface="Tahoma" pitchFamily="34" charset="0"/>
          </a:endParaRPr>
        </a:p>
      </dgm:t>
    </dgm:pt>
    <dgm:pt modelId="{010C8D24-15E8-451F-98EB-89CD2275951E}" type="sibTrans" cxnId="{3A683C63-CCAE-49EB-8B0D-D788A10464FE}">
      <dgm:prSet custT="1"/>
      <dgm:spPr>
        <a:solidFill>
          <a:schemeClr val="accent5"/>
        </a:solidFill>
      </dgm:spPr>
      <dgm:t>
        <a:bodyPr/>
        <a:lstStyle/>
        <a:p>
          <a:endParaRPr lang="en-US" sz="1800" dirty="0">
            <a:latin typeface="Tahoma" pitchFamily="34" charset="0"/>
            <a:ea typeface="Tahoma" pitchFamily="34" charset="0"/>
            <a:cs typeface="Tahoma" pitchFamily="34" charset="0"/>
          </a:endParaRPr>
        </a:p>
      </dgm:t>
    </dgm:pt>
    <dgm:pt modelId="{A5265C51-DD30-4A18-88AB-836F7F336820}">
      <dgm:prSet phldrT="[Text]" custT="1"/>
      <dgm:spPr>
        <a:solidFill>
          <a:schemeClr val="accent4"/>
        </a:solidFill>
      </dgm:spPr>
      <dgm:t>
        <a:bodyPr/>
        <a:lstStyle/>
        <a:p>
          <a:r>
            <a:rPr lang="en-US" sz="1800" dirty="0" smtClean="0">
              <a:latin typeface="+mj-lt"/>
              <a:ea typeface="Tahoma" pitchFamily="34" charset="0"/>
              <a:cs typeface="Tahoma" pitchFamily="34" charset="0"/>
            </a:rPr>
            <a:t>In-Home Protective Interventions</a:t>
          </a:r>
          <a:endParaRPr lang="en-US" sz="1800" dirty="0">
            <a:latin typeface="+mj-lt"/>
            <a:ea typeface="Tahoma" pitchFamily="34" charset="0"/>
            <a:cs typeface="Tahoma" pitchFamily="34" charset="0"/>
          </a:endParaRPr>
        </a:p>
      </dgm:t>
    </dgm:pt>
    <dgm:pt modelId="{2CA19FA3-91FF-4E11-92F2-CF429D398EAA}" type="parTrans" cxnId="{967BEB93-3B63-4269-B0BC-1315E4288CB4}">
      <dgm:prSet/>
      <dgm:spPr/>
      <dgm:t>
        <a:bodyPr/>
        <a:lstStyle/>
        <a:p>
          <a:endParaRPr lang="en-US" sz="1800">
            <a:latin typeface="Tahoma" pitchFamily="34" charset="0"/>
            <a:ea typeface="Tahoma" pitchFamily="34" charset="0"/>
            <a:cs typeface="Tahoma" pitchFamily="34" charset="0"/>
          </a:endParaRPr>
        </a:p>
      </dgm:t>
    </dgm:pt>
    <dgm:pt modelId="{43634D21-19C3-4C79-828D-922A8C2BE9B7}" type="sibTrans" cxnId="{967BEB93-3B63-4269-B0BC-1315E4288CB4}">
      <dgm:prSet custT="1"/>
      <dgm:spPr>
        <a:solidFill>
          <a:schemeClr val="accent5"/>
        </a:solidFill>
      </dgm:spPr>
      <dgm:t>
        <a:bodyPr/>
        <a:lstStyle/>
        <a:p>
          <a:endParaRPr lang="en-US" sz="1800" dirty="0">
            <a:latin typeface="Tahoma" pitchFamily="34" charset="0"/>
            <a:ea typeface="Tahoma" pitchFamily="34" charset="0"/>
            <a:cs typeface="Tahoma" pitchFamily="34" charset="0"/>
          </a:endParaRPr>
        </a:p>
      </dgm:t>
    </dgm:pt>
    <dgm:pt modelId="{4D5D203F-887F-4138-9520-1FD2EC70E70C}">
      <dgm:prSet phldrT="[Text]" custT="1"/>
      <dgm:spPr>
        <a:solidFill>
          <a:schemeClr val="accent6"/>
        </a:solidFill>
      </dgm:spPr>
      <dgm:t>
        <a:bodyPr/>
        <a:lstStyle/>
        <a:p>
          <a:r>
            <a:rPr lang="en-US" sz="1800" dirty="0" smtClean="0">
              <a:latin typeface="+mj-lt"/>
              <a:ea typeface="Tahoma" pitchFamily="34" charset="0"/>
              <a:cs typeface="Tahoma" pitchFamily="34" charset="0"/>
            </a:rPr>
            <a:t>Safety Decision</a:t>
          </a:r>
          <a:endParaRPr lang="en-US" sz="1800" dirty="0">
            <a:latin typeface="+mj-lt"/>
            <a:ea typeface="Tahoma" pitchFamily="34" charset="0"/>
            <a:cs typeface="Tahoma" pitchFamily="34" charset="0"/>
          </a:endParaRPr>
        </a:p>
      </dgm:t>
    </dgm:pt>
    <dgm:pt modelId="{A29928C2-CD79-449C-BE64-2C937325E1C6}" type="parTrans" cxnId="{E4817D3F-B1FB-4E07-B57A-461AAAAE565E}">
      <dgm:prSet/>
      <dgm:spPr/>
      <dgm:t>
        <a:bodyPr/>
        <a:lstStyle/>
        <a:p>
          <a:endParaRPr lang="en-US" sz="1800">
            <a:latin typeface="Tahoma" pitchFamily="34" charset="0"/>
            <a:ea typeface="Tahoma" pitchFamily="34" charset="0"/>
            <a:cs typeface="Tahoma" pitchFamily="34" charset="0"/>
          </a:endParaRPr>
        </a:p>
      </dgm:t>
    </dgm:pt>
    <dgm:pt modelId="{3276E772-8EC2-4E76-A725-BA7F1557FBEE}" type="sibTrans" cxnId="{E4817D3F-B1FB-4E07-B57A-461AAAAE565E}">
      <dgm:prSet/>
      <dgm:spPr/>
      <dgm:t>
        <a:bodyPr/>
        <a:lstStyle/>
        <a:p>
          <a:endParaRPr lang="en-US" sz="1800">
            <a:latin typeface="Tahoma" pitchFamily="34" charset="0"/>
            <a:ea typeface="Tahoma" pitchFamily="34" charset="0"/>
            <a:cs typeface="Tahoma" pitchFamily="34" charset="0"/>
          </a:endParaRPr>
        </a:p>
      </dgm:t>
    </dgm:pt>
    <dgm:pt modelId="{595832B7-CDAC-43C3-8563-9D28CD31F956}">
      <dgm:prSet phldrT="[Text]" custT="1"/>
      <dgm:spPr/>
      <dgm:t>
        <a:bodyPr/>
        <a:lstStyle/>
        <a:p>
          <a:r>
            <a:rPr lang="en-US" sz="1800" dirty="0" smtClean="0">
              <a:latin typeface="+mj-lt"/>
              <a:ea typeface="Tahoma" pitchFamily="34" charset="0"/>
              <a:cs typeface="Tahoma" pitchFamily="34" charset="0"/>
            </a:rPr>
            <a:t>Household Strengths and Protective Actions</a:t>
          </a:r>
          <a:endParaRPr lang="en-US" sz="1800" dirty="0">
            <a:latin typeface="+mj-lt"/>
            <a:ea typeface="Tahoma" pitchFamily="34" charset="0"/>
            <a:cs typeface="Tahoma" pitchFamily="34" charset="0"/>
          </a:endParaRPr>
        </a:p>
      </dgm:t>
    </dgm:pt>
    <dgm:pt modelId="{1EE8A38B-6546-4163-B23C-CC281077F0D3}" type="parTrans" cxnId="{AD1D0251-3AC5-4163-AED8-AEB7FF0691E9}">
      <dgm:prSet/>
      <dgm:spPr/>
      <dgm:t>
        <a:bodyPr/>
        <a:lstStyle/>
        <a:p>
          <a:endParaRPr lang="en-US" sz="1800"/>
        </a:p>
      </dgm:t>
    </dgm:pt>
    <dgm:pt modelId="{641EDA69-31DC-4F02-A4ED-20A1EB57158C}" type="sibTrans" cxnId="{AD1D0251-3AC5-4163-AED8-AEB7FF0691E9}">
      <dgm:prSet custT="1"/>
      <dgm:spPr>
        <a:solidFill>
          <a:schemeClr val="accent5"/>
        </a:solidFill>
      </dgm:spPr>
      <dgm:t>
        <a:bodyPr/>
        <a:lstStyle/>
        <a:p>
          <a:endParaRPr lang="en-US" sz="1800" dirty="0"/>
        </a:p>
      </dgm:t>
    </dgm:pt>
    <dgm:pt modelId="{6956DA40-3FEA-4483-80CA-C6008ED9B95D}" type="pres">
      <dgm:prSet presAssocID="{92819D88-A9CB-4A37-937B-0A5B649F39F7}" presName="linearFlow" presStyleCnt="0">
        <dgm:presLayoutVars>
          <dgm:resizeHandles val="exact"/>
        </dgm:presLayoutVars>
      </dgm:prSet>
      <dgm:spPr/>
    </dgm:pt>
    <dgm:pt modelId="{16C868B6-9253-4B5B-A26E-CEF26D9D667D}" type="pres">
      <dgm:prSet presAssocID="{059D9023-62B9-40E3-9899-2FA807D88C6A}" presName="node" presStyleLbl="node1" presStyleIdx="0" presStyleCnt="5" custScaleX="322714" custScaleY="218598">
        <dgm:presLayoutVars>
          <dgm:bulletEnabled val="1"/>
        </dgm:presLayoutVars>
      </dgm:prSet>
      <dgm:spPr/>
      <dgm:t>
        <a:bodyPr/>
        <a:lstStyle/>
        <a:p>
          <a:endParaRPr lang="en-US"/>
        </a:p>
      </dgm:t>
    </dgm:pt>
    <dgm:pt modelId="{E1F87175-87AB-47CA-9DD1-146026371EBB}" type="pres">
      <dgm:prSet presAssocID="{8B0E5685-4E1A-4244-A302-6BCE0C738474}" presName="sibTrans" presStyleLbl="sibTrans2D1" presStyleIdx="0" presStyleCnt="4"/>
      <dgm:spPr/>
      <dgm:t>
        <a:bodyPr/>
        <a:lstStyle/>
        <a:p>
          <a:endParaRPr lang="en-US"/>
        </a:p>
      </dgm:t>
    </dgm:pt>
    <dgm:pt modelId="{896C2FA5-3BA0-44B5-ADEF-BB2B0A41C374}" type="pres">
      <dgm:prSet presAssocID="{8B0E5685-4E1A-4244-A302-6BCE0C738474}" presName="connectorText" presStyleLbl="sibTrans2D1" presStyleIdx="0" presStyleCnt="4"/>
      <dgm:spPr/>
      <dgm:t>
        <a:bodyPr/>
        <a:lstStyle/>
        <a:p>
          <a:endParaRPr lang="en-US"/>
        </a:p>
      </dgm:t>
    </dgm:pt>
    <dgm:pt modelId="{072D3F84-0DE7-4115-8B90-3DCC0747E155}" type="pres">
      <dgm:prSet presAssocID="{0AB382DA-F3D8-41AA-8135-84FFDCA9BB9C}" presName="node" presStyleLbl="node1" presStyleIdx="1" presStyleCnt="5" custScaleX="322714" custScaleY="218598">
        <dgm:presLayoutVars>
          <dgm:bulletEnabled val="1"/>
        </dgm:presLayoutVars>
      </dgm:prSet>
      <dgm:spPr/>
      <dgm:t>
        <a:bodyPr/>
        <a:lstStyle/>
        <a:p>
          <a:endParaRPr lang="en-US"/>
        </a:p>
      </dgm:t>
    </dgm:pt>
    <dgm:pt modelId="{842A6A26-8DFA-43A3-AE85-456319E2F873}" type="pres">
      <dgm:prSet presAssocID="{010C8D24-15E8-451F-98EB-89CD2275951E}" presName="sibTrans" presStyleLbl="sibTrans2D1" presStyleIdx="1" presStyleCnt="4"/>
      <dgm:spPr/>
      <dgm:t>
        <a:bodyPr/>
        <a:lstStyle/>
        <a:p>
          <a:endParaRPr lang="en-US"/>
        </a:p>
      </dgm:t>
    </dgm:pt>
    <dgm:pt modelId="{A36CBB04-45FB-496D-BC8D-9744A38D32CF}" type="pres">
      <dgm:prSet presAssocID="{010C8D24-15E8-451F-98EB-89CD2275951E}" presName="connectorText" presStyleLbl="sibTrans2D1" presStyleIdx="1" presStyleCnt="4"/>
      <dgm:spPr/>
      <dgm:t>
        <a:bodyPr/>
        <a:lstStyle/>
        <a:p>
          <a:endParaRPr lang="en-US"/>
        </a:p>
      </dgm:t>
    </dgm:pt>
    <dgm:pt modelId="{3E118BB9-CC70-41E1-AA36-271136F284A4}" type="pres">
      <dgm:prSet presAssocID="{595832B7-CDAC-43C3-8563-9D28CD31F956}" presName="node" presStyleLbl="node1" presStyleIdx="2" presStyleCnt="5" custScaleX="322714" custScaleY="218598">
        <dgm:presLayoutVars>
          <dgm:bulletEnabled val="1"/>
        </dgm:presLayoutVars>
      </dgm:prSet>
      <dgm:spPr/>
      <dgm:t>
        <a:bodyPr/>
        <a:lstStyle/>
        <a:p>
          <a:endParaRPr lang="en-US"/>
        </a:p>
      </dgm:t>
    </dgm:pt>
    <dgm:pt modelId="{6D510FBB-51C6-485D-AA9A-C97FD09CBA7C}" type="pres">
      <dgm:prSet presAssocID="{641EDA69-31DC-4F02-A4ED-20A1EB57158C}" presName="sibTrans" presStyleLbl="sibTrans2D1" presStyleIdx="2" presStyleCnt="4"/>
      <dgm:spPr/>
      <dgm:t>
        <a:bodyPr/>
        <a:lstStyle/>
        <a:p>
          <a:endParaRPr lang="en-US"/>
        </a:p>
      </dgm:t>
    </dgm:pt>
    <dgm:pt modelId="{D67E8373-4AA7-4B7C-A8F5-74DB29E43F87}" type="pres">
      <dgm:prSet presAssocID="{641EDA69-31DC-4F02-A4ED-20A1EB57158C}" presName="connectorText" presStyleLbl="sibTrans2D1" presStyleIdx="2" presStyleCnt="4"/>
      <dgm:spPr/>
      <dgm:t>
        <a:bodyPr/>
        <a:lstStyle/>
        <a:p>
          <a:endParaRPr lang="en-US"/>
        </a:p>
      </dgm:t>
    </dgm:pt>
    <dgm:pt modelId="{5BD75FA5-1B27-4C58-BEEF-91C52388D619}" type="pres">
      <dgm:prSet presAssocID="{A5265C51-DD30-4A18-88AB-836F7F336820}" presName="node" presStyleLbl="node1" presStyleIdx="3" presStyleCnt="5" custScaleX="322714" custScaleY="218598">
        <dgm:presLayoutVars>
          <dgm:bulletEnabled val="1"/>
        </dgm:presLayoutVars>
      </dgm:prSet>
      <dgm:spPr/>
      <dgm:t>
        <a:bodyPr/>
        <a:lstStyle/>
        <a:p>
          <a:endParaRPr lang="en-US"/>
        </a:p>
      </dgm:t>
    </dgm:pt>
    <dgm:pt modelId="{4F014289-D550-4542-A27F-599263B75F2C}" type="pres">
      <dgm:prSet presAssocID="{43634D21-19C3-4C79-828D-922A8C2BE9B7}" presName="sibTrans" presStyleLbl="sibTrans2D1" presStyleIdx="3" presStyleCnt="4"/>
      <dgm:spPr/>
      <dgm:t>
        <a:bodyPr/>
        <a:lstStyle/>
        <a:p>
          <a:endParaRPr lang="en-US"/>
        </a:p>
      </dgm:t>
    </dgm:pt>
    <dgm:pt modelId="{A9DFFBF9-789D-4163-814D-6ADC22F8875A}" type="pres">
      <dgm:prSet presAssocID="{43634D21-19C3-4C79-828D-922A8C2BE9B7}" presName="connectorText" presStyleLbl="sibTrans2D1" presStyleIdx="3" presStyleCnt="4"/>
      <dgm:spPr/>
      <dgm:t>
        <a:bodyPr/>
        <a:lstStyle/>
        <a:p>
          <a:endParaRPr lang="en-US"/>
        </a:p>
      </dgm:t>
    </dgm:pt>
    <dgm:pt modelId="{FD27544E-1376-40A4-8342-2115F9C02FB3}" type="pres">
      <dgm:prSet presAssocID="{4D5D203F-887F-4138-9520-1FD2EC70E70C}" presName="node" presStyleLbl="node1" presStyleIdx="4" presStyleCnt="5" custScaleX="322714" custScaleY="218598">
        <dgm:presLayoutVars>
          <dgm:bulletEnabled val="1"/>
        </dgm:presLayoutVars>
      </dgm:prSet>
      <dgm:spPr/>
      <dgm:t>
        <a:bodyPr/>
        <a:lstStyle/>
        <a:p>
          <a:endParaRPr lang="en-US"/>
        </a:p>
      </dgm:t>
    </dgm:pt>
  </dgm:ptLst>
  <dgm:cxnLst>
    <dgm:cxn modelId="{E4817D3F-B1FB-4E07-B57A-461AAAAE565E}" srcId="{92819D88-A9CB-4A37-937B-0A5B649F39F7}" destId="{4D5D203F-887F-4138-9520-1FD2EC70E70C}" srcOrd="4" destOrd="0" parTransId="{A29928C2-CD79-449C-BE64-2C937325E1C6}" sibTransId="{3276E772-8EC2-4E76-A725-BA7F1557FBEE}"/>
    <dgm:cxn modelId="{1D94D2E9-E1CE-4D91-B3E4-A53EE4C0EFB9}" type="presOf" srcId="{595832B7-CDAC-43C3-8563-9D28CD31F956}" destId="{3E118BB9-CC70-41E1-AA36-271136F284A4}" srcOrd="0" destOrd="0" presId="urn:microsoft.com/office/officeart/2005/8/layout/process2"/>
    <dgm:cxn modelId="{11FDC275-B043-44A8-965A-E81961702E41}" type="presOf" srcId="{4D5D203F-887F-4138-9520-1FD2EC70E70C}" destId="{FD27544E-1376-40A4-8342-2115F9C02FB3}" srcOrd="0" destOrd="0" presId="urn:microsoft.com/office/officeart/2005/8/layout/process2"/>
    <dgm:cxn modelId="{AB2F7CB8-CFAB-428D-983F-FA9D93C08460}" type="presOf" srcId="{010C8D24-15E8-451F-98EB-89CD2275951E}" destId="{842A6A26-8DFA-43A3-AE85-456319E2F873}" srcOrd="0" destOrd="0" presId="urn:microsoft.com/office/officeart/2005/8/layout/process2"/>
    <dgm:cxn modelId="{29F80A30-6691-4A4F-88D7-6CB9F34BCC3A}" type="presOf" srcId="{92819D88-A9CB-4A37-937B-0A5B649F39F7}" destId="{6956DA40-3FEA-4483-80CA-C6008ED9B95D}" srcOrd="0" destOrd="0" presId="urn:microsoft.com/office/officeart/2005/8/layout/process2"/>
    <dgm:cxn modelId="{25B2A330-D435-436D-9A66-BC43D3C82F24}" type="presOf" srcId="{0AB382DA-F3D8-41AA-8135-84FFDCA9BB9C}" destId="{072D3F84-0DE7-4115-8B90-3DCC0747E155}" srcOrd="0" destOrd="0" presId="urn:microsoft.com/office/officeart/2005/8/layout/process2"/>
    <dgm:cxn modelId="{CF668FD5-1D4C-4828-8BAF-4AE7BFB2EB18}" type="presOf" srcId="{059D9023-62B9-40E3-9899-2FA807D88C6A}" destId="{16C868B6-9253-4B5B-A26E-CEF26D9D667D}" srcOrd="0" destOrd="0" presId="urn:microsoft.com/office/officeart/2005/8/layout/process2"/>
    <dgm:cxn modelId="{A81FF1C6-0CBB-4BDD-8FEC-030C15101A84}" srcId="{92819D88-A9CB-4A37-937B-0A5B649F39F7}" destId="{059D9023-62B9-40E3-9899-2FA807D88C6A}" srcOrd="0" destOrd="0" parTransId="{9A088884-1257-4B02-BF1A-088B1D04825A}" sibTransId="{8B0E5685-4E1A-4244-A302-6BCE0C738474}"/>
    <dgm:cxn modelId="{818F4216-0726-4FA9-BDE6-507FEB203BB2}" type="presOf" srcId="{A5265C51-DD30-4A18-88AB-836F7F336820}" destId="{5BD75FA5-1B27-4C58-BEEF-91C52388D619}" srcOrd="0" destOrd="0" presId="urn:microsoft.com/office/officeart/2005/8/layout/process2"/>
    <dgm:cxn modelId="{DD9D9589-34B5-4F64-8039-0BAEA3B3208E}" type="presOf" srcId="{010C8D24-15E8-451F-98EB-89CD2275951E}" destId="{A36CBB04-45FB-496D-BC8D-9744A38D32CF}" srcOrd="1" destOrd="0" presId="urn:microsoft.com/office/officeart/2005/8/layout/process2"/>
    <dgm:cxn modelId="{3E9ACB49-D1A4-4DF5-8713-5C8A74A62991}" type="presOf" srcId="{43634D21-19C3-4C79-828D-922A8C2BE9B7}" destId="{4F014289-D550-4542-A27F-599263B75F2C}" srcOrd="0" destOrd="0" presId="urn:microsoft.com/office/officeart/2005/8/layout/process2"/>
    <dgm:cxn modelId="{DF20EEEA-A398-4371-AF5B-09C4D993D6F6}" type="presOf" srcId="{641EDA69-31DC-4F02-A4ED-20A1EB57158C}" destId="{6D510FBB-51C6-485D-AA9A-C97FD09CBA7C}" srcOrd="0" destOrd="0" presId="urn:microsoft.com/office/officeart/2005/8/layout/process2"/>
    <dgm:cxn modelId="{967BEB93-3B63-4269-B0BC-1315E4288CB4}" srcId="{92819D88-A9CB-4A37-937B-0A5B649F39F7}" destId="{A5265C51-DD30-4A18-88AB-836F7F336820}" srcOrd="3" destOrd="0" parTransId="{2CA19FA3-91FF-4E11-92F2-CF429D398EAA}" sibTransId="{43634D21-19C3-4C79-828D-922A8C2BE9B7}"/>
    <dgm:cxn modelId="{38DB1243-CC1C-4C2C-9BEC-3BDCD6CB51F8}" type="presOf" srcId="{641EDA69-31DC-4F02-A4ED-20A1EB57158C}" destId="{D67E8373-4AA7-4B7C-A8F5-74DB29E43F87}" srcOrd="1" destOrd="0" presId="urn:microsoft.com/office/officeart/2005/8/layout/process2"/>
    <dgm:cxn modelId="{3A683C63-CCAE-49EB-8B0D-D788A10464FE}" srcId="{92819D88-A9CB-4A37-937B-0A5B649F39F7}" destId="{0AB382DA-F3D8-41AA-8135-84FFDCA9BB9C}" srcOrd="1" destOrd="0" parTransId="{89495B7E-182A-41DD-826B-A747F2A75A96}" sibTransId="{010C8D24-15E8-451F-98EB-89CD2275951E}"/>
    <dgm:cxn modelId="{98A66BD6-06A6-4416-8BEB-3509F021137F}" type="presOf" srcId="{8B0E5685-4E1A-4244-A302-6BCE0C738474}" destId="{896C2FA5-3BA0-44B5-ADEF-BB2B0A41C374}" srcOrd="1" destOrd="0" presId="urn:microsoft.com/office/officeart/2005/8/layout/process2"/>
    <dgm:cxn modelId="{D61FC29E-CF4D-41AE-A290-3AD3B37C9AC4}" type="presOf" srcId="{8B0E5685-4E1A-4244-A302-6BCE0C738474}" destId="{E1F87175-87AB-47CA-9DD1-146026371EBB}" srcOrd="0" destOrd="0" presId="urn:microsoft.com/office/officeart/2005/8/layout/process2"/>
    <dgm:cxn modelId="{AD1D0251-3AC5-4163-AED8-AEB7FF0691E9}" srcId="{92819D88-A9CB-4A37-937B-0A5B649F39F7}" destId="{595832B7-CDAC-43C3-8563-9D28CD31F956}" srcOrd="2" destOrd="0" parTransId="{1EE8A38B-6546-4163-B23C-CC281077F0D3}" sibTransId="{641EDA69-31DC-4F02-A4ED-20A1EB57158C}"/>
    <dgm:cxn modelId="{40679AA0-0086-42FB-BAE8-4056CDEC860C}" type="presOf" srcId="{43634D21-19C3-4C79-828D-922A8C2BE9B7}" destId="{A9DFFBF9-789D-4163-814D-6ADC22F8875A}" srcOrd="1" destOrd="0" presId="urn:microsoft.com/office/officeart/2005/8/layout/process2"/>
    <dgm:cxn modelId="{61EB7DE8-D14E-4B0D-8A85-C7A65BF89850}" type="presParOf" srcId="{6956DA40-3FEA-4483-80CA-C6008ED9B95D}" destId="{16C868B6-9253-4B5B-A26E-CEF26D9D667D}" srcOrd="0" destOrd="0" presId="urn:microsoft.com/office/officeart/2005/8/layout/process2"/>
    <dgm:cxn modelId="{AB87FDB9-B020-4755-8C42-52731D12DF05}" type="presParOf" srcId="{6956DA40-3FEA-4483-80CA-C6008ED9B95D}" destId="{E1F87175-87AB-47CA-9DD1-146026371EBB}" srcOrd="1" destOrd="0" presId="urn:microsoft.com/office/officeart/2005/8/layout/process2"/>
    <dgm:cxn modelId="{E991A523-D640-492B-9795-ED801BC4A861}" type="presParOf" srcId="{E1F87175-87AB-47CA-9DD1-146026371EBB}" destId="{896C2FA5-3BA0-44B5-ADEF-BB2B0A41C374}" srcOrd="0" destOrd="0" presId="urn:microsoft.com/office/officeart/2005/8/layout/process2"/>
    <dgm:cxn modelId="{2BF8207E-1A34-4523-8340-DDDC20A3C99D}" type="presParOf" srcId="{6956DA40-3FEA-4483-80CA-C6008ED9B95D}" destId="{072D3F84-0DE7-4115-8B90-3DCC0747E155}" srcOrd="2" destOrd="0" presId="urn:microsoft.com/office/officeart/2005/8/layout/process2"/>
    <dgm:cxn modelId="{7A46CA45-6A5F-4E57-AA27-DE9EE5D834D7}" type="presParOf" srcId="{6956DA40-3FEA-4483-80CA-C6008ED9B95D}" destId="{842A6A26-8DFA-43A3-AE85-456319E2F873}" srcOrd="3" destOrd="0" presId="urn:microsoft.com/office/officeart/2005/8/layout/process2"/>
    <dgm:cxn modelId="{F241E8EA-8C56-4BE1-B9C8-BC582496579F}" type="presParOf" srcId="{842A6A26-8DFA-43A3-AE85-456319E2F873}" destId="{A36CBB04-45FB-496D-BC8D-9744A38D32CF}" srcOrd="0" destOrd="0" presId="urn:microsoft.com/office/officeart/2005/8/layout/process2"/>
    <dgm:cxn modelId="{E5F0846B-3411-4C22-AF35-C3273CDFCD7D}" type="presParOf" srcId="{6956DA40-3FEA-4483-80CA-C6008ED9B95D}" destId="{3E118BB9-CC70-41E1-AA36-271136F284A4}" srcOrd="4" destOrd="0" presId="urn:microsoft.com/office/officeart/2005/8/layout/process2"/>
    <dgm:cxn modelId="{E283E93B-11FF-4BB5-AA92-141513079E63}" type="presParOf" srcId="{6956DA40-3FEA-4483-80CA-C6008ED9B95D}" destId="{6D510FBB-51C6-485D-AA9A-C97FD09CBA7C}" srcOrd="5" destOrd="0" presId="urn:microsoft.com/office/officeart/2005/8/layout/process2"/>
    <dgm:cxn modelId="{024C4189-DA36-4384-A295-FD43EDC1498D}" type="presParOf" srcId="{6D510FBB-51C6-485D-AA9A-C97FD09CBA7C}" destId="{D67E8373-4AA7-4B7C-A8F5-74DB29E43F87}" srcOrd="0" destOrd="0" presId="urn:microsoft.com/office/officeart/2005/8/layout/process2"/>
    <dgm:cxn modelId="{E9D3684B-5663-48EB-9D5F-8A6DDE50AD82}" type="presParOf" srcId="{6956DA40-3FEA-4483-80CA-C6008ED9B95D}" destId="{5BD75FA5-1B27-4C58-BEEF-91C52388D619}" srcOrd="6" destOrd="0" presId="urn:microsoft.com/office/officeart/2005/8/layout/process2"/>
    <dgm:cxn modelId="{5C3402EB-FEF2-4082-9458-9554DEC3A28A}" type="presParOf" srcId="{6956DA40-3FEA-4483-80CA-C6008ED9B95D}" destId="{4F014289-D550-4542-A27F-599263B75F2C}" srcOrd="7" destOrd="0" presId="urn:microsoft.com/office/officeart/2005/8/layout/process2"/>
    <dgm:cxn modelId="{6A0A561C-EA54-46C7-A460-E053EEBE6F23}" type="presParOf" srcId="{4F014289-D550-4542-A27F-599263B75F2C}" destId="{A9DFFBF9-789D-4163-814D-6ADC22F8875A}" srcOrd="0" destOrd="0" presId="urn:microsoft.com/office/officeart/2005/8/layout/process2"/>
    <dgm:cxn modelId="{45B5E1DD-6A8A-4D32-9051-13F50B40A3B5}" type="presParOf" srcId="{6956DA40-3FEA-4483-80CA-C6008ED9B95D}" destId="{FD27544E-1376-40A4-8342-2115F9C02FB3}"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E3ABFEE-9F7C-4665-8F01-D1F35CB8F405}" type="doc">
      <dgm:prSet loTypeId="urn:microsoft.com/office/officeart/2005/8/layout/hProcess9" loCatId="process" qsTypeId="urn:microsoft.com/office/officeart/2005/8/quickstyle/simple1" qsCatId="simple" csTypeId="urn:microsoft.com/office/officeart/2005/8/colors/accent1_2" csCatId="accent1" phldr="1"/>
      <dgm:spPr/>
    </dgm:pt>
    <dgm:pt modelId="{D1311AC8-85B2-47B6-9806-6E1ACAE4C9C3}">
      <dgm:prSet phldrT="[Text]"/>
      <dgm:spPr>
        <a:solidFill>
          <a:schemeClr val="accent1"/>
        </a:solidFill>
      </dgm:spPr>
      <dgm:t>
        <a:bodyPr/>
        <a:lstStyle/>
        <a:p>
          <a:r>
            <a:rPr lang="en-US" dirty="0" smtClean="0"/>
            <a:t> </a:t>
          </a:r>
          <a:r>
            <a:rPr lang="en-US" dirty="0" smtClean="0">
              <a:solidFill>
                <a:schemeClr val="bg1"/>
              </a:solidFill>
            </a:rPr>
            <a:t>Who says (or it was reported)</a:t>
          </a:r>
          <a:endParaRPr lang="en-US" dirty="0"/>
        </a:p>
      </dgm:t>
    </dgm:pt>
    <dgm:pt modelId="{6AD0BBCB-5746-460B-899E-902BE75789D9}" type="parTrans" cxnId="{3B48A836-4F97-49E6-96F8-1E200A427B7E}">
      <dgm:prSet/>
      <dgm:spPr/>
      <dgm:t>
        <a:bodyPr/>
        <a:lstStyle/>
        <a:p>
          <a:endParaRPr lang="en-US"/>
        </a:p>
      </dgm:t>
    </dgm:pt>
    <dgm:pt modelId="{1509FB27-0A39-47D7-808D-30A39E48218B}" type="sibTrans" cxnId="{3B48A836-4F97-49E6-96F8-1E200A427B7E}">
      <dgm:prSet/>
      <dgm:spPr/>
      <dgm:t>
        <a:bodyPr/>
        <a:lstStyle/>
        <a:p>
          <a:endParaRPr lang="en-US"/>
        </a:p>
      </dgm:t>
    </dgm:pt>
    <dgm:pt modelId="{30DC5222-F307-4B4E-8FE9-B77BA6889468}">
      <dgm:prSet phldrT="[Text]"/>
      <dgm:spPr>
        <a:solidFill>
          <a:schemeClr val="accent1"/>
        </a:solidFill>
      </dgm:spPr>
      <dgm:t>
        <a:bodyPr/>
        <a:lstStyle/>
        <a:p>
          <a:r>
            <a:rPr lang="en-US" dirty="0" smtClean="0">
              <a:solidFill>
                <a:schemeClr val="bg1"/>
              </a:solidFill>
            </a:rPr>
            <a:t>What caregiver actions/inaction</a:t>
          </a:r>
          <a:endParaRPr lang="en-US" dirty="0"/>
        </a:p>
      </dgm:t>
    </dgm:pt>
    <dgm:pt modelId="{1D1D7954-85EB-4F5E-91CF-CFEACCB628BF}" type="parTrans" cxnId="{B5591226-31B0-4D3F-8DEE-BD9CE7EB4CD7}">
      <dgm:prSet/>
      <dgm:spPr/>
      <dgm:t>
        <a:bodyPr/>
        <a:lstStyle/>
        <a:p>
          <a:endParaRPr lang="en-US"/>
        </a:p>
      </dgm:t>
    </dgm:pt>
    <dgm:pt modelId="{2DCF7627-F08F-42BE-9779-F3568E8845D7}" type="sibTrans" cxnId="{B5591226-31B0-4D3F-8DEE-BD9CE7EB4CD7}">
      <dgm:prSet/>
      <dgm:spPr/>
      <dgm:t>
        <a:bodyPr/>
        <a:lstStyle/>
        <a:p>
          <a:endParaRPr lang="en-US"/>
        </a:p>
      </dgm:t>
    </dgm:pt>
    <dgm:pt modelId="{F3784FB7-40EF-46D3-92CD-FE603D38122C}">
      <dgm:prSet phldrT="[Text]"/>
      <dgm:spPr>
        <a:solidFill>
          <a:schemeClr val="accent1"/>
        </a:solidFill>
      </dgm:spPr>
      <dgm:t>
        <a:bodyPr/>
        <a:lstStyle/>
        <a:p>
          <a:r>
            <a:rPr lang="en-US" dirty="0" smtClean="0">
              <a:solidFill>
                <a:schemeClr val="bg1"/>
              </a:solidFill>
            </a:rPr>
            <a:t>Impact on the child</a:t>
          </a:r>
          <a:endParaRPr lang="en-US" dirty="0"/>
        </a:p>
      </dgm:t>
    </dgm:pt>
    <dgm:pt modelId="{E52173B4-46B1-4F3F-B794-37A6ABFE2E7A}" type="parTrans" cxnId="{880FA6CA-C4A4-450E-A761-0FC836AF743D}">
      <dgm:prSet/>
      <dgm:spPr/>
      <dgm:t>
        <a:bodyPr/>
        <a:lstStyle/>
        <a:p>
          <a:endParaRPr lang="en-US"/>
        </a:p>
      </dgm:t>
    </dgm:pt>
    <dgm:pt modelId="{6EDA7AF8-FEB9-48BB-B14D-8145E09AF2F9}" type="sibTrans" cxnId="{880FA6CA-C4A4-450E-A761-0FC836AF743D}">
      <dgm:prSet/>
      <dgm:spPr/>
      <dgm:t>
        <a:bodyPr/>
        <a:lstStyle/>
        <a:p>
          <a:endParaRPr lang="en-US"/>
        </a:p>
      </dgm:t>
    </dgm:pt>
    <dgm:pt modelId="{7575F21B-50E7-4216-B9D5-41472B8EE4CF}" type="pres">
      <dgm:prSet presAssocID="{3E3ABFEE-9F7C-4665-8F01-D1F35CB8F405}" presName="CompostProcess" presStyleCnt="0">
        <dgm:presLayoutVars>
          <dgm:dir/>
          <dgm:resizeHandles val="exact"/>
        </dgm:presLayoutVars>
      </dgm:prSet>
      <dgm:spPr/>
    </dgm:pt>
    <dgm:pt modelId="{B2600B2E-5D11-44CD-AA06-F5F7E05578CE}" type="pres">
      <dgm:prSet presAssocID="{3E3ABFEE-9F7C-4665-8F01-D1F35CB8F405}" presName="arrow" presStyleLbl="bgShp" presStyleIdx="0" presStyleCnt="1" custLinFactNeighborX="5681" custLinFactNeighborY="-9756"/>
      <dgm:spPr>
        <a:solidFill>
          <a:schemeClr val="accent5"/>
        </a:solidFill>
      </dgm:spPr>
    </dgm:pt>
    <dgm:pt modelId="{CEFC2B48-F245-4ED8-8932-65FE1C63CB05}" type="pres">
      <dgm:prSet presAssocID="{3E3ABFEE-9F7C-4665-8F01-D1F35CB8F405}" presName="linearProcess" presStyleCnt="0"/>
      <dgm:spPr/>
    </dgm:pt>
    <dgm:pt modelId="{3EFB5674-1895-4C4A-8B18-D0B00C7E2635}" type="pres">
      <dgm:prSet presAssocID="{D1311AC8-85B2-47B6-9806-6E1ACAE4C9C3}" presName="textNode" presStyleLbl="node1" presStyleIdx="0" presStyleCnt="3" custLinFactX="-12351" custLinFactNeighborX="-100000" custLinFactNeighborY="-1829">
        <dgm:presLayoutVars>
          <dgm:bulletEnabled val="1"/>
        </dgm:presLayoutVars>
      </dgm:prSet>
      <dgm:spPr/>
      <dgm:t>
        <a:bodyPr/>
        <a:lstStyle/>
        <a:p>
          <a:endParaRPr lang="en-US"/>
        </a:p>
      </dgm:t>
    </dgm:pt>
    <dgm:pt modelId="{244C34EA-3F25-4B94-9062-B3117F0D4D80}" type="pres">
      <dgm:prSet presAssocID="{1509FB27-0A39-47D7-808D-30A39E48218B}" presName="sibTrans" presStyleCnt="0"/>
      <dgm:spPr/>
    </dgm:pt>
    <dgm:pt modelId="{8D26FD32-F0C8-4BC2-B6A6-86A966399771}" type="pres">
      <dgm:prSet presAssocID="{30DC5222-F307-4B4E-8FE9-B77BA6889468}" presName="textNode" presStyleLbl="node1" presStyleIdx="1" presStyleCnt="3">
        <dgm:presLayoutVars>
          <dgm:bulletEnabled val="1"/>
        </dgm:presLayoutVars>
      </dgm:prSet>
      <dgm:spPr/>
      <dgm:t>
        <a:bodyPr/>
        <a:lstStyle/>
        <a:p>
          <a:endParaRPr lang="en-US"/>
        </a:p>
      </dgm:t>
    </dgm:pt>
    <dgm:pt modelId="{C5B89045-9C4A-4B81-90C1-06CE299BFBD6}" type="pres">
      <dgm:prSet presAssocID="{2DCF7627-F08F-42BE-9779-F3568E8845D7}" presName="sibTrans" presStyleCnt="0"/>
      <dgm:spPr/>
    </dgm:pt>
    <dgm:pt modelId="{6BD9FF8B-E961-4EFD-8824-1B612B1A40D4}" type="pres">
      <dgm:prSet presAssocID="{F3784FB7-40EF-46D3-92CD-FE603D38122C}" presName="textNode" presStyleLbl="node1" presStyleIdx="2" presStyleCnt="3">
        <dgm:presLayoutVars>
          <dgm:bulletEnabled val="1"/>
        </dgm:presLayoutVars>
      </dgm:prSet>
      <dgm:spPr/>
      <dgm:t>
        <a:bodyPr/>
        <a:lstStyle/>
        <a:p>
          <a:endParaRPr lang="en-US"/>
        </a:p>
      </dgm:t>
    </dgm:pt>
  </dgm:ptLst>
  <dgm:cxnLst>
    <dgm:cxn modelId="{880FA6CA-C4A4-450E-A761-0FC836AF743D}" srcId="{3E3ABFEE-9F7C-4665-8F01-D1F35CB8F405}" destId="{F3784FB7-40EF-46D3-92CD-FE603D38122C}" srcOrd="2" destOrd="0" parTransId="{E52173B4-46B1-4F3F-B794-37A6ABFE2E7A}" sibTransId="{6EDA7AF8-FEB9-48BB-B14D-8145E09AF2F9}"/>
    <dgm:cxn modelId="{07FF19C4-DD90-42C3-B4CA-C208EFE2D574}" type="presOf" srcId="{3E3ABFEE-9F7C-4665-8F01-D1F35CB8F405}" destId="{7575F21B-50E7-4216-B9D5-41472B8EE4CF}" srcOrd="0" destOrd="0" presId="urn:microsoft.com/office/officeart/2005/8/layout/hProcess9"/>
    <dgm:cxn modelId="{056AAC06-5E12-4F2F-9EE7-299E4CDD2B48}" type="presOf" srcId="{F3784FB7-40EF-46D3-92CD-FE603D38122C}" destId="{6BD9FF8B-E961-4EFD-8824-1B612B1A40D4}" srcOrd="0" destOrd="0" presId="urn:microsoft.com/office/officeart/2005/8/layout/hProcess9"/>
    <dgm:cxn modelId="{FF70EAF7-CF73-4545-88CF-F1BBE45E4D1B}" type="presOf" srcId="{D1311AC8-85B2-47B6-9806-6E1ACAE4C9C3}" destId="{3EFB5674-1895-4C4A-8B18-D0B00C7E2635}" srcOrd="0" destOrd="0" presId="urn:microsoft.com/office/officeart/2005/8/layout/hProcess9"/>
    <dgm:cxn modelId="{A5297222-5C05-4CEA-A68C-09AC4C7A8C48}" type="presOf" srcId="{30DC5222-F307-4B4E-8FE9-B77BA6889468}" destId="{8D26FD32-F0C8-4BC2-B6A6-86A966399771}" srcOrd="0" destOrd="0" presId="urn:microsoft.com/office/officeart/2005/8/layout/hProcess9"/>
    <dgm:cxn modelId="{3B48A836-4F97-49E6-96F8-1E200A427B7E}" srcId="{3E3ABFEE-9F7C-4665-8F01-D1F35CB8F405}" destId="{D1311AC8-85B2-47B6-9806-6E1ACAE4C9C3}" srcOrd="0" destOrd="0" parTransId="{6AD0BBCB-5746-460B-899E-902BE75789D9}" sibTransId="{1509FB27-0A39-47D7-808D-30A39E48218B}"/>
    <dgm:cxn modelId="{B5591226-31B0-4D3F-8DEE-BD9CE7EB4CD7}" srcId="{3E3ABFEE-9F7C-4665-8F01-D1F35CB8F405}" destId="{30DC5222-F307-4B4E-8FE9-B77BA6889468}" srcOrd="1" destOrd="0" parTransId="{1D1D7954-85EB-4F5E-91CF-CFEACCB628BF}" sibTransId="{2DCF7627-F08F-42BE-9779-F3568E8845D7}"/>
    <dgm:cxn modelId="{1EB8DCE7-1B8E-4292-9B98-BA15E1C77092}" type="presParOf" srcId="{7575F21B-50E7-4216-B9D5-41472B8EE4CF}" destId="{B2600B2E-5D11-44CD-AA06-F5F7E05578CE}" srcOrd="0" destOrd="0" presId="urn:microsoft.com/office/officeart/2005/8/layout/hProcess9"/>
    <dgm:cxn modelId="{7B26CDF5-E427-4998-8C08-068F4CA585BA}" type="presParOf" srcId="{7575F21B-50E7-4216-B9D5-41472B8EE4CF}" destId="{CEFC2B48-F245-4ED8-8932-65FE1C63CB05}" srcOrd="1" destOrd="0" presId="urn:microsoft.com/office/officeart/2005/8/layout/hProcess9"/>
    <dgm:cxn modelId="{810D8F66-BF7B-4F72-B2A1-F8A4B8DE7E0F}" type="presParOf" srcId="{CEFC2B48-F245-4ED8-8932-65FE1C63CB05}" destId="{3EFB5674-1895-4C4A-8B18-D0B00C7E2635}" srcOrd="0" destOrd="0" presId="urn:microsoft.com/office/officeart/2005/8/layout/hProcess9"/>
    <dgm:cxn modelId="{FB8E6053-DEF8-4537-9AB5-38D61FE4FB5F}" type="presParOf" srcId="{CEFC2B48-F245-4ED8-8932-65FE1C63CB05}" destId="{244C34EA-3F25-4B94-9062-B3117F0D4D80}" srcOrd="1" destOrd="0" presId="urn:microsoft.com/office/officeart/2005/8/layout/hProcess9"/>
    <dgm:cxn modelId="{68BC5EAE-F30D-4D77-8585-9C222DDF0D77}" type="presParOf" srcId="{CEFC2B48-F245-4ED8-8932-65FE1C63CB05}" destId="{8D26FD32-F0C8-4BC2-B6A6-86A966399771}" srcOrd="2" destOrd="0" presId="urn:microsoft.com/office/officeart/2005/8/layout/hProcess9"/>
    <dgm:cxn modelId="{5790B549-175E-4DD8-98DE-3C360EAA932F}" type="presParOf" srcId="{CEFC2B48-F245-4ED8-8932-65FE1C63CB05}" destId="{C5B89045-9C4A-4B81-90C1-06CE299BFBD6}" srcOrd="3" destOrd="0" presId="urn:microsoft.com/office/officeart/2005/8/layout/hProcess9"/>
    <dgm:cxn modelId="{DA46FA3F-9C9E-4EA5-9A24-1F5EFB8C561F}" type="presParOf" srcId="{CEFC2B48-F245-4ED8-8932-65FE1C63CB05}" destId="{6BD9FF8B-E961-4EFD-8824-1B612B1A40D4}"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E3ABFEE-9F7C-4665-8F01-D1F35CB8F405}" type="doc">
      <dgm:prSet loTypeId="urn:microsoft.com/office/officeart/2005/8/layout/hProcess9" loCatId="process" qsTypeId="urn:microsoft.com/office/officeart/2005/8/quickstyle/simple1" qsCatId="simple" csTypeId="urn:microsoft.com/office/officeart/2005/8/colors/accent1_2" csCatId="accent1" phldr="1"/>
      <dgm:spPr/>
    </dgm:pt>
    <dgm:pt modelId="{D1311AC8-85B2-47B6-9806-6E1ACAE4C9C3}">
      <dgm:prSet phldrT="[Text]"/>
      <dgm:spPr>
        <a:solidFill>
          <a:schemeClr val="accent1"/>
        </a:solidFill>
      </dgm:spPr>
      <dgm:t>
        <a:bodyPr/>
        <a:lstStyle/>
        <a:p>
          <a:r>
            <a:rPr lang="en-US" dirty="0" smtClean="0">
              <a:solidFill>
                <a:schemeClr val="bg1"/>
              </a:solidFill>
            </a:rPr>
            <a:t>Who says (or it was reported)</a:t>
          </a:r>
          <a:endParaRPr lang="en-US" dirty="0"/>
        </a:p>
      </dgm:t>
    </dgm:pt>
    <dgm:pt modelId="{6AD0BBCB-5746-460B-899E-902BE75789D9}" type="parTrans" cxnId="{3B48A836-4F97-49E6-96F8-1E200A427B7E}">
      <dgm:prSet/>
      <dgm:spPr/>
      <dgm:t>
        <a:bodyPr/>
        <a:lstStyle/>
        <a:p>
          <a:endParaRPr lang="en-US"/>
        </a:p>
      </dgm:t>
    </dgm:pt>
    <dgm:pt modelId="{1509FB27-0A39-47D7-808D-30A39E48218B}" type="sibTrans" cxnId="{3B48A836-4F97-49E6-96F8-1E200A427B7E}">
      <dgm:prSet/>
      <dgm:spPr/>
      <dgm:t>
        <a:bodyPr/>
        <a:lstStyle/>
        <a:p>
          <a:endParaRPr lang="en-US"/>
        </a:p>
      </dgm:t>
    </dgm:pt>
    <dgm:pt modelId="{30DC5222-F307-4B4E-8FE9-B77BA6889468}">
      <dgm:prSet phldrT="[Text]"/>
      <dgm:spPr>
        <a:solidFill>
          <a:schemeClr val="accent1"/>
        </a:solidFill>
      </dgm:spPr>
      <dgm:t>
        <a:bodyPr/>
        <a:lstStyle/>
        <a:p>
          <a:r>
            <a:rPr lang="en-US" dirty="0" smtClean="0">
              <a:solidFill>
                <a:schemeClr val="bg1"/>
              </a:solidFill>
            </a:rPr>
            <a:t>What caregiver actions/inaction</a:t>
          </a:r>
          <a:endParaRPr lang="en-US" dirty="0"/>
        </a:p>
      </dgm:t>
    </dgm:pt>
    <dgm:pt modelId="{1D1D7954-85EB-4F5E-91CF-CFEACCB628BF}" type="parTrans" cxnId="{B5591226-31B0-4D3F-8DEE-BD9CE7EB4CD7}">
      <dgm:prSet/>
      <dgm:spPr/>
      <dgm:t>
        <a:bodyPr/>
        <a:lstStyle/>
        <a:p>
          <a:endParaRPr lang="en-US"/>
        </a:p>
      </dgm:t>
    </dgm:pt>
    <dgm:pt modelId="{2DCF7627-F08F-42BE-9779-F3568E8845D7}" type="sibTrans" cxnId="{B5591226-31B0-4D3F-8DEE-BD9CE7EB4CD7}">
      <dgm:prSet/>
      <dgm:spPr/>
      <dgm:t>
        <a:bodyPr/>
        <a:lstStyle/>
        <a:p>
          <a:endParaRPr lang="en-US"/>
        </a:p>
      </dgm:t>
    </dgm:pt>
    <dgm:pt modelId="{F3784FB7-40EF-46D3-92CD-FE603D38122C}">
      <dgm:prSet phldrT="[Text]"/>
      <dgm:spPr>
        <a:solidFill>
          <a:schemeClr val="accent1"/>
        </a:solidFill>
      </dgm:spPr>
      <dgm:t>
        <a:bodyPr/>
        <a:lstStyle/>
        <a:p>
          <a:r>
            <a:rPr lang="en-US" dirty="0" smtClean="0">
              <a:solidFill>
                <a:schemeClr val="bg1"/>
              </a:solidFill>
            </a:rPr>
            <a:t>Impact on the child</a:t>
          </a:r>
          <a:endParaRPr lang="en-US" dirty="0"/>
        </a:p>
      </dgm:t>
    </dgm:pt>
    <dgm:pt modelId="{E52173B4-46B1-4F3F-B794-37A6ABFE2E7A}" type="parTrans" cxnId="{880FA6CA-C4A4-450E-A761-0FC836AF743D}">
      <dgm:prSet/>
      <dgm:spPr/>
      <dgm:t>
        <a:bodyPr/>
        <a:lstStyle/>
        <a:p>
          <a:endParaRPr lang="en-US"/>
        </a:p>
      </dgm:t>
    </dgm:pt>
    <dgm:pt modelId="{6EDA7AF8-FEB9-48BB-B14D-8145E09AF2F9}" type="sibTrans" cxnId="{880FA6CA-C4A4-450E-A761-0FC836AF743D}">
      <dgm:prSet/>
      <dgm:spPr/>
      <dgm:t>
        <a:bodyPr/>
        <a:lstStyle/>
        <a:p>
          <a:endParaRPr lang="en-US"/>
        </a:p>
      </dgm:t>
    </dgm:pt>
    <dgm:pt modelId="{7575F21B-50E7-4216-B9D5-41472B8EE4CF}" type="pres">
      <dgm:prSet presAssocID="{3E3ABFEE-9F7C-4665-8F01-D1F35CB8F405}" presName="CompostProcess" presStyleCnt="0">
        <dgm:presLayoutVars>
          <dgm:dir/>
          <dgm:resizeHandles val="exact"/>
        </dgm:presLayoutVars>
      </dgm:prSet>
      <dgm:spPr/>
    </dgm:pt>
    <dgm:pt modelId="{B2600B2E-5D11-44CD-AA06-F5F7E05578CE}" type="pres">
      <dgm:prSet presAssocID="{3E3ABFEE-9F7C-4665-8F01-D1F35CB8F405}" presName="arrow" presStyleLbl="bgShp" presStyleIdx="0" presStyleCnt="1" custLinFactNeighborX="5681" custLinFactNeighborY="-9756"/>
      <dgm:spPr>
        <a:solidFill>
          <a:schemeClr val="accent5"/>
        </a:solidFill>
      </dgm:spPr>
    </dgm:pt>
    <dgm:pt modelId="{CEFC2B48-F245-4ED8-8932-65FE1C63CB05}" type="pres">
      <dgm:prSet presAssocID="{3E3ABFEE-9F7C-4665-8F01-D1F35CB8F405}" presName="linearProcess" presStyleCnt="0"/>
      <dgm:spPr/>
    </dgm:pt>
    <dgm:pt modelId="{3EFB5674-1895-4C4A-8B18-D0B00C7E2635}" type="pres">
      <dgm:prSet presAssocID="{D1311AC8-85B2-47B6-9806-6E1ACAE4C9C3}" presName="textNode" presStyleLbl="node1" presStyleIdx="0" presStyleCnt="3">
        <dgm:presLayoutVars>
          <dgm:bulletEnabled val="1"/>
        </dgm:presLayoutVars>
      </dgm:prSet>
      <dgm:spPr/>
      <dgm:t>
        <a:bodyPr/>
        <a:lstStyle/>
        <a:p>
          <a:endParaRPr lang="en-US"/>
        </a:p>
      </dgm:t>
    </dgm:pt>
    <dgm:pt modelId="{244C34EA-3F25-4B94-9062-B3117F0D4D80}" type="pres">
      <dgm:prSet presAssocID="{1509FB27-0A39-47D7-808D-30A39E48218B}" presName="sibTrans" presStyleCnt="0"/>
      <dgm:spPr/>
    </dgm:pt>
    <dgm:pt modelId="{8D26FD32-F0C8-4BC2-B6A6-86A966399771}" type="pres">
      <dgm:prSet presAssocID="{30DC5222-F307-4B4E-8FE9-B77BA6889468}" presName="textNode" presStyleLbl="node1" presStyleIdx="1" presStyleCnt="3">
        <dgm:presLayoutVars>
          <dgm:bulletEnabled val="1"/>
        </dgm:presLayoutVars>
      </dgm:prSet>
      <dgm:spPr/>
      <dgm:t>
        <a:bodyPr/>
        <a:lstStyle/>
        <a:p>
          <a:endParaRPr lang="en-US"/>
        </a:p>
      </dgm:t>
    </dgm:pt>
    <dgm:pt modelId="{C5B89045-9C4A-4B81-90C1-06CE299BFBD6}" type="pres">
      <dgm:prSet presAssocID="{2DCF7627-F08F-42BE-9779-F3568E8845D7}" presName="sibTrans" presStyleCnt="0"/>
      <dgm:spPr/>
    </dgm:pt>
    <dgm:pt modelId="{6BD9FF8B-E961-4EFD-8824-1B612B1A40D4}" type="pres">
      <dgm:prSet presAssocID="{F3784FB7-40EF-46D3-92CD-FE603D38122C}" presName="textNode" presStyleLbl="node1" presStyleIdx="2" presStyleCnt="3">
        <dgm:presLayoutVars>
          <dgm:bulletEnabled val="1"/>
        </dgm:presLayoutVars>
      </dgm:prSet>
      <dgm:spPr/>
      <dgm:t>
        <a:bodyPr/>
        <a:lstStyle/>
        <a:p>
          <a:endParaRPr lang="en-US"/>
        </a:p>
      </dgm:t>
    </dgm:pt>
  </dgm:ptLst>
  <dgm:cxnLst>
    <dgm:cxn modelId="{880FA6CA-C4A4-450E-A761-0FC836AF743D}" srcId="{3E3ABFEE-9F7C-4665-8F01-D1F35CB8F405}" destId="{F3784FB7-40EF-46D3-92CD-FE603D38122C}" srcOrd="2" destOrd="0" parTransId="{E52173B4-46B1-4F3F-B794-37A6ABFE2E7A}" sibTransId="{6EDA7AF8-FEB9-48BB-B14D-8145E09AF2F9}"/>
    <dgm:cxn modelId="{DE97E9B0-3C1E-42D4-A61D-9148F599EDAB}" type="presOf" srcId="{3E3ABFEE-9F7C-4665-8F01-D1F35CB8F405}" destId="{7575F21B-50E7-4216-B9D5-41472B8EE4CF}" srcOrd="0" destOrd="0" presId="urn:microsoft.com/office/officeart/2005/8/layout/hProcess9"/>
    <dgm:cxn modelId="{17823D72-0B35-4EBC-9660-11119C929761}" type="presOf" srcId="{30DC5222-F307-4B4E-8FE9-B77BA6889468}" destId="{8D26FD32-F0C8-4BC2-B6A6-86A966399771}" srcOrd="0" destOrd="0" presId="urn:microsoft.com/office/officeart/2005/8/layout/hProcess9"/>
    <dgm:cxn modelId="{CEBD06A1-3C15-4762-AB7B-785F2594D661}" type="presOf" srcId="{F3784FB7-40EF-46D3-92CD-FE603D38122C}" destId="{6BD9FF8B-E961-4EFD-8824-1B612B1A40D4}" srcOrd="0" destOrd="0" presId="urn:microsoft.com/office/officeart/2005/8/layout/hProcess9"/>
    <dgm:cxn modelId="{3B48A836-4F97-49E6-96F8-1E200A427B7E}" srcId="{3E3ABFEE-9F7C-4665-8F01-D1F35CB8F405}" destId="{D1311AC8-85B2-47B6-9806-6E1ACAE4C9C3}" srcOrd="0" destOrd="0" parTransId="{6AD0BBCB-5746-460B-899E-902BE75789D9}" sibTransId="{1509FB27-0A39-47D7-808D-30A39E48218B}"/>
    <dgm:cxn modelId="{B5591226-31B0-4D3F-8DEE-BD9CE7EB4CD7}" srcId="{3E3ABFEE-9F7C-4665-8F01-D1F35CB8F405}" destId="{30DC5222-F307-4B4E-8FE9-B77BA6889468}" srcOrd="1" destOrd="0" parTransId="{1D1D7954-85EB-4F5E-91CF-CFEACCB628BF}" sibTransId="{2DCF7627-F08F-42BE-9779-F3568E8845D7}"/>
    <dgm:cxn modelId="{931094D0-8089-4997-A721-1E2CDEDFF011}" type="presOf" srcId="{D1311AC8-85B2-47B6-9806-6E1ACAE4C9C3}" destId="{3EFB5674-1895-4C4A-8B18-D0B00C7E2635}" srcOrd="0" destOrd="0" presId="urn:microsoft.com/office/officeart/2005/8/layout/hProcess9"/>
    <dgm:cxn modelId="{72154DC3-80F3-4797-A786-D16BF9AAC1B6}" type="presParOf" srcId="{7575F21B-50E7-4216-B9D5-41472B8EE4CF}" destId="{B2600B2E-5D11-44CD-AA06-F5F7E05578CE}" srcOrd="0" destOrd="0" presId="urn:microsoft.com/office/officeart/2005/8/layout/hProcess9"/>
    <dgm:cxn modelId="{ECF6840D-B022-4E26-BDF8-CB55D2CE9275}" type="presParOf" srcId="{7575F21B-50E7-4216-B9D5-41472B8EE4CF}" destId="{CEFC2B48-F245-4ED8-8932-65FE1C63CB05}" srcOrd="1" destOrd="0" presId="urn:microsoft.com/office/officeart/2005/8/layout/hProcess9"/>
    <dgm:cxn modelId="{4E7EEFFC-29E6-4D8E-8AD8-9F27C5C1DC6A}" type="presParOf" srcId="{CEFC2B48-F245-4ED8-8932-65FE1C63CB05}" destId="{3EFB5674-1895-4C4A-8B18-D0B00C7E2635}" srcOrd="0" destOrd="0" presId="urn:microsoft.com/office/officeart/2005/8/layout/hProcess9"/>
    <dgm:cxn modelId="{72AAE1E0-4CFD-4DC6-A5A3-266050242327}" type="presParOf" srcId="{CEFC2B48-F245-4ED8-8932-65FE1C63CB05}" destId="{244C34EA-3F25-4B94-9062-B3117F0D4D80}" srcOrd="1" destOrd="0" presId="urn:microsoft.com/office/officeart/2005/8/layout/hProcess9"/>
    <dgm:cxn modelId="{F7587490-DB35-478C-8DBD-39266EB7E204}" type="presParOf" srcId="{CEFC2B48-F245-4ED8-8932-65FE1C63CB05}" destId="{8D26FD32-F0C8-4BC2-B6A6-86A966399771}" srcOrd="2" destOrd="0" presId="urn:microsoft.com/office/officeart/2005/8/layout/hProcess9"/>
    <dgm:cxn modelId="{BDF325A3-09C9-479B-B0BB-23F5DE89BED4}" type="presParOf" srcId="{CEFC2B48-F245-4ED8-8932-65FE1C63CB05}" destId="{C5B89045-9C4A-4B81-90C1-06CE299BFBD6}" srcOrd="3" destOrd="0" presId="urn:microsoft.com/office/officeart/2005/8/layout/hProcess9"/>
    <dgm:cxn modelId="{89350B48-612F-4C23-AE54-0AC34FE6F218}" type="presParOf" srcId="{CEFC2B48-F245-4ED8-8932-65FE1C63CB05}" destId="{6BD9FF8B-E961-4EFD-8824-1B612B1A40D4}"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E3ABFEE-9F7C-4665-8F01-D1F35CB8F405}" type="doc">
      <dgm:prSet loTypeId="urn:microsoft.com/office/officeart/2005/8/layout/hProcess9" loCatId="process" qsTypeId="urn:microsoft.com/office/officeart/2005/8/quickstyle/simple1" qsCatId="simple" csTypeId="urn:microsoft.com/office/officeart/2005/8/colors/accent1_2" csCatId="accent1" phldr="1"/>
      <dgm:spPr/>
    </dgm:pt>
    <dgm:pt modelId="{D1311AC8-85B2-47B6-9806-6E1ACAE4C9C3}">
      <dgm:prSet phldrT="[Text]"/>
      <dgm:spPr>
        <a:solidFill>
          <a:schemeClr val="accent1"/>
        </a:solidFill>
      </dgm:spPr>
      <dgm:t>
        <a:bodyPr/>
        <a:lstStyle/>
        <a:p>
          <a:r>
            <a:rPr lang="en-US" dirty="0" smtClean="0">
              <a:solidFill>
                <a:schemeClr val="bg1"/>
              </a:solidFill>
            </a:rPr>
            <a:t>Who is worried</a:t>
          </a:r>
          <a:endParaRPr lang="en-US" dirty="0"/>
        </a:p>
      </dgm:t>
    </dgm:pt>
    <dgm:pt modelId="{6AD0BBCB-5746-460B-899E-902BE75789D9}" type="parTrans" cxnId="{3B48A836-4F97-49E6-96F8-1E200A427B7E}">
      <dgm:prSet/>
      <dgm:spPr/>
      <dgm:t>
        <a:bodyPr/>
        <a:lstStyle/>
        <a:p>
          <a:endParaRPr lang="en-US"/>
        </a:p>
      </dgm:t>
    </dgm:pt>
    <dgm:pt modelId="{1509FB27-0A39-47D7-808D-30A39E48218B}" type="sibTrans" cxnId="{3B48A836-4F97-49E6-96F8-1E200A427B7E}">
      <dgm:prSet/>
      <dgm:spPr/>
      <dgm:t>
        <a:bodyPr/>
        <a:lstStyle/>
        <a:p>
          <a:endParaRPr lang="en-US"/>
        </a:p>
      </dgm:t>
    </dgm:pt>
    <dgm:pt modelId="{30DC5222-F307-4B4E-8FE9-B77BA6889468}">
      <dgm:prSet phldrT="[Text]"/>
      <dgm:spPr>
        <a:solidFill>
          <a:schemeClr val="accent1"/>
        </a:solidFill>
      </dgm:spPr>
      <dgm:t>
        <a:bodyPr/>
        <a:lstStyle/>
        <a:p>
          <a:r>
            <a:rPr lang="en-US" dirty="0" smtClean="0"/>
            <a:t>Caregiver action or inaction</a:t>
          </a:r>
          <a:endParaRPr lang="en-US" dirty="0"/>
        </a:p>
      </dgm:t>
    </dgm:pt>
    <dgm:pt modelId="{1D1D7954-85EB-4F5E-91CF-CFEACCB628BF}" type="parTrans" cxnId="{B5591226-31B0-4D3F-8DEE-BD9CE7EB4CD7}">
      <dgm:prSet/>
      <dgm:spPr/>
      <dgm:t>
        <a:bodyPr/>
        <a:lstStyle/>
        <a:p>
          <a:endParaRPr lang="en-US"/>
        </a:p>
      </dgm:t>
    </dgm:pt>
    <dgm:pt modelId="{2DCF7627-F08F-42BE-9779-F3568E8845D7}" type="sibTrans" cxnId="{B5591226-31B0-4D3F-8DEE-BD9CE7EB4CD7}">
      <dgm:prSet/>
      <dgm:spPr/>
      <dgm:t>
        <a:bodyPr/>
        <a:lstStyle/>
        <a:p>
          <a:endParaRPr lang="en-US"/>
        </a:p>
      </dgm:t>
    </dgm:pt>
    <dgm:pt modelId="{F3784FB7-40EF-46D3-92CD-FE603D38122C}">
      <dgm:prSet phldrT="[Text]"/>
      <dgm:spPr>
        <a:solidFill>
          <a:schemeClr val="accent1"/>
        </a:solidFill>
      </dgm:spPr>
      <dgm:t>
        <a:bodyPr/>
        <a:lstStyle/>
        <a:p>
          <a:r>
            <a:rPr lang="en-US" dirty="0" smtClean="0"/>
            <a:t>Impact on the child</a:t>
          </a:r>
          <a:endParaRPr lang="en-US" dirty="0"/>
        </a:p>
      </dgm:t>
    </dgm:pt>
    <dgm:pt modelId="{E52173B4-46B1-4F3F-B794-37A6ABFE2E7A}" type="parTrans" cxnId="{880FA6CA-C4A4-450E-A761-0FC836AF743D}">
      <dgm:prSet/>
      <dgm:spPr/>
      <dgm:t>
        <a:bodyPr/>
        <a:lstStyle/>
        <a:p>
          <a:endParaRPr lang="en-US"/>
        </a:p>
      </dgm:t>
    </dgm:pt>
    <dgm:pt modelId="{6EDA7AF8-FEB9-48BB-B14D-8145E09AF2F9}" type="sibTrans" cxnId="{880FA6CA-C4A4-450E-A761-0FC836AF743D}">
      <dgm:prSet/>
      <dgm:spPr/>
      <dgm:t>
        <a:bodyPr/>
        <a:lstStyle/>
        <a:p>
          <a:endParaRPr lang="en-US"/>
        </a:p>
      </dgm:t>
    </dgm:pt>
    <dgm:pt modelId="{7575F21B-50E7-4216-B9D5-41472B8EE4CF}" type="pres">
      <dgm:prSet presAssocID="{3E3ABFEE-9F7C-4665-8F01-D1F35CB8F405}" presName="CompostProcess" presStyleCnt="0">
        <dgm:presLayoutVars>
          <dgm:dir/>
          <dgm:resizeHandles val="exact"/>
        </dgm:presLayoutVars>
      </dgm:prSet>
      <dgm:spPr/>
    </dgm:pt>
    <dgm:pt modelId="{B2600B2E-5D11-44CD-AA06-F5F7E05578CE}" type="pres">
      <dgm:prSet presAssocID="{3E3ABFEE-9F7C-4665-8F01-D1F35CB8F405}" presName="arrow" presStyleLbl="bgShp" presStyleIdx="0" presStyleCnt="1"/>
      <dgm:spPr>
        <a:solidFill>
          <a:schemeClr val="accent5"/>
        </a:solidFill>
      </dgm:spPr>
    </dgm:pt>
    <dgm:pt modelId="{CEFC2B48-F245-4ED8-8932-65FE1C63CB05}" type="pres">
      <dgm:prSet presAssocID="{3E3ABFEE-9F7C-4665-8F01-D1F35CB8F405}" presName="linearProcess" presStyleCnt="0"/>
      <dgm:spPr/>
    </dgm:pt>
    <dgm:pt modelId="{3EFB5674-1895-4C4A-8B18-D0B00C7E2635}" type="pres">
      <dgm:prSet presAssocID="{D1311AC8-85B2-47B6-9806-6E1ACAE4C9C3}" presName="textNode" presStyleLbl="node1" presStyleIdx="0" presStyleCnt="3">
        <dgm:presLayoutVars>
          <dgm:bulletEnabled val="1"/>
        </dgm:presLayoutVars>
      </dgm:prSet>
      <dgm:spPr/>
      <dgm:t>
        <a:bodyPr/>
        <a:lstStyle/>
        <a:p>
          <a:endParaRPr lang="en-US"/>
        </a:p>
      </dgm:t>
    </dgm:pt>
    <dgm:pt modelId="{244C34EA-3F25-4B94-9062-B3117F0D4D80}" type="pres">
      <dgm:prSet presAssocID="{1509FB27-0A39-47D7-808D-30A39E48218B}" presName="sibTrans" presStyleCnt="0"/>
      <dgm:spPr/>
    </dgm:pt>
    <dgm:pt modelId="{8D26FD32-F0C8-4BC2-B6A6-86A966399771}" type="pres">
      <dgm:prSet presAssocID="{30DC5222-F307-4B4E-8FE9-B77BA6889468}" presName="textNode" presStyleLbl="node1" presStyleIdx="1" presStyleCnt="3">
        <dgm:presLayoutVars>
          <dgm:bulletEnabled val="1"/>
        </dgm:presLayoutVars>
      </dgm:prSet>
      <dgm:spPr/>
      <dgm:t>
        <a:bodyPr/>
        <a:lstStyle/>
        <a:p>
          <a:endParaRPr lang="en-US"/>
        </a:p>
      </dgm:t>
    </dgm:pt>
    <dgm:pt modelId="{C5B89045-9C4A-4B81-90C1-06CE299BFBD6}" type="pres">
      <dgm:prSet presAssocID="{2DCF7627-F08F-42BE-9779-F3568E8845D7}" presName="sibTrans" presStyleCnt="0"/>
      <dgm:spPr/>
    </dgm:pt>
    <dgm:pt modelId="{6BD9FF8B-E961-4EFD-8824-1B612B1A40D4}" type="pres">
      <dgm:prSet presAssocID="{F3784FB7-40EF-46D3-92CD-FE603D38122C}" presName="textNode" presStyleLbl="node1" presStyleIdx="2" presStyleCnt="3">
        <dgm:presLayoutVars>
          <dgm:bulletEnabled val="1"/>
        </dgm:presLayoutVars>
      </dgm:prSet>
      <dgm:spPr/>
      <dgm:t>
        <a:bodyPr/>
        <a:lstStyle/>
        <a:p>
          <a:endParaRPr lang="en-US"/>
        </a:p>
      </dgm:t>
    </dgm:pt>
  </dgm:ptLst>
  <dgm:cxnLst>
    <dgm:cxn modelId="{880FA6CA-C4A4-450E-A761-0FC836AF743D}" srcId="{3E3ABFEE-9F7C-4665-8F01-D1F35CB8F405}" destId="{F3784FB7-40EF-46D3-92CD-FE603D38122C}" srcOrd="2" destOrd="0" parTransId="{E52173B4-46B1-4F3F-B794-37A6ABFE2E7A}" sibTransId="{6EDA7AF8-FEB9-48BB-B14D-8145E09AF2F9}"/>
    <dgm:cxn modelId="{2770DD1B-C41E-45C6-A950-E2F04FC4E1DD}" type="presOf" srcId="{30DC5222-F307-4B4E-8FE9-B77BA6889468}" destId="{8D26FD32-F0C8-4BC2-B6A6-86A966399771}" srcOrd="0" destOrd="0" presId="urn:microsoft.com/office/officeart/2005/8/layout/hProcess9"/>
    <dgm:cxn modelId="{56626593-D2AD-4911-8E3E-E0B4AA7AAA12}" type="presOf" srcId="{D1311AC8-85B2-47B6-9806-6E1ACAE4C9C3}" destId="{3EFB5674-1895-4C4A-8B18-D0B00C7E2635}" srcOrd="0" destOrd="0" presId="urn:microsoft.com/office/officeart/2005/8/layout/hProcess9"/>
    <dgm:cxn modelId="{0D347EF3-17EA-4F63-8718-57A4D6E28422}" type="presOf" srcId="{F3784FB7-40EF-46D3-92CD-FE603D38122C}" destId="{6BD9FF8B-E961-4EFD-8824-1B612B1A40D4}" srcOrd="0" destOrd="0" presId="urn:microsoft.com/office/officeart/2005/8/layout/hProcess9"/>
    <dgm:cxn modelId="{18DD7F46-B295-4028-B4A3-27F20CFF6E3D}" type="presOf" srcId="{3E3ABFEE-9F7C-4665-8F01-D1F35CB8F405}" destId="{7575F21B-50E7-4216-B9D5-41472B8EE4CF}" srcOrd="0" destOrd="0" presId="urn:microsoft.com/office/officeart/2005/8/layout/hProcess9"/>
    <dgm:cxn modelId="{3B48A836-4F97-49E6-96F8-1E200A427B7E}" srcId="{3E3ABFEE-9F7C-4665-8F01-D1F35CB8F405}" destId="{D1311AC8-85B2-47B6-9806-6E1ACAE4C9C3}" srcOrd="0" destOrd="0" parTransId="{6AD0BBCB-5746-460B-899E-902BE75789D9}" sibTransId="{1509FB27-0A39-47D7-808D-30A39E48218B}"/>
    <dgm:cxn modelId="{B5591226-31B0-4D3F-8DEE-BD9CE7EB4CD7}" srcId="{3E3ABFEE-9F7C-4665-8F01-D1F35CB8F405}" destId="{30DC5222-F307-4B4E-8FE9-B77BA6889468}" srcOrd="1" destOrd="0" parTransId="{1D1D7954-85EB-4F5E-91CF-CFEACCB628BF}" sibTransId="{2DCF7627-F08F-42BE-9779-F3568E8845D7}"/>
    <dgm:cxn modelId="{8CA75A53-CF92-48BD-9962-73F98C24CC50}" type="presParOf" srcId="{7575F21B-50E7-4216-B9D5-41472B8EE4CF}" destId="{B2600B2E-5D11-44CD-AA06-F5F7E05578CE}" srcOrd="0" destOrd="0" presId="urn:microsoft.com/office/officeart/2005/8/layout/hProcess9"/>
    <dgm:cxn modelId="{23B2914F-B37D-4EB3-896E-2A7D11C4B499}" type="presParOf" srcId="{7575F21B-50E7-4216-B9D5-41472B8EE4CF}" destId="{CEFC2B48-F245-4ED8-8932-65FE1C63CB05}" srcOrd="1" destOrd="0" presId="urn:microsoft.com/office/officeart/2005/8/layout/hProcess9"/>
    <dgm:cxn modelId="{E6446823-B151-4E01-87AB-89CE7D740A55}" type="presParOf" srcId="{CEFC2B48-F245-4ED8-8932-65FE1C63CB05}" destId="{3EFB5674-1895-4C4A-8B18-D0B00C7E2635}" srcOrd="0" destOrd="0" presId="urn:microsoft.com/office/officeart/2005/8/layout/hProcess9"/>
    <dgm:cxn modelId="{0F5CCBE3-5568-434C-8D36-0F41F0ED6403}" type="presParOf" srcId="{CEFC2B48-F245-4ED8-8932-65FE1C63CB05}" destId="{244C34EA-3F25-4B94-9062-B3117F0D4D80}" srcOrd="1" destOrd="0" presId="urn:microsoft.com/office/officeart/2005/8/layout/hProcess9"/>
    <dgm:cxn modelId="{074AE933-2C5C-41FF-AC0F-26AA2DD4CD7F}" type="presParOf" srcId="{CEFC2B48-F245-4ED8-8932-65FE1C63CB05}" destId="{8D26FD32-F0C8-4BC2-B6A6-86A966399771}" srcOrd="2" destOrd="0" presId="urn:microsoft.com/office/officeart/2005/8/layout/hProcess9"/>
    <dgm:cxn modelId="{AE9B6062-4B4A-4955-B1F8-C5BD44F5A810}" type="presParOf" srcId="{CEFC2B48-F245-4ED8-8932-65FE1C63CB05}" destId="{C5B89045-9C4A-4B81-90C1-06CE299BFBD6}" srcOrd="3" destOrd="0" presId="urn:microsoft.com/office/officeart/2005/8/layout/hProcess9"/>
    <dgm:cxn modelId="{1B4CC526-D61B-4600-9591-AB71CA2EAEBD}" type="presParOf" srcId="{CEFC2B48-F245-4ED8-8932-65FE1C63CB05}" destId="{6BD9FF8B-E961-4EFD-8824-1B612B1A40D4}"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B0BAB2-7752-4F7C-B65A-EAA02754AB4D}" type="doc">
      <dgm:prSet loTypeId="urn:microsoft.com/office/officeart/2005/8/layout/lProcess2" loCatId="relationship" qsTypeId="urn:microsoft.com/office/officeart/2005/8/quickstyle/simple1" qsCatId="simple" csTypeId="urn:microsoft.com/office/officeart/2005/8/colors/accent1_1" csCatId="accent1" phldr="1"/>
      <dgm:spPr/>
      <dgm:t>
        <a:bodyPr/>
        <a:lstStyle/>
        <a:p>
          <a:endParaRPr lang="en-US"/>
        </a:p>
      </dgm:t>
    </dgm:pt>
    <dgm:pt modelId="{D950EA8F-28E7-4CFD-B326-FD2188F704A7}">
      <dgm:prSet phldrT="[Text]"/>
      <dgm:spPr>
        <a:solidFill>
          <a:schemeClr val="accent1"/>
        </a:solidFill>
        <a:ln>
          <a:noFill/>
        </a:ln>
      </dgm:spPr>
      <dgm:t>
        <a:bodyPr/>
        <a:lstStyle/>
        <a:p>
          <a:r>
            <a:rPr lang="en-US" dirty="0" smtClean="0">
              <a:solidFill>
                <a:schemeClr val="bg1"/>
              </a:solidFill>
            </a:rPr>
            <a:t>Reduce the length of stay for children in foster care.</a:t>
          </a:r>
        </a:p>
      </dgm:t>
    </dgm:pt>
    <dgm:pt modelId="{3501CFC3-9062-40D7-8E06-1943CC99BBF2}" type="parTrans" cxnId="{5B2BF170-9516-4684-9923-BD945A4CCCAB}">
      <dgm:prSet/>
      <dgm:spPr/>
      <dgm:t>
        <a:bodyPr/>
        <a:lstStyle/>
        <a:p>
          <a:endParaRPr lang="en-US"/>
        </a:p>
      </dgm:t>
    </dgm:pt>
    <dgm:pt modelId="{458243EB-7AAF-42AA-894E-8322D92197B3}" type="sibTrans" cxnId="{5B2BF170-9516-4684-9923-BD945A4CCCAB}">
      <dgm:prSet/>
      <dgm:spPr/>
      <dgm:t>
        <a:bodyPr/>
        <a:lstStyle/>
        <a:p>
          <a:endParaRPr lang="en-US"/>
        </a:p>
      </dgm:t>
    </dgm:pt>
    <dgm:pt modelId="{3DCEF539-B9CE-4F35-8D9C-41D80AF5F14C}">
      <dgm:prSet phldrT="[Text]"/>
      <dgm:spPr>
        <a:solidFill>
          <a:schemeClr val="accent1"/>
        </a:solidFill>
        <a:ln>
          <a:noFill/>
        </a:ln>
      </dgm:spPr>
      <dgm:t>
        <a:bodyPr/>
        <a:lstStyle/>
        <a:p>
          <a:r>
            <a:rPr lang="en-US" dirty="0" smtClean="0">
              <a:solidFill>
                <a:schemeClr val="bg1"/>
              </a:solidFill>
            </a:rPr>
            <a:t>Reduce the rate of foster care placement.</a:t>
          </a:r>
        </a:p>
      </dgm:t>
    </dgm:pt>
    <dgm:pt modelId="{03FEBBEB-885C-4CB7-93D7-FC64CB1F96A5}">
      <dgm:prSet phldrT="[Text]"/>
      <dgm:spPr>
        <a:solidFill>
          <a:schemeClr val="accent1"/>
        </a:solidFill>
        <a:ln>
          <a:noFill/>
        </a:ln>
      </dgm:spPr>
      <dgm:t>
        <a:bodyPr/>
        <a:lstStyle/>
        <a:p>
          <a:r>
            <a:rPr lang="en-US" dirty="0" smtClean="0">
              <a:solidFill>
                <a:schemeClr val="bg1"/>
              </a:solidFill>
            </a:rPr>
            <a:t>Reduce the severity of subsequent abuse/neglect complaints or allegations.</a:t>
          </a:r>
        </a:p>
      </dgm:t>
    </dgm:pt>
    <dgm:pt modelId="{1731A770-D463-49A5-B50F-DF9389E3540D}">
      <dgm:prSet phldrT="[Text]"/>
      <dgm:spPr>
        <a:solidFill>
          <a:schemeClr val="accent1"/>
        </a:solidFill>
        <a:ln>
          <a:noFill/>
        </a:ln>
      </dgm:spPr>
      <dgm:t>
        <a:bodyPr/>
        <a:lstStyle/>
        <a:p>
          <a:r>
            <a:rPr lang="en-US" dirty="0" smtClean="0">
              <a:solidFill>
                <a:schemeClr val="bg1"/>
              </a:solidFill>
            </a:rPr>
            <a:t>Reduce the rate of subsequent abuse/neglect referrals and substantiations.</a:t>
          </a:r>
        </a:p>
      </dgm:t>
    </dgm:pt>
    <dgm:pt modelId="{DDDD8404-3AF1-4742-8720-08335F3BCBAE}" type="sibTrans" cxnId="{FE3BD754-FE91-4F75-8A7F-7298C9B6E3D2}">
      <dgm:prSet/>
      <dgm:spPr/>
      <dgm:t>
        <a:bodyPr/>
        <a:lstStyle/>
        <a:p>
          <a:endParaRPr lang="en-US"/>
        </a:p>
      </dgm:t>
    </dgm:pt>
    <dgm:pt modelId="{4537DA91-D4DB-469D-B62D-C0D6C1A234FA}" type="parTrans" cxnId="{FE3BD754-FE91-4F75-8A7F-7298C9B6E3D2}">
      <dgm:prSet/>
      <dgm:spPr/>
      <dgm:t>
        <a:bodyPr/>
        <a:lstStyle/>
        <a:p>
          <a:endParaRPr lang="en-US"/>
        </a:p>
      </dgm:t>
    </dgm:pt>
    <dgm:pt modelId="{58990193-FB34-4147-B274-046846452E2F}" type="sibTrans" cxnId="{4B494F00-8EF8-4AD0-B21A-B0249BD14497}">
      <dgm:prSet/>
      <dgm:spPr/>
      <dgm:t>
        <a:bodyPr/>
        <a:lstStyle/>
        <a:p>
          <a:endParaRPr lang="en-US"/>
        </a:p>
      </dgm:t>
    </dgm:pt>
    <dgm:pt modelId="{D59EAC32-20BE-4463-8F54-681902379265}" type="parTrans" cxnId="{4B494F00-8EF8-4AD0-B21A-B0249BD14497}">
      <dgm:prSet/>
      <dgm:spPr/>
      <dgm:t>
        <a:bodyPr/>
        <a:lstStyle/>
        <a:p>
          <a:endParaRPr lang="en-US"/>
        </a:p>
      </dgm:t>
    </dgm:pt>
    <dgm:pt modelId="{E67467B1-52DB-412C-97C8-97A212406560}" type="sibTrans" cxnId="{0C762322-4F1C-4E40-BCBF-F60305F9A1FF}">
      <dgm:prSet/>
      <dgm:spPr/>
      <dgm:t>
        <a:bodyPr/>
        <a:lstStyle/>
        <a:p>
          <a:endParaRPr lang="en-US"/>
        </a:p>
      </dgm:t>
    </dgm:pt>
    <dgm:pt modelId="{382AE666-DF2C-47AB-B782-C1EAD9E7D56A}" type="parTrans" cxnId="{0C762322-4F1C-4E40-BCBF-F60305F9A1FF}">
      <dgm:prSet/>
      <dgm:spPr/>
      <dgm:t>
        <a:bodyPr/>
        <a:lstStyle/>
        <a:p>
          <a:endParaRPr lang="en-US"/>
        </a:p>
      </dgm:t>
    </dgm:pt>
    <dgm:pt modelId="{02929B0F-42BF-4E7F-B851-DACC294B89F2}">
      <dgm:prSet phldrT="[Text]" custT="1"/>
      <dgm:spPr>
        <a:solidFill>
          <a:schemeClr val="accent5"/>
        </a:solidFill>
      </dgm:spPr>
      <dgm:t>
        <a:bodyPr/>
        <a:lstStyle/>
        <a:p>
          <a:r>
            <a:rPr lang="en-US" sz="4000" dirty="0" smtClean="0"/>
            <a:t>Outcomes</a:t>
          </a:r>
          <a:endParaRPr lang="en-US" sz="4000" dirty="0"/>
        </a:p>
      </dgm:t>
    </dgm:pt>
    <dgm:pt modelId="{CF924703-D6A9-43B9-9C6F-6CF4DBB97CFA}" type="sibTrans" cxnId="{26467D82-2657-48E9-A232-89F3AC7062AE}">
      <dgm:prSet/>
      <dgm:spPr/>
      <dgm:t>
        <a:bodyPr/>
        <a:lstStyle/>
        <a:p>
          <a:endParaRPr lang="en-US"/>
        </a:p>
      </dgm:t>
    </dgm:pt>
    <dgm:pt modelId="{5118EA90-23B8-4242-A81C-E0D5727658FF}" type="parTrans" cxnId="{26467D82-2657-48E9-A232-89F3AC7062AE}">
      <dgm:prSet/>
      <dgm:spPr/>
      <dgm:t>
        <a:bodyPr/>
        <a:lstStyle/>
        <a:p>
          <a:endParaRPr lang="en-US"/>
        </a:p>
      </dgm:t>
    </dgm:pt>
    <dgm:pt modelId="{D4A35F41-D27B-4D8F-BE3D-B7303696AD1E}" type="pres">
      <dgm:prSet presAssocID="{8EB0BAB2-7752-4F7C-B65A-EAA02754AB4D}" presName="theList" presStyleCnt="0">
        <dgm:presLayoutVars>
          <dgm:dir/>
          <dgm:animLvl val="lvl"/>
          <dgm:resizeHandles val="exact"/>
        </dgm:presLayoutVars>
      </dgm:prSet>
      <dgm:spPr/>
      <dgm:t>
        <a:bodyPr/>
        <a:lstStyle/>
        <a:p>
          <a:endParaRPr lang="en-US"/>
        </a:p>
      </dgm:t>
    </dgm:pt>
    <dgm:pt modelId="{C5BA9B58-1F26-42C4-96DB-E8BABEEE8648}" type="pres">
      <dgm:prSet presAssocID="{02929B0F-42BF-4E7F-B851-DACC294B89F2}" presName="compNode" presStyleCnt="0"/>
      <dgm:spPr/>
    </dgm:pt>
    <dgm:pt modelId="{7420A821-6F36-4F5C-9BEF-01B2280CF596}" type="pres">
      <dgm:prSet presAssocID="{02929B0F-42BF-4E7F-B851-DACC294B89F2}" presName="aNode" presStyleLbl="bgShp" presStyleIdx="0" presStyleCnt="1"/>
      <dgm:spPr/>
      <dgm:t>
        <a:bodyPr/>
        <a:lstStyle/>
        <a:p>
          <a:endParaRPr lang="en-US"/>
        </a:p>
      </dgm:t>
    </dgm:pt>
    <dgm:pt modelId="{FBEC287C-7EF8-4526-A8E2-57FEE64BFE16}" type="pres">
      <dgm:prSet presAssocID="{02929B0F-42BF-4E7F-B851-DACC294B89F2}" presName="textNode" presStyleLbl="bgShp" presStyleIdx="0" presStyleCnt="1"/>
      <dgm:spPr/>
      <dgm:t>
        <a:bodyPr/>
        <a:lstStyle/>
        <a:p>
          <a:endParaRPr lang="en-US"/>
        </a:p>
      </dgm:t>
    </dgm:pt>
    <dgm:pt modelId="{C1B27C0E-6853-4714-AF08-3B777ABE080D}" type="pres">
      <dgm:prSet presAssocID="{02929B0F-42BF-4E7F-B851-DACC294B89F2}" presName="compChildNode" presStyleCnt="0"/>
      <dgm:spPr/>
    </dgm:pt>
    <dgm:pt modelId="{F1B5DD7E-9448-4C75-9AE7-FFE661BB13C2}" type="pres">
      <dgm:prSet presAssocID="{02929B0F-42BF-4E7F-B851-DACC294B89F2}" presName="theInnerList" presStyleCnt="0"/>
      <dgm:spPr/>
    </dgm:pt>
    <dgm:pt modelId="{5D3A262D-EA7C-46C6-B633-BE2725377936}" type="pres">
      <dgm:prSet presAssocID="{1731A770-D463-49A5-B50F-DF9389E3540D}" presName="childNode" presStyleLbl="node1" presStyleIdx="0" presStyleCnt="4" custScaleX="111111" custScaleY="2000000" custLinFactY="-480401" custLinFactNeighborY="-500000">
        <dgm:presLayoutVars>
          <dgm:bulletEnabled val="1"/>
        </dgm:presLayoutVars>
      </dgm:prSet>
      <dgm:spPr/>
      <dgm:t>
        <a:bodyPr/>
        <a:lstStyle/>
        <a:p>
          <a:endParaRPr lang="en-US"/>
        </a:p>
      </dgm:t>
    </dgm:pt>
    <dgm:pt modelId="{306AE08A-0141-43E5-AA78-CD50D3084667}" type="pres">
      <dgm:prSet presAssocID="{1731A770-D463-49A5-B50F-DF9389E3540D}" presName="aSpace2" presStyleCnt="0"/>
      <dgm:spPr/>
    </dgm:pt>
    <dgm:pt modelId="{5580C64A-68E6-4DB5-A894-B2084711F53C}" type="pres">
      <dgm:prSet presAssocID="{03FEBBEB-885C-4CB7-93D7-FC64CB1F96A5}" presName="childNode" presStyleLbl="node1" presStyleIdx="1" presStyleCnt="4" custScaleX="111111" custScaleY="2000000" custLinFactY="-300000" custLinFactNeighborY="-392659">
        <dgm:presLayoutVars>
          <dgm:bulletEnabled val="1"/>
        </dgm:presLayoutVars>
      </dgm:prSet>
      <dgm:spPr/>
      <dgm:t>
        <a:bodyPr/>
        <a:lstStyle/>
        <a:p>
          <a:endParaRPr lang="en-US"/>
        </a:p>
      </dgm:t>
    </dgm:pt>
    <dgm:pt modelId="{B6D3EF77-1C7C-4C7B-8270-D5D474FA6107}" type="pres">
      <dgm:prSet presAssocID="{03FEBBEB-885C-4CB7-93D7-FC64CB1F96A5}" presName="aSpace2" presStyleCnt="0"/>
      <dgm:spPr/>
    </dgm:pt>
    <dgm:pt modelId="{2E4ECA60-1665-491E-8751-0F93C6E6B842}" type="pres">
      <dgm:prSet presAssocID="{3DCEF539-B9CE-4F35-8D9C-41D80AF5F14C}" presName="childNode" presStyleLbl="node1" presStyleIdx="2" presStyleCnt="4" custScaleX="111111" custScaleY="2000000" custLinFactY="-200000" custLinFactNeighborY="-204917">
        <dgm:presLayoutVars>
          <dgm:bulletEnabled val="1"/>
        </dgm:presLayoutVars>
      </dgm:prSet>
      <dgm:spPr/>
      <dgm:t>
        <a:bodyPr/>
        <a:lstStyle/>
        <a:p>
          <a:endParaRPr lang="en-US"/>
        </a:p>
      </dgm:t>
    </dgm:pt>
    <dgm:pt modelId="{C44B65FA-1E68-4C2A-AB8D-0E0198364F03}" type="pres">
      <dgm:prSet presAssocID="{3DCEF539-B9CE-4F35-8D9C-41D80AF5F14C}" presName="aSpace2" presStyleCnt="0"/>
      <dgm:spPr/>
    </dgm:pt>
    <dgm:pt modelId="{29DA867D-2F23-436A-81EA-D51616CB4C06}" type="pres">
      <dgm:prSet presAssocID="{D950EA8F-28E7-4CFD-B326-FD2188F704A7}" presName="childNode" presStyleLbl="node1" presStyleIdx="3" presStyleCnt="4" custScaleX="111111" custScaleY="2000000">
        <dgm:presLayoutVars>
          <dgm:bulletEnabled val="1"/>
        </dgm:presLayoutVars>
      </dgm:prSet>
      <dgm:spPr/>
      <dgm:t>
        <a:bodyPr/>
        <a:lstStyle/>
        <a:p>
          <a:endParaRPr lang="en-US"/>
        </a:p>
      </dgm:t>
    </dgm:pt>
  </dgm:ptLst>
  <dgm:cxnLst>
    <dgm:cxn modelId="{A980D060-6B3A-4133-AA2A-E6F00C7F04CC}" type="presOf" srcId="{02929B0F-42BF-4E7F-B851-DACC294B89F2}" destId="{FBEC287C-7EF8-4526-A8E2-57FEE64BFE16}" srcOrd="1" destOrd="0" presId="urn:microsoft.com/office/officeart/2005/8/layout/lProcess2"/>
    <dgm:cxn modelId="{4B494F00-8EF8-4AD0-B21A-B0249BD14497}" srcId="{02929B0F-42BF-4E7F-B851-DACC294B89F2}" destId="{3DCEF539-B9CE-4F35-8D9C-41D80AF5F14C}" srcOrd="2" destOrd="0" parTransId="{D59EAC32-20BE-4463-8F54-681902379265}" sibTransId="{58990193-FB34-4147-B274-046846452E2F}"/>
    <dgm:cxn modelId="{FE3BD754-FE91-4F75-8A7F-7298C9B6E3D2}" srcId="{02929B0F-42BF-4E7F-B851-DACC294B89F2}" destId="{1731A770-D463-49A5-B50F-DF9389E3540D}" srcOrd="0" destOrd="0" parTransId="{4537DA91-D4DB-469D-B62D-C0D6C1A234FA}" sibTransId="{DDDD8404-3AF1-4742-8720-08335F3BCBAE}"/>
    <dgm:cxn modelId="{AC9879FB-2857-49CF-BE67-B92E4F641280}" type="presOf" srcId="{3DCEF539-B9CE-4F35-8D9C-41D80AF5F14C}" destId="{2E4ECA60-1665-491E-8751-0F93C6E6B842}" srcOrd="0" destOrd="0" presId="urn:microsoft.com/office/officeart/2005/8/layout/lProcess2"/>
    <dgm:cxn modelId="{F1C52749-53B5-4313-9481-BEF765BC4182}" type="presOf" srcId="{02929B0F-42BF-4E7F-B851-DACC294B89F2}" destId="{7420A821-6F36-4F5C-9BEF-01B2280CF596}" srcOrd="0" destOrd="0" presId="urn:microsoft.com/office/officeart/2005/8/layout/lProcess2"/>
    <dgm:cxn modelId="{5B2BF170-9516-4684-9923-BD945A4CCCAB}" srcId="{02929B0F-42BF-4E7F-B851-DACC294B89F2}" destId="{D950EA8F-28E7-4CFD-B326-FD2188F704A7}" srcOrd="3" destOrd="0" parTransId="{3501CFC3-9062-40D7-8E06-1943CC99BBF2}" sibTransId="{458243EB-7AAF-42AA-894E-8322D92197B3}"/>
    <dgm:cxn modelId="{26467D82-2657-48E9-A232-89F3AC7062AE}" srcId="{8EB0BAB2-7752-4F7C-B65A-EAA02754AB4D}" destId="{02929B0F-42BF-4E7F-B851-DACC294B89F2}" srcOrd="0" destOrd="0" parTransId="{5118EA90-23B8-4242-A81C-E0D5727658FF}" sibTransId="{CF924703-D6A9-43B9-9C6F-6CF4DBB97CFA}"/>
    <dgm:cxn modelId="{74FD43FD-3BC1-4F19-BD54-A22DFF0B6BF8}" type="presOf" srcId="{8EB0BAB2-7752-4F7C-B65A-EAA02754AB4D}" destId="{D4A35F41-D27B-4D8F-BE3D-B7303696AD1E}" srcOrd="0" destOrd="0" presId="urn:microsoft.com/office/officeart/2005/8/layout/lProcess2"/>
    <dgm:cxn modelId="{ABDBB16F-01C7-49FE-8F27-C2D6D0BE5B84}" type="presOf" srcId="{1731A770-D463-49A5-B50F-DF9389E3540D}" destId="{5D3A262D-EA7C-46C6-B633-BE2725377936}" srcOrd="0" destOrd="0" presId="urn:microsoft.com/office/officeart/2005/8/layout/lProcess2"/>
    <dgm:cxn modelId="{0C762322-4F1C-4E40-BCBF-F60305F9A1FF}" srcId="{02929B0F-42BF-4E7F-B851-DACC294B89F2}" destId="{03FEBBEB-885C-4CB7-93D7-FC64CB1F96A5}" srcOrd="1" destOrd="0" parTransId="{382AE666-DF2C-47AB-B782-C1EAD9E7D56A}" sibTransId="{E67467B1-52DB-412C-97C8-97A212406560}"/>
    <dgm:cxn modelId="{F8AEEBF9-F8FE-4260-8FEC-55DE8DA3F925}" type="presOf" srcId="{03FEBBEB-885C-4CB7-93D7-FC64CB1F96A5}" destId="{5580C64A-68E6-4DB5-A894-B2084711F53C}" srcOrd="0" destOrd="0" presId="urn:microsoft.com/office/officeart/2005/8/layout/lProcess2"/>
    <dgm:cxn modelId="{DDC0609D-B811-475C-858E-052ADC92194A}" type="presOf" srcId="{D950EA8F-28E7-4CFD-B326-FD2188F704A7}" destId="{29DA867D-2F23-436A-81EA-D51616CB4C06}" srcOrd="0" destOrd="0" presId="urn:microsoft.com/office/officeart/2005/8/layout/lProcess2"/>
    <dgm:cxn modelId="{24B341DD-D9C3-4F7D-84AC-9E2AD94C1FCC}" type="presParOf" srcId="{D4A35F41-D27B-4D8F-BE3D-B7303696AD1E}" destId="{C5BA9B58-1F26-42C4-96DB-E8BABEEE8648}" srcOrd="0" destOrd="0" presId="urn:microsoft.com/office/officeart/2005/8/layout/lProcess2"/>
    <dgm:cxn modelId="{610EAE98-1A73-4E71-99D8-3F39CF20DA1F}" type="presParOf" srcId="{C5BA9B58-1F26-42C4-96DB-E8BABEEE8648}" destId="{7420A821-6F36-4F5C-9BEF-01B2280CF596}" srcOrd="0" destOrd="0" presId="urn:microsoft.com/office/officeart/2005/8/layout/lProcess2"/>
    <dgm:cxn modelId="{0A0880CC-37A9-4562-B3DC-01EAFC8EE2E0}" type="presParOf" srcId="{C5BA9B58-1F26-42C4-96DB-E8BABEEE8648}" destId="{FBEC287C-7EF8-4526-A8E2-57FEE64BFE16}" srcOrd="1" destOrd="0" presId="urn:microsoft.com/office/officeart/2005/8/layout/lProcess2"/>
    <dgm:cxn modelId="{50B1F70D-40EB-49C9-B9ED-DFD2450A0412}" type="presParOf" srcId="{C5BA9B58-1F26-42C4-96DB-E8BABEEE8648}" destId="{C1B27C0E-6853-4714-AF08-3B777ABE080D}" srcOrd="2" destOrd="0" presId="urn:microsoft.com/office/officeart/2005/8/layout/lProcess2"/>
    <dgm:cxn modelId="{66A4CFA2-FB31-410F-98C9-1A4049BFF97D}" type="presParOf" srcId="{C1B27C0E-6853-4714-AF08-3B777ABE080D}" destId="{F1B5DD7E-9448-4C75-9AE7-FFE661BB13C2}" srcOrd="0" destOrd="0" presId="urn:microsoft.com/office/officeart/2005/8/layout/lProcess2"/>
    <dgm:cxn modelId="{46F78B70-0C3A-4218-A77B-90C747CC3F45}" type="presParOf" srcId="{F1B5DD7E-9448-4C75-9AE7-FFE661BB13C2}" destId="{5D3A262D-EA7C-46C6-B633-BE2725377936}" srcOrd="0" destOrd="0" presId="urn:microsoft.com/office/officeart/2005/8/layout/lProcess2"/>
    <dgm:cxn modelId="{416AF063-90C7-4AC8-9025-5D6571F5264C}" type="presParOf" srcId="{F1B5DD7E-9448-4C75-9AE7-FFE661BB13C2}" destId="{306AE08A-0141-43E5-AA78-CD50D3084667}" srcOrd="1" destOrd="0" presId="urn:microsoft.com/office/officeart/2005/8/layout/lProcess2"/>
    <dgm:cxn modelId="{25333EBD-5F22-4AB4-ACD7-CC34038AA218}" type="presParOf" srcId="{F1B5DD7E-9448-4C75-9AE7-FFE661BB13C2}" destId="{5580C64A-68E6-4DB5-A894-B2084711F53C}" srcOrd="2" destOrd="0" presId="urn:microsoft.com/office/officeart/2005/8/layout/lProcess2"/>
    <dgm:cxn modelId="{A6D9477A-4034-403F-899C-6C68FE24CE8C}" type="presParOf" srcId="{F1B5DD7E-9448-4C75-9AE7-FFE661BB13C2}" destId="{B6D3EF77-1C7C-4C7B-8270-D5D474FA6107}" srcOrd="3" destOrd="0" presId="urn:microsoft.com/office/officeart/2005/8/layout/lProcess2"/>
    <dgm:cxn modelId="{DF728694-9AB7-439D-BF7E-5CF5C8E8C096}" type="presParOf" srcId="{F1B5DD7E-9448-4C75-9AE7-FFE661BB13C2}" destId="{2E4ECA60-1665-491E-8751-0F93C6E6B842}" srcOrd="4" destOrd="0" presId="urn:microsoft.com/office/officeart/2005/8/layout/lProcess2"/>
    <dgm:cxn modelId="{9971F960-D752-4EC7-8042-471839E8172C}" type="presParOf" srcId="{F1B5DD7E-9448-4C75-9AE7-FFE661BB13C2}" destId="{C44B65FA-1E68-4C2A-AB8D-0E0198364F03}" srcOrd="5" destOrd="0" presId="urn:microsoft.com/office/officeart/2005/8/layout/lProcess2"/>
    <dgm:cxn modelId="{21D55C91-D203-4028-94F0-DE8467B04F48}" type="presParOf" srcId="{F1B5DD7E-9448-4C75-9AE7-FFE661BB13C2}" destId="{29DA867D-2F23-436A-81EA-D51616CB4C06}"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E3ABFEE-9F7C-4665-8F01-D1F35CB8F405}" type="doc">
      <dgm:prSet loTypeId="urn:microsoft.com/office/officeart/2005/8/layout/hProcess9" loCatId="process" qsTypeId="urn:microsoft.com/office/officeart/2005/8/quickstyle/simple1" qsCatId="simple" csTypeId="urn:microsoft.com/office/officeart/2005/8/colors/accent1_2" csCatId="accent1" phldr="1"/>
      <dgm:spPr/>
    </dgm:pt>
    <dgm:pt modelId="{D1311AC8-85B2-47B6-9806-6E1ACAE4C9C3}">
      <dgm:prSet phldrT="[Text]"/>
      <dgm:spPr>
        <a:solidFill>
          <a:schemeClr val="accent1"/>
        </a:solidFill>
      </dgm:spPr>
      <dgm:t>
        <a:bodyPr/>
        <a:lstStyle/>
        <a:p>
          <a:r>
            <a:rPr lang="en-US" dirty="0" smtClean="0">
              <a:solidFill>
                <a:schemeClr val="bg1"/>
              </a:solidFill>
            </a:rPr>
            <a:t>Who is worried</a:t>
          </a:r>
          <a:endParaRPr lang="en-US" dirty="0"/>
        </a:p>
      </dgm:t>
    </dgm:pt>
    <dgm:pt modelId="{6AD0BBCB-5746-460B-899E-902BE75789D9}" type="parTrans" cxnId="{3B48A836-4F97-49E6-96F8-1E200A427B7E}">
      <dgm:prSet/>
      <dgm:spPr/>
      <dgm:t>
        <a:bodyPr/>
        <a:lstStyle/>
        <a:p>
          <a:endParaRPr lang="en-US"/>
        </a:p>
      </dgm:t>
    </dgm:pt>
    <dgm:pt modelId="{1509FB27-0A39-47D7-808D-30A39E48218B}" type="sibTrans" cxnId="{3B48A836-4F97-49E6-96F8-1E200A427B7E}">
      <dgm:prSet/>
      <dgm:spPr/>
      <dgm:t>
        <a:bodyPr/>
        <a:lstStyle/>
        <a:p>
          <a:endParaRPr lang="en-US"/>
        </a:p>
      </dgm:t>
    </dgm:pt>
    <dgm:pt modelId="{30DC5222-F307-4B4E-8FE9-B77BA6889468}">
      <dgm:prSet phldrT="[Text]"/>
      <dgm:spPr>
        <a:solidFill>
          <a:schemeClr val="accent1"/>
        </a:solidFill>
      </dgm:spPr>
      <dgm:t>
        <a:bodyPr/>
        <a:lstStyle/>
        <a:p>
          <a:r>
            <a:rPr lang="en-US" dirty="0" smtClean="0"/>
            <a:t>Caregiver action or inaction</a:t>
          </a:r>
          <a:endParaRPr lang="en-US" dirty="0"/>
        </a:p>
      </dgm:t>
    </dgm:pt>
    <dgm:pt modelId="{1D1D7954-85EB-4F5E-91CF-CFEACCB628BF}" type="parTrans" cxnId="{B5591226-31B0-4D3F-8DEE-BD9CE7EB4CD7}">
      <dgm:prSet/>
      <dgm:spPr/>
      <dgm:t>
        <a:bodyPr/>
        <a:lstStyle/>
        <a:p>
          <a:endParaRPr lang="en-US"/>
        </a:p>
      </dgm:t>
    </dgm:pt>
    <dgm:pt modelId="{2DCF7627-F08F-42BE-9779-F3568E8845D7}" type="sibTrans" cxnId="{B5591226-31B0-4D3F-8DEE-BD9CE7EB4CD7}">
      <dgm:prSet/>
      <dgm:spPr/>
      <dgm:t>
        <a:bodyPr/>
        <a:lstStyle/>
        <a:p>
          <a:endParaRPr lang="en-US"/>
        </a:p>
      </dgm:t>
    </dgm:pt>
    <dgm:pt modelId="{56D4401D-7A52-4010-9518-352F533C486B}">
      <dgm:prSet phldrT="[Text]"/>
      <dgm:spPr>
        <a:solidFill>
          <a:schemeClr val="accent1"/>
        </a:solidFill>
      </dgm:spPr>
      <dgm:t>
        <a:bodyPr/>
        <a:lstStyle/>
        <a:p>
          <a:r>
            <a:rPr lang="en-US" dirty="0" smtClean="0"/>
            <a:t>Impact on the child</a:t>
          </a:r>
          <a:endParaRPr lang="en-US" dirty="0"/>
        </a:p>
      </dgm:t>
    </dgm:pt>
    <dgm:pt modelId="{5DFCACDE-A74C-4719-8505-FF2682EF1376}" type="parTrans" cxnId="{5959C337-B15A-44F9-9BF0-47465D4CA971}">
      <dgm:prSet/>
      <dgm:spPr/>
      <dgm:t>
        <a:bodyPr/>
        <a:lstStyle/>
        <a:p>
          <a:endParaRPr lang="en-US"/>
        </a:p>
      </dgm:t>
    </dgm:pt>
    <dgm:pt modelId="{B4B38E66-56D4-4D5F-ACBB-4E6288C82FDD}" type="sibTrans" cxnId="{5959C337-B15A-44F9-9BF0-47465D4CA971}">
      <dgm:prSet/>
      <dgm:spPr/>
      <dgm:t>
        <a:bodyPr/>
        <a:lstStyle/>
        <a:p>
          <a:endParaRPr lang="en-US"/>
        </a:p>
      </dgm:t>
    </dgm:pt>
    <dgm:pt modelId="{7575F21B-50E7-4216-B9D5-41472B8EE4CF}" type="pres">
      <dgm:prSet presAssocID="{3E3ABFEE-9F7C-4665-8F01-D1F35CB8F405}" presName="CompostProcess" presStyleCnt="0">
        <dgm:presLayoutVars>
          <dgm:dir/>
          <dgm:resizeHandles val="exact"/>
        </dgm:presLayoutVars>
      </dgm:prSet>
      <dgm:spPr/>
    </dgm:pt>
    <dgm:pt modelId="{B2600B2E-5D11-44CD-AA06-F5F7E05578CE}" type="pres">
      <dgm:prSet presAssocID="{3E3ABFEE-9F7C-4665-8F01-D1F35CB8F405}" presName="arrow" presStyleLbl="bgShp" presStyleIdx="0" presStyleCnt="1"/>
      <dgm:spPr>
        <a:solidFill>
          <a:schemeClr val="accent5"/>
        </a:solidFill>
      </dgm:spPr>
    </dgm:pt>
    <dgm:pt modelId="{CEFC2B48-F245-4ED8-8932-65FE1C63CB05}" type="pres">
      <dgm:prSet presAssocID="{3E3ABFEE-9F7C-4665-8F01-D1F35CB8F405}" presName="linearProcess" presStyleCnt="0"/>
      <dgm:spPr/>
    </dgm:pt>
    <dgm:pt modelId="{3EFB5674-1895-4C4A-8B18-D0B00C7E2635}" type="pres">
      <dgm:prSet presAssocID="{D1311AC8-85B2-47B6-9806-6E1ACAE4C9C3}" presName="textNode" presStyleLbl="node1" presStyleIdx="0" presStyleCnt="3">
        <dgm:presLayoutVars>
          <dgm:bulletEnabled val="1"/>
        </dgm:presLayoutVars>
      </dgm:prSet>
      <dgm:spPr/>
      <dgm:t>
        <a:bodyPr/>
        <a:lstStyle/>
        <a:p>
          <a:endParaRPr lang="en-US"/>
        </a:p>
      </dgm:t>
    </dgm:pt>
    <dgm:pt modelId="{244C34EA-3F25-4B94-9062-B3117F0D4D80}" type="pres">
      <dgm:prSet presAssocID="{1509FB27-0A39-47D7-808D-30A39E48218B}" presName="sibTrans" presStyleCnt="0"/>
      <dgm:spPr/>
    </dgm:pt>
    <dgm:pt modelId="{8D26FD32-F0C8-4BC2-B6A6-86A966399771}" type="pres">
      <dgm:prSet presAssocID="{30DC5222-F307-4B4E-8FE9-B77BA6889468}" presName="textNode" presStyleLbl="node1" presStyleIdx="1" presStyleCnt="3">
        <dgm:presLayoutVars>
          <dgm:bulletEnabled val="1"/>
        </dgm:presLayoutVars>
      </dgm:prSet>
      <dgm:spPr/>
      <dgm:t>
        <a:bodyPr/>
        <a:lstStyle/>
        <a:p>
          <a:endParaRPr lang="en-US"/>
        </a:p>
      </dgm:t>
    </dgm:pt>
    <dgm:pt modelId="{C5B89045-9C4A-4B81-90C1-06CE299BFBD6}" type="pres">
      <dgm:prSet presAssocID="{2DCF7627-F08F-42BE-9779-F3568E8845D7}" presName="sibTrans" presStyleCnt="0"/>
      <dgm:spPr/>
    </dgm:pt>
    <dgm:pt modelId="{B06F42DA-9EF7-4186-B1AA-80DBBE02E9FA}" type="pres">
      <dgm:prSet presAssocID="{56D4401D-7A52-4010-9518-352F533C486B}" presName="textNode" presStyleLbl="node1" presStyleIdx="2" presStyleCnt="3">
        <dgm:presLayoutVars>
          <dgm:bulletEnabled val="1"/>
        </dgm:presLayoutVars>
      </dgm:prSet>
      <dgm:spPr/>
      <dgm:t>
        <a:bodyPr/>
        <a:lstStyle/>
        <a:p>
          <a:endParaRPr lang="en-US"/>
        </a:p>
      </dgm:t>
    </dgm:pt>
  </dgm:ptLst>
  <dgm:cxnLst>
    <dgm:cxn modelId="{5959C337-B15A-44F9-9BF0-47465D4CA971}" srcId="{3E3ABFEE-9F7C-4665-8F01-D1F35CB8F405}" destId="{56D4401D-7A52-4010-9518-352F533C486B}" srcOrd="2" destOrd="0" parTransId="{5DFCACDE-A74C-4719-8505-FF2682EF1376}" sibTransId="{B4B38E66-56D4-4D5F-ACBB-4E6288C82FDD}"/>
    <dgm:cxn modelId="{771CF069-C530-45CD-A702-4C607CE940CF}" type="presOf" srcId="{30DC5222-F307-4B4E-8FE9-B77BA6889468}" destId="{8D26FD32-F0C8-4BC2-B6A6-86A966399771}" srcOrd="0" destOrd="0" presId="urn:microsoft.com/office/officeart/2005/8/layout/hProcess9"/>
    <dgm:cxn modelId="{4A07C93E-D679-48A5-BB19-7719E87390DA}" type="presOf" srcId="{3E3ABFEE-9F7C-4665-8F01-D1F35CB8F405}" destId="{7575F21B-50E7-4216-B9D5-41472B8EE4CF}" srcOrd="0" destOrd="0" presId="urn:microsoft.com/office/officeart/2005/8/layout/hProcess9"/>
    <dgm:cxn modelId="{1773EEA3-1529-4478-B3FE-0D3A31466CF1}" type="presOf" srcId="{D1311AC8-85B2-47B6-9806-6E1ACAE4C9C3}" destId="{3EFB5674-1895-4C4A-8B18-D0B00C7E2635}" srcOrd="0" destOrd="0" presId="urn:microsoft.com/office/officeart/2005/8/layout/hProcess9"/>
    <dgm:cxn modelId="{3B48A836-4F97-49E6-96F8-1E200A427B7E}" srcId="{3E3ABFEE-9F7C-4665-8F01-D1F35CB8F405}" destId="{D1311AC8-85B2-47B6-9806-6E1ACAE4C9C3}" srcOrd="0" destOrd="0" parTransId="{6AD0BBCB-5746-460B-899E-902BE75789D9}" sibTransId="{1509FB27-0A39-47D7-808D-30A39E48218B}"/>
    <dgm:cxn modelId="{B5591226-31B0-4D3F-8DEE-BD9CE7EB4CD7}" srcId="{3E3ABFEE-9F7C-4665-8F01-D1F35CB8F405}" destId="{30DC5222-F307-4B4E-8FE9-B77BA6889468}" srcOrd="1" destOrd="0" parTransId="{1D1D7954-85EB-4F5E-91CF-CFEACCB628BF}" sibTransId="{2DCF7627-F08F-42BE-9779-F3568E8845D7}"/>
    <dgm:cxn modelId="{D4B0BD48-602D-4B3C-9B73-B9CC36A40836}" type="presOf" srcId="{56D4401D-7A52-4010-9518-352F533C486B}" destId="{B06F42DA-9EF7-4186-B1AA-80DBBE02E9FA}" srcOrd="0" destOrd="0" presId="urn:microsoft.com/office/officeart/2005/8/layout/hProcess9"/>
    <dgm:cxn modelId="{3A49687B-AD9B-452D-9588-3598938BE2AC}" type="presParOf" srcId="{7575F21B-50E7-4216-B9D5-41472B8EE4CF}" destId="{B2600B2E-5D11-44CD-AA06-F5F7E05578CE}" srcOrd="0" destOrd="0" presId="urn:microsoft.com/office/officeart/2005/8/layout/hProcess9"/>
    <dgm:cxn modelId="{71373261-BCB4-42AB-9AED-359334AB794C}" type="presParOf" srcId="{7575F21B-50E7-4216-B9D5-41472B8EE4CF}" destId="{CEFC2B48-F245-4ED8-8932-65FE1C63CB05}" srcOrd="1" destOrd="0" presId="urn:microsoft.com/office/officeart/2005/8/layout/hProcess9"/>
    <dgm:cxn modelId="{F85A8493-ED1B-4279-89A3-D4F233C9BA93}" type="presParOf" srcId="{CEFC2B48-F245-4ED8-8932-65FE1C63CB05}" destId="{3EFB5674-1895-4C4A-8B18-D0B00C7E2635}" srcOrd="0" destOrd="0" presId="urn:microsoft.com/office/officeart/2005/8/layout/hProcess9"/>
    <dgm:cxn modelId="{6FEDEA64-3C14-4E2C-92E5-411B1040549A}" type="presParOf" srcId="{CEFC2B48-F245-4ED8-8932-65FE1C63CB05}" destId="{244C34EA-3F25-4B94-9062-B3117F0D4D80}" srcOrd="1" destOrd="0" presId="urn:microsoft.com/office/officeart/2005/8/layout/hProcess9"/>
    <dgm:cxn modelId="{FB95CE35-F126-4478-91F6-42AB7D5B8740}" type="presParOf" srcId="{CEFC2B48-F245-4ED8-8932-65FE1C63CB05}" destId="{8D26FD32-F0C8-4BC2-B6A6-86A966399771}" srcOrd="2" destOrd="0" presId="urn:microsoft.com/office/officeart/2005/8/layout/hProcess9"/>
    <dgm:cxn modelId="{73583BBA-F944-410E-8CDA-B2CE856B45BC}" type="presParOf" srcId="{CEFC2B48-F245-4ED8-8932-65FE1C63CB05}" destId="{C5B89045-9C4A-4B81-90C1-06CE299BFBD6}" srcOrd="3" destOrd="0" presId="urn:microsoft.com/office/officeart/2005/8/layout/hProcess9"/>
    <dgm:cxn modelId="{98F6428A-BD88-4B61-8104-F71D880CCD4D}" type="presParOf" srcId="{CEFC2B48-F245-4ED8-8932-65FE1C63CB05}" destId="{B06F42DA-9EF7-4186-B1AA-80DBBE02E9FA}"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E3ABFEE-9F7C-4665-8F01-D1F35CB8F405}" type="doc">
      <dgm:prSet loTypeId="urn:microsoft.com/office/officeart/2005/8/layout/hProcess9" loCatId="process" qsTypeId="urn:microsoft.com/office/officeart/2005/8/quickstyle/simple1" qsCatId="simple" csTypeId="urn:microsoft.com/office/officeart/2005/8/colors/accent1_2" csCatId="accent1" phldr="1"/>
      <dgm:spPr/>
    </dgm:pt>
    <dgm:pt modelId="{D1311AC8-85B2-47B6-9806-6E1ACAE4C9C3}">
      <dgm:prSet phldrT="[Text]" custT="1"/>
      <dgm:spPr>
        <a:solidFill>
          <a:schemeClr val="accent1"/>
        </a:solidFill>
        <a:ln>
          <a:solidFill>
            <a:schemeClr val="bg1"/>
          </a:solidFill>
        </a:ln>
      </dgm:spPr>
      <dgm:t>
        <a:bodyPr/>
        <a:lstStyle/>
        <a:p>
          <a:r>
            <a:rPr lang="en-US" sz="1500" dirty="0" smtClean="0">
              <a:solidFill>
                <a:schemeClr val="bg1"/>
              </a:solidFill>
            </a:rPr>
            <a:t>Who says (or it was reported)</a:t>
          </a:r>
          <a:endParaRPr lang="en-US" sz="1500" dirty="0"/>
        </a:p>
      </dgm:t>
    </dgm:pt>
    <dgm:pt modelId="{6AD0BBCB-5746-460B-899E-902BE75789D9}" type="parTrans" cxnId="{3B48A836-4F97-49E6-96F8-1E200A427B7E}">
      <dgm:prSet/>
      <dgm:spPr/>
      <dgm:t>
        <a:bodyPr/>
        <a:lstStyle/>
        <a:p>
          <a:endParaRPr lang="en-US" sz="1500"/>
        </a:p>
      </dgm:t>
    </dgm:pt>
    <dgm:pt modelId="{1509FB27-0A39-47D7-808D-30A39E48218B}" type="sibTrans" cxnId="{3B48A836-4F97-49E6-96F8-1E200A427B7E}">
      <dgm:prSet/>
      <dgm:spPr/>
      <dgm:t>
        <a:bodyPr/>
        <a:lstStyle/>
        <a:p>
          <a:endParaRPr lang="en-US" sz="1500"/>
        </a:p>
      </dgm:t>
    </dgm:pt>
    <dgm:pt modelId="{30DC5222-F307-4B4E-8FE9-B77BA6889468}">
      <dgm:prSet phldrT="[Text]" custT="1"/>
      <dgm:spPr>
        <a:solidFill>
          <a:schemeClr val="accent1"/>
        </a:solidFill>
        <a:ln>
          <a:solidFill>
            <a:schemeClr val="bg1"/>
          </a:solidFill>
        </a:ln>
      </dgm:spPr>
      <dgm:t>
        <a:bodyPr/>
        <a:lstStyle/>
        <a:p>
          <a:r>
            <a:rPr lang="en-US" sz="1500" dirty="0" smtClean="0">
              <a:solidFill>
                <a:schemeClr val="bg1"/>
              </a:solidFill>
            </a:rPr>
            <a:t>What caregiver actions/inaction</a:t>
          </a:r>
          <a:endParaRPr lang="en-US" sz="1500" dirty="0"/>
        </a:p>
      </dgm:t>
    </dgm:pt>
    <dgm:pt modelId="{1D1D7954-85EB-4F5E-91CF-CFEACCB628BF}" type="parTrans" cxnId="{B5591226-31B0-4D3F-8DEE-BD9CE7EB4CD7}">
      <dgm:prSet/>
      <dgm:spPr/>
      <dgm:t>
        <a:bodyPr/>
        <a:lstStyle/>
        <a:p>
          <a:endParaRPr lang="en-US" sz="1500"/>
        </a:p>
      </dgm:t>
    </dgm:pt>
    <dgm:pt modelId="{2DCF7627-F08F-42BE-9779-F3568E8845D7}" type="sibTrans" cxnId="{B5591226-31B0-4D3F-8DEE-BD9CE7EB4CD7}">
      <dgm:prSet/>
      <dgm:spPr/>
      <dgm:t>
        <a:bodyPr/>
        <a:lstStyle/>
        <a:p>
          <a:endParaRPr lang="en-US" sz="1500"/>
        </a:p>
      </dgm:t>
    </dgm:pt>
    <dgm:pt modelId="{F3784FB7-40EF-46D3-92CD-FE603D38122C}">
      <dgm:prSet phldrT="[Text]" custT="1"/>
      <dgm:spPr>
        <a:solidFill>
          <a:schemeClr val="accent1"/>
        </a:solidFill>
        <a:ln>
          <a:solidFill>
            <a:schemeClr val="bg1"/>
          </a:solidFill>
        </a:ln>
      </dgm:spPr>
      <dgm:t>
        <a:bodyPr/>
        <a:lstStyle/>
        <a:p>
          <a:r>
            <a:rPr lang="en-US" sz="1500" dirty="0" smtClean="0">
              <a:solidFill>
                <a:schemeClr val="bg1"/>
              </a:solidFill>
            </a:rPr>
            <a:t>Impact on the child</a:t>
          </a:r>
          <a:endParaRPr lang="en-US" sz="1500" dirty="0"/>
        </a:p>
      </dgm:t>
    </dgm:pt>
    <dgm:pt modelId="{E52173B4-46B1-4F3F-B794-37A6ABFE2E7A}" type="parTrans" cxnId="{880FA6CA-C4A4-450E-A761-0FC836AF743D}">
      <dgm:prSet/>
      <dgm:spPr/>
      <dgm:t>
        <a:bodyPr/>
        <a:lstStyle/>
        <a:p>
          <a:endParaRPr lang="en-US" sz="1500"/>
        </a:p>
      </dgm:t>
    </dgm:pt>
    <dgm:pt modelId="{6EDA7AF8-FEB9-48BB-B14D-8145E09AF2F9}" type="sibTrans" cxnId="{880FA6CA-C4A4-450E-A761-0FC836AF743D}">
      <dgm:prSet/>
      <dgm:spPr/>
      <dgm:t>
        <a:bodyPr/>
        <a:lstStyle/>
        <a:p>
          <a:endParaRPr lang="en-US" sz="1500"/>
        </a:p>
      </dgm:t>
    </dgm:pt>
    <dgm:pt modelId="{7575F21B-50E7-4216-B9D5-41472B8EE4CF}" type="pres">
      <dgm:prSet presAssocID="{3E3ABFEE-9F7C-4665-8F01-D1F35CB8F405}" presName="CompostProcess" presStyleCnt="0">
        <dgm:presLayoutVars>
          <dgm:dir/>
          <dgm:resizeHandles val="exact"/>
        </dgm:presLayoutVars>
      </dgm:prSet>
      <dgm:spPr/>
    </dgm:pt>
    <dgm:pt modelId="{B2600B2E-5D11-44CD-AA06-F5F7E05578CE}" type="pres">
      <dgm:prSet presAssocID="{3E3ABFEE-9F7C-4665-8F01-D1F35CB8F405}" presName="arrow" presStyleLbl="bgShp" presStyleIdx="0" presStyleCnt="1"/>
      <dgm:spPr>
        <a:solidFill>
          <a:schemeClr val="accent5"/>
        </a:solidFill>
      </dgm:spPr>
    </dgm:pt>
    <dgm:pt modelId="{CEFC2B48-F245-4ED8-8932-65FE1C63CB05}" type="pres">
      <dgm:prSet presAssocID="{3E3ABFEE-9F7C-4665-8F01-D1F35CB8F405}" presName="linearProcess" presStyleCnt="0"/>
      <dgm:spPr/>
    </dgm:pt>
    <dgm:pt modelId="{3EFB5674-1895-4C4A-8B18-D0B00C7E2635}" type="pres">
      <dgm:prSet presAssocID="{D1311AC8-85B2-47B6-9806-6E1ACAE4C9C3}" presName="textNode" presStyleLbl="node1" presStyleIdx="0" presStyleCnt="3">
        <dgm:presLayoutVars>
          <dgm:bulletEnabled val="1"/>
        </dgm:presLayoutVars>
      </dgm:prSet>
      <dgm:spPr/>
      <dgm:t>
        <a:bodyPr/>
        <a:lstStyle/>
        <a:p>
          <a:endParaRPr lang="en-US"/>
        </a:p>
      </dgm:t>
    </dgm:pt>
    <dgm:pt modelId="{244C34EA-3F25-4B94-9062-B3117F0D4D80}" type="pres">
      <dgm:prSet presAssocID="{1509FB27-0A39-47D7-808D-30A39E48218B}" presName="sibTrans" presStyleCnt="0"/>
      <dgm:spPr/>
    </dgm:pt>
    <dgm:pt modelId="{8D26FD32-F0C8-4BC2-B6A6-86A966399771}" type="pres">
      <dgm:prSet presAssocID="{30DC5222-F307-4B4E-8FE9-B77BA6889468}" presName="textNode" presStyleLbl="node1" presStyleIdx="1" presStyleCnt="3">
        <dgm:presLayoutVars>
          <dgm:bulletEnabled val="1"/>
        </dgm:presLayoutVars>
      </dgm:prSet>
      <dgm:spPr/>
      <dgm:t>
        <a:bodyPr/>
        <a:lstStyle/>
        <a:p>
          <a:endParaRPr lang="en-US"/>
        </a:p>
      </dgm:t>
    </dgm:pt>
    <dgm:pt modelId="{C5B89045-9C4A-4B81-90C1-06CE299BFBD6}" type="pres">
      <dgm:prSet presAssocID="{2DCF7627-F08F-42BE-9779-F3568E8845D7}" presName="sibTrans" presStyleCnt="0"/>
      <dgm:spPr/>
    </dgm:pt>
    <dgm:pt modelId="{6BD9FF8B-E961-4EFD-8824-1B612B1A40D4}" type="pres">
      <dgm:prSet presAssocID="{F3784FB7-40EF-46D3-92CD-FE603D38122C}" presName="textNode" presStyleLbl="node1" presStyleIdx="2" presStyleCnt="3">
        <dgm:presLayoutVars>
          <dgm:bulletEnabled val="1"/>
        </dgm:presLayoutVars>
      </dgm:prSet>
      <dgm:spPr/>
      <dgm:t>
        <a:bodyPr/>
        <a:lstStyle/>
        <a:p>
          <a:endParaRPr lang="en-US"/>
        </a:p>
      </dgm:t>
    </dgm:pt>
  </dgm:ptLst>
  <dgm:cxnLst>
    <dgm:cxn modelId="{880FA6CA-C4A4-450E-A761-0FC836AF743D}" srcId="{3E3ABFEE-9F7C-4665-8F01-D1F35CB8F405}" destId="{F3784FB7-40EF-46D3-92CD-FE603D38122C}" srcOrd="2" destOrd="0" parTransId="{E52173B4-46B1-4F3F-B794-37A6ABFE2E7A}" sibTransId="{6EDA7AF8-FEB9-48BB-B14D-8145E09AF2F9}"/>
    <dgm:cxn modelId="{BF77AC64-A8D4-4D4B-B322-C9D9B0B95CB6}" type="presOf" srcId="{3E3ABFEE-9F7C-4665-8F01-D1F35CB8F405}" destId="{7575F21B-50E7-4216-B9D5-41472B8EE4CF}" srcOrd="0" destOrd="0" presId="urn:microsoft.com/office/officeart/2005/8/layout/hProcess9"/>
    <dgm:cxn modelId="{F66DA887-AAAF-4C24-AA2B-F6B7D7721C9C}" type="presOf" srcId="{D1311AC8-85B2-47B6-9806-6E1ACAE4C9C3}" destId="{3EFB5674-1895-4C4A-8B18-D0B00C7E2635}" srcOrd="0" destOrd="0" presId="urn:microsoft.com/office/officeart/2005/8/layout/hProcess9"/>
    <dgm:cxn modelId="{076CA79B-DF4C-4EE3-BA5F-42916E9694B5}" type="presOf" srcId="{F3784FB7-40EF-46D3-92CD-FE603D38122C}" destId="{6BD9FF8B-E961-4EFD-8824-1B612B1A40D4}" srcOrd="0" destOrd="0" presId="urn:microsoft.com/office/officeart/2005/8/layout/hProcess9"/>
    <dgm:cxn modelId="{3B48A836-4F97-49E6-96F8-1E200A427B7E}" srcId="{3E3ABFEE-9F7C-4665-8F01-D1F35CB8F405}" destId="{D1311AC8-85B2-47B6-9806-6E1ACAE4C9C3}" srcOrd="0" destOrd="0" parTransId="{6AD0BBCB-5746-460B-899E-902BE75789D9}" sibTransId="{1509FB27-0A39-47D7-808D-30A39E48218B}"/>
    <dgm:cxn modelId="{B5591226-31B0-4D3F-8DEE-BD9CE7EB4CD7}" srcId="{3E3ABFEE-9F7C-4665-8F01-D1F35CB8F405}" destId="{30DC5222-F307-4B4E-8FE9-B77BA6889468}" srcOrd="1" destOrd="0" parTransId="{1D1D7954-85EB-4F5E-91CF-CFEACCB628BF}" sibTransId="{2DCF7627-F08F-42BE-9779-F3568E8845D7}"/>
    <dgm:cxn modelId="{59D15553-8C6D-420C-811F-7F29A4D39A94}" type="presOf" srcId="{30DC5222-F307-4B4E-8FE9-B77BA6889468}" destId="{8D26FD32-F0C8-4BC2-B6A6-86A966399771}" srcOrd="0" destOrd="0" presId="urn:microsoft.com/office/officeart/2005/8/layout/hProcess9"/>
    <dgm:cxn modelId="{8BBD23A3-2206-401A-BABA-1751C3883E6B}" type="presParOf" srcId="{7575F21B-50E7-4216-B9D5-41472B8EE4CF}" destId="{B2600B2E-5D11-44CD-AA06-F5F7E05578CE}" srcOrd="0" destOrd="0" presId="urn:microsoft.com/office/officeart/2005/8/layout/hProcess9"/>
    <dgm:cxn modelId="{26EA354E-34B1-4AF7-B7DE-D78CD59390A5}" type="presParOf" srcId="{7575F21B-50E7-4216-B9D5-41472B8EE4CF}" destId="{CEFC2B48-F245-4ED8-8932-65FE1C63CB05}" srcOrd="1" destOrd="0" presId="urn:microsoft.com/office/officeart/2005/8/layout/hProcess9"/>
    <dgm:cxn modelId="{5BC1E13F-1CA9-4516-9AF4-325E3C7958F8}" type="presParOf" srcId="{CEFC2B48-F245-4ED8-8932-65FE1C63CB05}" destId="{3EFB5674-1895-4C4A-8B18-D0B00C7E2635}" srcOrd="0" destOrd="0" presId="urn:microsoft.com/office/officeart/2005/8/layout/hProcess9"/>
    <dgm:cxn modelId="{F875ACB8-4BD8-4947-B298-2EB4CB98E52F}" type="presParOf" srcId="{CEFC2B48-F245-4ED8-8932-65FE1C63CB05}" destId="{244C34EA-3F25-4B94-9062-B3117F0D4D80}" srcOrd="1" destOrd="0" presId="urn:microsoft.com/office/officeart/2005/8/layout/hProcess9"/>
    <dgm:cxn modelId="{79371357-AC4C-4C30-8ADA-63F94CBF1575}" type="presParOf" srcId="{CEFC2B48-F245-4ED8-8932-65FE1C63CB05}" destId="{8D26FD32-F0C8-4BC2-B6A6-86A966399771}" srcOrd="2" destOrd="0" presId="urn:microsoft.com/office/officeart/2005/8/layout/hProcess9"/>
    <dgm:cxn modelId="{7EA218A3-A65E-425F-B851-29B177CDB5D9}" type="presParOf" srcId="{CEFC2B48-F245-4ED8-8932-65FE1C63CB05}" destId="{C5B89045-9C4A-4B81-90C1-06CE299BFBD6}" srcOrd="3" destOrd="0" presId="urn:microsoft.com/office/officeart/2005/8/layout/hProcess9"/>
    <dgm:cxn modelId="{EC7579B5-39A4-49F3-8C00-B174C6030771}" type="presParOf" srcId="{CEFC2B48-F245-4ED8-8932-65FE1C63CB05}" destId="{6BD9FF8B-E961-4EFD-8824-1B612B1A40D4}"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E3ABFEE-9F7C-4665-8F01-D1F35CB8F405}" type="doc">
      <dgm:prSet loTypeId="urn:microsoft.com/office/officeart/2005/8/layout/hProcess9" loCatId="process" qsTypeId="urn:microsoft.com/office/officeart/2005/8/quickstyle/simple1" qsCatId="simple" csTypeId="urn:microsoft.com/office/officeart/2005/8/colors/accent1_2" csCatId="accent1" phldr="1"/>
      <dgm:spPr/>
    </dgm:pt>
    <dgm:pt modelId="{D1311AC8-85B2-47B6-9806-6E1ACAE4C9C3}">
      <dgm:prSet phldrT="[Text]" custT="1"/>
      <dgm:spPr>
        <a:solidFill>
          <a:schemeClr val="accent2"/>
        </a:solidFill>
      </dgm:spPr>
      <dgm:t>
        <a:bodyPr/>
        <a:lstStyle/>
        <a:p>
          <a:r>
            <a:rPr lang="en-US" sz="1500" dirty="0" smtClean="0"/>
            <a:t>Who is worried</a:t>
          </a:r>
          <a:endParaRPr lang="en-US" sz="1500" dirty="0"/>
        </a:p>
      </dgm:t>
    </dgm:pt>
    <dgm:pt modelId="{6AD0BBCB-5746-460B-899E-902BE75789D9}" type="parTrans" cxnId="{3B48A836-4F97-49E6-96F8-1E200A427B7E}">
      <dgm:prSet/>
      <dgm:spPr/>
      <dgm:t>
        <a:bodyPr/>
        <a:lstStyle/>
        <a:p>
          <a:endParaRPr lang="en-US" sz="1500"/>
        </a:p>
      </dgm:t>
    </dgm:pt>
    <dgm:pt modelId="{1509FB27-0A39-47D7-808D-30A39E48218B}" type="sibTrans" cxnId="{3B48A836-4F97-49E6-96F8-1E200A427B7E}">
      <dgm:prSet/>
      <dgm:spPr/>
      <dgm:t>
        <a:bodyPr/>
        <a:lstStyle/>
        <a:p>
          <a:endParaRPr lang="en-US" sz="1500"/>
        </a:p>
      </dgm:t>
    </dgm:pt>
    <dgm:pt modelId="{30DC5222-F307-4B4E-8FE9-B77BA6889468}">
      <dgm:prSet phldrT="[Text]" custT="1"/>
      <dgm:spPr>
        <a:solidFill>
          <a:schemeClr val="accent2"/>
        </a:solidFill>
      </dgm:spPr>
      <dgm:t>
        <a:bodyPr/>
        <a:lstStyle/>
        <a:p>
          <a:r>
            <a:rPr lang="en-US" sz="1500" dirty="0" smtClean="0"/>
            <a:t>Caregiver action/inaction</a:t>
          </a:r>
          <a:endParaRPr lang="en-US" sz="1500" dirty="0"/>
        </a:p>
      </dgm:t>
    </dgm:pt>
    <dgm:pt modelId="{1D1D7954-85EB-4F5E-91CF-CFEACCB628BF}" type="parTrans" cxnId="{B5591226-31B0-4D3F-8DEE-BD9CE7EB4CD7}">
      <dgm:prSet/>
      <dgm:spPr/>
      <dgm:t>
        <a:bodyPr/>
        <a:lstStyle/>
        <a:p>
          <a:endParaRPr lang="en-US" sz="1500"/>
        </a:p>
      </dgm:t>
    </dgm:pt>
    <dgm:pt modelId="{2DCF7627-F08F-42BE-9779-F3568E8845D7}" type="sibTrans" cxnId="{B5591226-31B0-4D3F-8DEE-BD9CE7EB4CD7}">
      <dgm:prSet/>
      <dgm:spPr/>
      <dgm:t>
        <a:bodyPr/>
        <a:lstStyle/>
        <a:p>
          <a:endParaRPr lang="en-US" sz="1500"/>
        </a:p>
      </dgm:t>
    </dgm:pt>
    <dgm:pt modelId="{F3784FB7-40EF-46D3-92CD-FE603D38122C}">
      <dgm:prSet phldrT="[Text]" custT="1"/>
      <dgm:spPr>
        <a:solidFill>
          <a:schemeClr val="accent2"/>
        </a:solidFill>
      </dgm:spPr>
      <dgm:t>
        <a:bodyPr/>
        <a:lstStyle/>
        <a:p>
          <a:r>
            <a:rPr lang="en-US" sz="1500" dirty="0" smtClean="0"/>
            <a:t>Impact on the child</a:t>
          </a:r>
          <a:endParaRPr lang="en-US" sz="1500" dirty="0"/>
        </a:p>
      </dgm:t>
    </dgm:pt>
    <dgm:pt modelId="{E52173B4-46B1-4F3F-B794-37A6ABFE2E7A}" type="parTrans" cxnId="{880FA6CA-C4A4-450E-A761-0FC836AF743D}">
      <dgm:prSet/>
      <dgm:spPr/>
      <dgm:t>
        <a:bodyPr/>
        <a:lstStyle/>
        <a:p>
          <a:endParaRPr lang="en-US" sz="1500"/>
        </a:p>
      </dgm:t>
    </dgm:pt>
    <dgm:pt modelId="{6EDA7AF8-FEB9-48BB-B14D-8145E09AF2F9}" type="sibTrans" cxnId="{880FA6CA-C4A4-450E-A761-0FC836AF743D}">
      <dgm:prSet/>
      <dgm:spPr/>
      <dgm:t>
        <a:bodyPr/>
        <a:lstStyle/>
        <a:p>
          <a:endParaRPr lang="en-US" sz="1500"/>
        </a:p>
      </dgm:t>
    </dgm:pt>
    <dgm:pt modelId="{7575F21B-50E7-4216-B9D5-41472B8EE4CF}" type="pres">
      <dgm:prSet presAssocID="{3E3ABFEE-9F7C-4665-8F01-D1F35CB8F405}" presName="CompostProcess" presStyleCnt="0">
        <dgm:presLayoutVars>
          <dgm:dir/>
          <dgm:resizeHandles val="exact"/>
        </dgm:presLayoutVars>
      </dgm:prSet>
      <dgm:spPr/>
    </dgm:pt>
    <dgm:pt modelId="{B2600B2E-5D11-44CD-AA06-F5F7E05578CE}" type="pres">
      <dgm:prSet presAssocID="{3E3ABFEE-9F7C-4665-8F01-D1F35CB8F405}" presName="arrow" presStyleLbl="bgShp" presStyleIdx="0" presStyleCnt="1" custLinFactNeighborX="752" custLinFactNeighborY="-21739"/>
      <dgm:spPr>
        <a:solidFill>
          <a:schemeClr val="accent5"/>
        </a:solidFill>
      </dgm:spPr>
    </dgm:pt>
    <dgm:pt modelId="{CEFC2B48-F245-4ED8-8932-65FE1C63CB05}" type="pres">
      <dgm:prSet presAssocID="{3E3ABFEE-9F7C-4665-8F01-D1F35CB8F405}" presName="linearProcess" presStyleCnt="0"/>
      <dgm:spPr/>
    </dgm:pt>
    <dgm:pt modelId="{3EFB5674-1895-4C4A-8B18-D0B00C7E2635}" type="pres">
      <dgm:prSet presAssocID="{D1311AC8-85B2-47B6-9806-6E1ACAE4C9C3}" presName="textNode" presStyleLbl="node1" presStyleIdx="0" presStyleCnt="3">
        <dgm:presLayoutVars>
          <dgm:bulletEnabled val="1"/>
        </dgm:presLayoutVars>
      </dgm:prSet>
      <dgm:spPr/>
      <dgm:t>
        <a:bodyPr/>
        <a:lstStyle/>
        <a:p>
          <a:endParaRPr lang="en-US"/>
        </a:p>
      </dgm:t>
    </dgm:pt>
    <dgm:pt modelId="{244C34EA-3F25-4B94-9062-B3117F0D4D80}" type="pres">
      <dgm:prSet presAssocID="{1509FB27-0A39-47D7-808D-30A39E48218B}" presName="sibTrans" presStyleCnt="0"/>
      <dgm:spPr/>
    </dgm:pt>
    <dgm:pt modelId="{8D26FD32-F0C8-4BC2-B6A6-86A966399771}" type="pres">
      <dgm:prSet presAssocID="{30DC5222-F307-4B4E-8FE9-B77BA6889468}" presName="textNode" presStyleLbl="node1" presStyleIdx="1" presStyleCnt="3">
        <dgm:presLayoutVars>
          <dgm:bulletEnabled val="1"/>
        </dgm:presLayoutVars>
      </dgm:prSet>
      <dgm:spPr/>
      <dgm:t>
        <a:bodyPr/>
        <a:lstStyle/>
        <a:p>
          <a:endParaRPr lang="en-US"/>
        </a:p>
      </dgm:t>
    </dgm:pt>
    <dgm:pt modelId="{C5B89045-9C4A-4B81-90C1-06CE299BFBD6}" type="pres">
      <dgm:prSet presAssocID="{2DCF7627-F08F-42BE-9779-F3568E8845D7}" presName="sibTrans" presStyleCnt="0"/>
      <dgm:spPr/>
    </dgm:pt>
    <dgm:pt modelId="{6BD9FF8B-E961-4EFD-8824-1B612B1A40D4}" type="pres">
      <dgm:prSet presAssocID="{F3784FB7-40EF-46D3-92CD-FE603D38122C}" presName="textNode" presStyleLbl="node1" presStyleIdx="2" presStyleCnt="3">
        <dgm:presLayoutVars>
          <dgm:bulletEnabled val="1"/>
        </dgm:presLayoutVars>
      </dgm:prSet>
      <dgm:spPr/>
      <dgm:t>
        <a:bodyPr/>
        <a:lstStyle/>
        <a:p>
          <a:endParaRPr lang="en-US"/>
        </a:p>
      </dgm:t>
    </dgm:pt>
  </dgm:ptLst>
  <dgm:cxnLst>
    <dgm:cxn modelId="{880FA6CA-C4A4-450E-A761-0FC836AF743D}" srcId="{3E3ABFEE-9F7C-4665-8F01-D1F35CB8F405}" destId="{F3784FB7-40EF-46D3-92CD-FE603D38122C}" srcOrd="2" destOrd="0" parTransId="{E52173B4-46B1-4F3F-B794-37A6ABFE2E7A}" sibTransId="{6EDA7AF8-FEB9-48BB-B14D-8145E09AF2F9}"/>
    <dgm:cxn modelId="{11246240-6F6F-4E00-B68F-661A1D4CB6F9}" type="presOf" srcId="{D1311AC8-85B2-47B6-9806-6E1ACAE4C9C3}" destId="{3EFB5674-1895-4C4A-8B18-D0B00C7E2635}" srcOrd="0" destOrd="0" presId="urn:microsoft.com/office/officeart/2005/8/layout/hProcess9"/>
    <dgm:cxn modelId="{EB370553-12ED-471D-A58E-ADC373DFE408}" type="presOf" srcId="{30DC5222-F307-4B4E-8FE9-B77BA6889468}" destId="{8D26FD32-F0C8-4BC2-B6A6-86A966399771}" srcOrd="0" destOrd="0" presId="urn:microsoft.com/office/officeart/2005/8/layout/hProcess9"/>
    <dgm:cxn modelId="{1235603C-D95B-4F0F-87A6-93A905F730A6}" type="presOf" srcId="{F3784FB7-40EF-46D3-92CD-FE603D38122C}" destId="{6BD9FF8B-E961-4EFD-8824-1B612B1A40D4}" srcOrd="0" destOrd="0" presId="urn:microsoft.com/office/officeart/2005/8/layout/hProcess9"/>
    <dgm:cxn modelId="{3B48A836-4F97-49E6-96F8-1E200A427B7E}" srcId="{3E3ABFEE-9F7C-4665-8F01-D1F35CB8F405}" destId="{D1311AC8-85B2-47B6-9806-6E1ACAE4C9C3}" srcOrd="0" destOrd="0" parTransId="{6AD0BBCB-5746-460B-899E-902BE75789D9}" sibTransId="{1509FB27-0A39-47D7-808D-30A39E48218B}"/>
    <dgm:cxn modelId="{B5591226-31B0-4D3F-8DEE-BD9CE7EB4CD7}" srcId="{3E3ABFEE-9F7C-4665-8F01-D1F35CB8F405}" destId="{30DC5222-F307-4B4E-8FE9-B77BA6889468}" srcOrd="1" destOrd="0" parTransId="{1D1D7954-85EB-4F5E-91CF-CFEACCB628BF}" sibTransId="{2DCF7627-F08F-42BE-9779-F3568E8845D7}"/>
    <dgm:cxn modelId="{4B80928E-1379-4964-AEA4-38BA2168BE80}" type="presOf" srcId="{3E3ABFEE-9F7C-4665-8F01-D1F35CB8F405}" destId="{7575F21B-50E7-4216-B9D5-41472B8EE4CF}" srcOrd="0" destOrd="0" presId="urn:microsoft.com/office/officeart/2005/8/layout/hProcess9"/>
    <dgm:cxn modelId="{B296B048-0178-4AF6-A08C-4B194A3580A5}" type="presParOf" srcId="{7575F21B-50E7-4216-B9D5-41472B8EE4CF}" destId="{B2600B2E-5D11-44CD-AA06-F5F7E05578CE}" srcOrd="0" destOrd="0" presId="urn:microsoft.com/office/officeart/2005/8/layout/hProcess9"/>
    <dgm:cxn modelId="{8F78F8BC-FC12-401A-9552-65658C899590}" type="presParOf" srcId="{7575F21B-50E7-4216-B9D5-41472B8EE4CF}" destId="{CEFC2B48-F245-4ED8-8932-65FE1C63CB05}" srcOrd="1" destOrd="0" presId="urn:microsoft.com/office/officeart/2005/8/layout/hProcess9"/>
    <dgm:cxn modelId="{931A7C50-BB09-4BFF-AC7B-1E7550025382}" type="presParOf" srcId="{CEFC2B48-F245-4ED8-8932-65FE1C63CB05}" destId="{3EFB5674-1895-4C4A-8B18-D0B00C7E2635}" srcOrd="0" destOrd="0" presId="urn:microsoft.com/office/officeart/2005/8/layout/hProcess9"/>
    <dgm:cxn modelId="{1E0B2513-99E4-4AA1-A4EF-ED4801BA0681}" type="presParOf" srcId="{CEFC2B48-F245-4ED8-8932-65FE1C63CB05}" destId="{244C34EA-3F25-4B94-9062-B3117F0D4D80}" srcOrd="1" destOrd="0" presId="urn:microsoft.com/office/officeart/2005/8/layout/hProcess9"/>
    <dgm:cxn modelId="{6C0D7A02-5E9F-4B13-BE2B-8DD965E19CC6}" type="presParOf" srcId="{CEFC2B48-F245-4ED8-8932-65FE1C63CB05}" destId="{8D26FD32-F0C8-4BC2-B6A6-86A966399771}" srcOrd="2" destOrd="0" presId="urn:microsoft.com/office/officeart/2005/8/layout/hProcess9"/>
    <dgm:cxn modelId="{E572040F-8FBD-49C8-88CC-B4F82C731273}" type="presParOf" srcId="{CEFC2B48-F245-4ED8-8932-65FE1C63CB05}" destId="{C5B89045-9C4A-4B81-90C1-06CE299BFBD6}" srcOrd="3" destOrd="0" presId="urn:microsoft.com/office/officeart/2005/8/layout/hProcess9"/>
    <dgm:cxn modelId="{A68C61DC-573F-48B6-BACC-A449971942B3}" type="presParOf" srcId="{CEFC2B48-F245-4ED8-8932-65FE1C63CB05}" destId="{6BD9FF8B-E961-4EFD-8824-1B612B1A40D4}" srcOrd="4"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06079D9-6D7D-DD43-B017-119A886C47A6}" type="doc">
      <dgm:prSet loTypeId="urn:microsoft.com/office/officeart/2005/8/layout/process2" loCatId="process" qsTypeId="urn:microsoft.com/office/officeart/2005/8/quickstyle/simple4" qsCatId="simple" csTypeId="urn:microsoft.com/office/officeart/2005/8/colors/accent1_3" csCatId="accent1" phldr="1"/>
      <dgm:spPr/>
      <dgm:t>
        <a:bodyPr/>
        <a:lstStyle/>
        <a:p>
          <a:endParaRPr lang="en-US"/>
        </a:p>
      </dgm:t>
    </dgm:pt>
    <dgm:pt modelId="{5908E4A1-1336-324B-8BAE-D697844D4724}">
      <dgm:prSet phldrT="[Text]" custT="1"/>
      <dgm:spPr>
        <a:solidFill>
          <a:schemeClr val="accent1"/>
        </a:solidFill>
        <a:effectLst/>
      </dgm:spPr>
      <dgm:t>
        <a:bodyPr/>
        <a:lstStyle/>
        <a:p>
          <a:r>
            <a:rPr lang="en-US" sz="3200" dirty="0" smtClean="0">
              <a:latin typeface="Verdana" pitchFamily="34" charset="0"/>
              <a:ea typeface="Verdana" pitchFamily="34" charset="0"/>
              <a:cs typeface="Verdana" pitchFamily="34" charset="0"/>
            </a:rPr>
            <a:t>Assessment </a:t>
          </a:r>
          <a:r>
            <a:rPr lang="en-US" sz="3200" i="1" dirty="0" smtClean="0">
              <a:latin typeface="Verdana" pitchFamily="34" charset="0"/>
              <a:ea typeface="Verdana" pitchFamily="34" charset="0"/>
              <a:cs typeface="Verdana" pitchFamily="34" charset="0"/>
            </a:rPr>
            <a:t>on</a:t>
          </a:r>
          <a:r>
            <a:rPr lang="en-US" sz="3200" dirty="0" smtClean="0">
              <a:latin typeface="Verdana" pitchFamily="34" charset="0"/>
              <a:ea typeface="Verdana" pitchFamily="34" charset="0"/>
              <a:cs typeface="Verdana" pitchFamily="34" charset="0"/>
            </a:rPr>
            <a:t> families</a:t>
          </a:r>
          <a:endParaRPr lang="en-US" sz="3200" dirty="0">
            <a:latin typeface="Verdana" pitchFamily="34" charset="0"/>
            <a:ea typeface="Verdana" pitchFamily="34" charset="0"/>
            <a:cs typeface="Verdana" pitchFamily="34" charset="0"/>
          </a:endParaRPr>
        </a:p>
      </dgm:t>
    </dgm:pt>
    <dgm:pt modelId="{00F902BB-1127-A044-8454-F6070F27B94B}" type="parTrans" cxnId="{7D74AD29-B371-C54E-948E-FA8BD7AF36FC}">
      <dgm:prSet/>
      <dgm:spPr/>
      <dgm:t>
        <a:bodyPr/>
        <a:lstStyle/>
        <a:p>
          <a:endParaRPr lang="en-US"/>
        </a:p>
      </dgm:t>
    </dgm:pt>
    <dgm:pt modelId="{1E83B3DE-B703-0742-AD97-B9A254A1CF6A}" type="sibTrans" cxnId="{7D74AD29-B371-C54E-948E-FA8BD7AF36FC}">
      <dgm:prSet/>
      <dgm:spPr>
        <a:solidFill>
          <a:schemeClr val="accent5"/>
        </a:solidFill>
        <a:effectLst/>
      </dgm:spPr>
      <dgm:t>
        <a:bodyPr/>
        <a:lstStyle/>
        <a:p>
          <a:endParaRPr lang="en-US" dirty="0"/>
        </a:p>
      </dgm:t>
    </dgm:pt>
    <dgm:pt modelId="{8F4950B5-14D6-B74A-8A61-1485DB45DB80}">
      <dgm:prSet phldrT="[Text]" custT="1"/>
      <dgm:spPr>
        <a:solidFill>
          <a:schemeClr val="accent2"/>
        </a:solidFill>
        <a:effectLst/>
      </dgm:spPr>
      <dgm:t>
        <a:bodyPr/>
        <a:lstStyle/>
        <a:p>
          <a:r>
            <a:rPr lang="en-US" sz="3200" dirty="0" smtClean="0">
              <a:latin typeface="Verdana" pitchFamily="34" charset="0"/>
              <a:ea typeface="Verdana" pitchFamily="34" charset="0"/>
              <a:cs typeface="Verdana" pitchFamily="34" charset="0"/>
            </a:rPr>
            <a:t>Assessment </a:t>
          </a:r>
          <a:r>
            <a:rPr lang="en-US" sz="3200" i="1" dirty="0" smtClean="0">
              <a:latin typeface="Verdana" pitchFamily="34" charset="0"/>
              <a:ea typeface="Verdana" pitchFamily="34" charset="0"/>
              <a:cs typeface="Verdana" pitchFamily="34" charset="0"/>
            </a:rPr>
            <a:t>with</a:t>
          </a:r>
          <a:r>
            <a:rPr lang="en-US" sz="3200" dirty="0" smtClean="0">
              <a:latin typeface="Verdana" pitchFamily="34" charset="0"/>
              <a:ea typeface="Verdana" pitchFamily="34" charset="0"/>
              <a:cs typeface="Verdana" pitchFamily="34" charset="0"/>
            </a:rPr>
            <a:t> families</a:t>
          </a:r>
          <a:endParaRPr lang="en-US" sz="3200" dirty="0">
            <a:latin typeface="Verdana" pitchFamily="34" charset="0"/>
            <a:ea typeface="Verdana" pitchFamily="34" charset="0"/>
            <a:cs typeface="Verdana" pitchFamily="34" charset="0"/>
          </a:endParaRPr>
        </a:p>
      </dgm:t>
    </dgm:pt>
    <dgm:pt modelId="{A75ED91E-362E-8448-A15D-705B0BAE4F8B}" type="parTrans" cxnId="{951CA30A-73F8-1847-AD2C-815035F325B5}">
      <dgm:prSet/>
      <dgm:spPr/>
      <dgm:t>
        <a:bodyPr/>
        <a:lstStyle/>
        <a:p>
          <a:endParaRPr lang="en-US"/>
        </a:p>
      </dgm:t>
    </dgm:pt>
    <dgm:pt modelId="{FBDE693E-B574-1649-BA2C-2C8435EE2977}" type="sibTrans" cxnId="{951CA30A-73F8-1847-AD2C-815035F325B5}">
      <dgm:prSet/>
      <dgm:spPr/>
      <dgm:t>
        <a:bodyPr/>
        <a:lstStyle/>
        <a:p>
          <a:endParaRPr lang="en-US"/>
        </a:p>
      </dgm:t>
    </dgm:pt>
    <dgm:pt modelId="{0B243D4C-E004-C447-93E2-096C6739E08C}" type="pres">
      <dgm:prSet presAssocID="{F06079D9-6D7D-DD43-B017-119A886C47A6}" presName="linearFlow" presStyleCnt="0">
        <dgm:presLayoutVars>
          <dgm:resizeHandles val="exact"/>
        </dgm:presLayoutVars>
      </dgm:prSet>
      <dgm:spPr/>
      <dgm:t>
        <a:bodyPr/>
        <a:lstStyle/>
        <a:p>
          <a:endParaRPr lang="en-US"/>
        </a:p>
      </dgm:t>
    </dgm:pt>
    <dgm:pt modelId="{A00D270E-A318-DF44-ACA3-7CA7755C6165}" type="pres">
      <dgm:prSet presAssocID="{5908E4A1-1336-324B-8BAE-D697844D4724}" presName="node" presStyleLbl="node1" presStyleIdx="0" presStyleCnt="2">
        <dgm:presLayoutVars>
          <dgm:bulletEnabled val="1"/>
        </dgm:presLayoutVars>
      </dgm:prSet>
      <dgm:spPr/>
      <dgm:t>
        <a:bodyPr/>
        <a:lstStyle/>
        <a:p>
          <a:endParaRPr lang="en-US"/>
        </a:p>
      </dgm:t>
    </dgm:pt>
    <dgm:pt modelId="{51F9B619-C737-0347-B76B-C4F0949C2FE1}" type="pres">
      <dgm:prSet presAssocID="{1E83B3DE-B703-0742-AD97-B9A254A1CF6A}" presName="sibTrans" presStyleLbl="sibTrans2D1" presStyleIdx="0" presStyleCnt="1"/>
      <dgm:spPr/>
      <dgm:t>
        <a:bodyPr/>
        <a:lstStyle/>
        <a:p>
          <a:endParaRPr lang="en-US"/>
        </a:p>
      </dgm:t>
    </dgm:pt>
    <dgm:pt modelId="{ED645201-C5CC-6746-93CB-2743ABF3B3B9}" type="pres">
      <dgm:prSet presAssocID="{1E83B3DE-B703-0742-AD97-B9A254A1CF6A}" presName="connectorText" presStyleLbl="sibTrans2D1" presStyleIdx="0" presStyleCnt="1"/>
      <dgm:spPr/>
      <dgm:t>
        <a:bodyPr/>
        <a:lstStyle/>
        <a:p>
          <a:endParaRPr lang="en-US"/>
        </a:p>
      </dgm:t>
    </dgm:pt>
    <dgm:pt modelId="{80E31D19-3DAE-484F-83C5-72976F1E1AF5}" type="pres">
      <dgm:prSet presAssocID="{8F4950B5-14D6-B74A-8A61-1485DB45DB80}" presName="node" presStyleLbl="node1" presStyleIdx="1" presStyleCnt="2">
        <dgm:presLayoutVars>
          <dgm:bulletEnabled val="1"/>
        </dgm:presLayoutVars>
      </dgm:prSet>
      <dgm:spPr/>
      <dgm:t>
        <a:bodyPr/>
        <a:lstStyle/>
        <a:p>
          <a:endParaRPr lang="en-US"/>
        </a:p>
      </dgm:t>
    </dgm:pt>
  </dgm:ptLst>
  <dgm:cxnLst>
    <dgm:cxn modelId="{534C3795-32A1-4A02-8363-B446C152AE28}" type="presOf" srcId="{F06079D9-6D7D-DD43-B017-119A886C47A6}" destId="{0B243D4C-E004-C447-93E2-096C6739E08C}" srcOrd="0" destOrd="0" presId="urn:microsoft.com/office/officeart/2005/8/layout/process2"/>
    <dgm:cxn modelId="{FB39B481-DAE9-49CA-B84D-7A8EB7E7D741}" type="presOf" srcId="{1E83B3DE-B703-0742-AD97-B9A254A1CF6A}" destId="{ED645201-C5CC-6746-93CB-2743ABF3B3B9}" srcOrd="1" destOrd="0" presId="urn:microsoft.com/office/officeart/2005/8/layout/process2"/>
    <dgm:cxn modelId="{191D4F18-D489-48F8-B58E-0484F9B48F68}" type="presOf" srcId="{8F4950B5-14D6-B74A-8A61-1485DB45DB80}" destId="{80E31D19-3DAE-484F-83C5-72976F1E1AF5}" srcOrd="0" destOrd="0" presId="urn:microsoft.com/office/officeart/2005/8/layout/process2"/>
    <dgm:cxn modelId="{7D74AD29-B371-C54E-948E-FA8BD7AF36FC}" srcId="{F06079D9-6D7D-DD43-B017-119A886C47A6}" destId="{5908E4A1-1336-324B-8BAE-D697844D4724}" srcOrd="0" destOrd="0" parTransId="{00F902BB-1127-A044-8454-F6070F27B94B}" sibTransId="{1E83B3DE-B703-0742-AD97-B9A254A1CF6A}"/>
    <dgm:cxn modelId="{56814C1D-75C7-454E-B045-17A53F5D11C7}" type="presOf" srcId="{5908E4A1-1336-324B-8BAE-D697844D4724}" destId="{A00D270E-A318-DF44-ACA3-7CA7755C6165}" srcOrd="0" destOrd="0" presId="urn:microsoft.com/office/officeart/2005/8/layout/process2"/>
    <dgm:cxn modelId="{5D002484-E14C-4318-A325-3E765F1DD124}" type="presOf" srcId="{1E83B3DE-B703-0742-AD97-B9A254A1CF6A}" destId="{51F9B619-C737-0347-B76B-C4F0949C2FE1}" srcOrd="0" destOrd="0" presId="urn:microsoft.com/office/officeart/2005/8/layout/process2"/>
    <dgm:cxn modelId="{951CA30A-73F8-1847-AD2C-815035F325B5}" srcId="{F06079D9-6D7D-DD43-B017-119A886C47A6}" destId="{8F4950B5-14D6-B74A-8A61-1485DB45DB80}" srcOrd="1" destOrd="0" parTransId="{A75ED91E-362E-8448-A15D-705B0BAE4F8B}" sibTransId="{FBDE693E-B574-1649-BA2C-2C8435EE2977}"/>
    <dgm:cxn modelId="{F911CBF4-505B-48E9-A71C-94525F86F849}" type="presParOf" srcId="{0B243D4C-E004-C447-93E2-096C6739E08C}" destId="{A00D270E-A318-DF44-ACA3-7CA7755C6165}" srcOrd="0" destOrd="0" presId="urn:microsoft.com/office/officeart/2005/8/layout/process2"/>
    <dgm:cxn modelId="{4DCE84EC-8E42-464F-9121-20408765C729}" type="presParOf" srcId="{0B243D4C-E004-C447-93E2-096C6739E08C}" destId="{51F9B619-C737-0347-B76B-C4F0949C2FE1}" srcOrd="1" destOrd="0" presId="urn:microsoft.com/office/officeart/2005/8/layout/process2"/>
    <dgm:cxn modelId="{3F52038F-A21A-415B-8024-1E23DE2AB8F3}" type="presParOf" srcId="{51F9B619-C737-0347-B76B-C4F0949C2FE1}" destId="{ED645201-C5CC-6746-93CB-2743ABF3B3B9}" srcOrd="0" destOrd="0" presId="urn:microsoft.com/office/officeart/2005/8/layout/process2"/>
    <dgm:cxn modelId="{2F43B67A-7B71-4638-9DC8-B768EADAC4B1}" type="presParOf" srcId="{0B243D4C-E004-C447-93E2-096C6739E08C}" destId="{80E31D19-3DAE-484F-83C5-72976F1E1AF5}" srcOrd="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3175FED-A232-4809-81BB-050A968B63F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96BEE31-6B2C-46D1-A713-AED654DBA04E}">
      <dgm:prSet phldrT="[Text]"/>
      <dgm:spPr>
        <a:solidFill>
          <a:schemeClr val="accent1"/>
        </a:solidFill>
      </dgm:spPr>
      <dgm:t>
        <a:bodyPr/>
        <a:lstStyle/>
        <a:p>
          <a:r>
            <a:rPr lang="en-US" altLang="en-US" dirty="0" smtClean="0"/>
            <a:t>Evidence that supports item responses</a:t>
          </a:r>
          <a:endParaRPr lang="en-US" dirty="0"/>
        </a:p>
      </dgm:t>
    </dgm:pt>
    <dgm:pt modelId="{CA041EC3-2684-4078-955C-DE272F14AAF0}" type="parTrans" cxnId="{039057BF-5006-4FAE-948D-C1058618B681}">
      <dgm:prSet/>
      <dgm:spPr/>
      <dgm:t>
        <a:bodyPr/>
        <a:lstStyle/>
        <a:p>
          <a:endParaRPr lang="en-US"/>
        </a:p>
      </dgm:t>
    </dgm:pt>
    <dgm:pt modelId="{42D12D3D-E0EB-4385-9863-4077850A4479}" type="sibTrans" cxnId="{039057BF-5006-4FAE-948D-C1058618B681}">
      <dgm:prSet/>
      <dgm:spPr/>
      <dgm:t>
        <a:bodyPr/>
        <a:lstStyle/>
        <a:p>
          <a:endParaRPr lang="en-US"/>
        </a:p>
      </dgm:t>
    </dgm:pt>
    <dgm:pt modelId="{F7F0C3F0-B7C0-42FE-8768-E7D390B91AEF}">
      <dgm:prSet/>
      <dgm:spPr>
        <a:solidFill>
          <a:schemeClr val="accent2"/>
        </a:solidFill>
      </dgm:spPr>
      <dgm:t>
        <a:bodyPr/>
        <a:lstStyle/>
        <a:p>
          <a:r>
            <a:rPr lang="en-US" altLang="en-US" dirty="0" smtClean="0"/>
            <a:t>Specifics for safety interventions</a:t>
          </a:r>
        </a:p>
      </dgm:t>
    </dgm:pt>
    <dgm:pt modelId="{C84D6E77-3550-423C-AA05-3DB9635C8D8A}" type="parTrans" cxnId="{1611E894-8226-4B96-BF8E-591E001CC64D}">
      <dgm:prSet/>
      <dgm:spPr/>
      <dgm:t>
        <a:bodyPr/>
        <a:lstStyle/>
        <a:p>
          <a:endParaRPr lang="en-US"/>
        </a:p>
      </dgm:t>
    </dgm:pt>
    <dgm:pt modelId="{5DAB8B83-B4DC-4C56-BD80-9CEC7B38553A}" type="sibTrans" cxnId="{1611E894-8226-4B96-BF8E-591E001CC64D}">
      <dgm:prSet/>
      <dgm:spPr/>
      <dgm:t>
        <a:bodyPr/>
        <a:lstStyle/>
        <a:p>
          <a:endParaRPr lang="en-US"/>
        </a:p>
      </dgm:t>
    </dgm:pt>
    <dgm:pt modelId="{38D92FE1-ECCF-4DF7-A7AB-3F4E51709F3F}" type="pres">
      <dgm:prSet presAssocID="{13175FED-A232-4809-81BB-050A968B63F2}" presName="linear" presStyleCnt="0">
        <dgm:presLayoutVars>
          <dgm:animLvl val="lvl"/>
          <dgm:resizeHandles val="exact"/>
        </dgm:presLayoutVars>
      </dgm:prSet>
      <dgm:spPr/>
      <dgm:t>
        <a:bodyPr/>
        <a:lstStyle/>
        <a:p>
          <a:endParaRPr lang="en-US"/>
        </a:p>
      </dgm:t>
    </dgm:pt>
    <dgm:pt modelId="{5B62138E-DD0D-4530-B636-C30797757E3A}" type="pres">
      <dgm:prSet presAssocID="{596BEE31-6B2C-46D1-A713-AED654DBA04E}" presName="parentText" presStyleLbl="node1" presStyleIdx="0" presStyleCnt="2">
        <dgm:presLayoutVars>
          <dgm:chMax val="0"/>
          <dgm:bulletEnabled val="1"/>
        </dgm:presLayoutVars>
      </dgm:prSet>
      <dgm:spPr/>
      <dgm:t>
        <a:bodyPr/>
        <a:lstStyle/>
        <a:p>
          <a:endParaRPr lang="en-US"/>
        </a:p>
      </dgm:t>
    </dgm:pt>
    <dgm:pt modelId="{F7D52876-A962-43FA-9796-8CB3002D172A}" type="pres">
      <dgm:prSet presAssocID="{42D12D3D-E0EB-4385-9863-4077850A4479}" presName="spacer" presStyleCnt="0"/>
      <dgm:spPr/>
    </dgm:pt>
    <dgm:pt modelId="{8A3A4D1C-060C-44F9-9BF5-18486B88F3F8}" type="pres">
      <dgm:prSet presAssocID="{F7F0C3F0-B7C0-42FE-8768-E7D390B91AEF}" presName="parentText" presStyleLbl="node1" presStyleIdx="1" presStyleCnt="2">
        <dgm:presLayoutVars>
          <dgm:chMax val="0"/>
          <dgm:bulletEnabled val="1"/>
        </dgm:presLayoutVars>
      </dgm:prSet>
      <dgm:spPr/>
      <dgm:t>
        <a:bodyPr/>
        <a:lstStyle/>
        <a:p>
          <a:endParaRPr lang="en-US"/>
        </a:p>
      </dgm:t>
    </dgm:pt>
  </dgm:ptLst>
  <dgm:cxnLst>
    <dgm:cxn modelId="{F3888BDC-1400-4FED-8464-23308C1D4A49}" type="presOf" srcId="{596BEE31-6B2C-46D1-A713-AED654DBA04E}" destId="{5B62138E-DD0D-4530-B636-C30797757E3A}" srcOrd="0" destOrd="0" presId="urn:microsoft.com/office/officeart/2005/8/layout/vList2"/>
    <dgm:cxn modelId="{D9DAC6B6-62FE-4419-BC7E-793BC7120A2E}" type="presOf" srcId="{F7F0C3F0-B7C0-42FE-8768-E7D390B91AEF}" destId="{8A3A4D1C-060C-44F9-9BF5-18486B88F3F8}" srcOrd="0" destOrd="0" presId="urn:microsoft.com/office/officeart/2005/8/layout/vList2"/>
    <dgm:cxn modelId="{039057BF-5006-4FAE-948D-C1058618B681}" srcId="{13175FED-A232-4809-81BB-050A968B63F2}" destId="{596BEE31-6B2C-46D1-A713-AED654DBA04E}" srcOrd="0" destOrd="0" parTransId="{CA041EC3-2684-4078-955C-DE272F14AAF0}" sibTransId="{42D12D3D-E0EB-4385-9863-4077850A4479}"/>
    <dgm:cxn modelId="{9DCC55C6-C214-481A-9446-E5EEECF55DF4}" type="presOf" srcId="{13175FED-A232-4809-81BB-050A968B63F2}" destId="{38D92FE1-ECCF-4DF7-A7AB-3F4E51709F3F}" srcOrd="0" destOrd="0" presId="urn:microsoft.com/office/officeart/2005/8/layout/vList2"/>
    <dgm:cxn modelId="{1611E894-8226-4B96-BF8E-591E001CC64D}" srcId="{13175FED-A232-4809-81BB-050A968B63F2}" destId="{F7F0C3F0-B7C0-42FE-8768-E7D390B91AEF}" srcOrd="1" destOrd="0" parTransId="{C84D6E77-3550-423C-AA05-3DB9635C8D8A}" sibTransId="{5DAB8B83-B4DC-4C56-BD80-9CEC7B38553A}"/>
    <dgm:cxn modelId="{8ED483EB-3674-4BF8-87D0-82671E79F571}" type="presParOf" srcId="{38D92FE1-ECCF-4DF7-A7AB-3F4E51709F3F}" destId="{5B62138E-DD0D-4530-B636-C30797757E3A}" srcOrd="0" destOrd="0" presId="urn:microsoft.com/office/officeart/2005/8/layout/vList2"/>
    <dgm:cxn modelId="{BB1594B1-76C4-4D34-9E02-59E03DD4886F}" type="presParOf" srcId="{38D92FE1-ECCF-4DF7-A7AB-3F4E51709F3F}" destId="{F7D52876-A962-43FA-9796-8CB3002D172A}" srcOrd="1" destOrd="0" presId="urn:microsoft.com/office/officeart/2005/8/layout/vList2"/>
    <dgm:cxn modelId="{EF2D1CFE-0BDC-4A28-BDE1-58ECCAB60665}" type="presParOf" srcId="{38D92FE1-ECCF-4DF7-A7AB-3F4E51709F3F}" destId="{8A3A4D1C-060C-44F9-9BF5-18486B88F3F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98AACC2-4CFF-4CC2-B728-BDE70AA6B1D9}"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DAA183F4-2A78-446B-B1EB-7C2F6740286D}">
      <dgm:prSet phldrT="[Text]"/>
      <dgm:spPr>
        <a:solidFill>
          <a:schemeClr val="accent1"/>
        </a:solidFill>
      </dgm:spPr>
      <dgm:t>
        <a:bodyPr/>
        <a:lstStyle/>
        <a:p>
          <a:r>
            <a:rPr lang="en-US" altLang="en-US" dirty="0" smtClean="0"/>
            <a:t>Safety threat</a:t>
          </a:r>
          <a:endParaRPr lang="en-US" dirty="0"/>
        </a:p>
      </dgm:t>
    </dgm:pt>
    <dgm:pt modelId="{D72E383A-7D17-4B40-BD8C-8E4EB3E26D44}" type="parTrans" cxnId="{B9AD8770-579B-4823-A388-CA4C800EFFE7}">
      <dgm:prSet/>
      <dgm:spPr/>
      <dgm:t>
        <a:bodyPr/>
        <a:lstStyle/>
        <a:p>
          <a:endParaRPr lang="en-US"/>
        </a:p>
      </dgm:t>
    </dgm:pt>
    <dgm:pt modelId="{86899D10-84B7-426A-A82C-13AE85C7BF4A}" type="sibTrans" cxnId="{B9AD8770-579B-4823-A388-CA4C800EFFE7}">
      <dgm:prSet/>
      <dgm:spPr/>
      <dgm:t>
        <a:bodyPr/>
        <a:lstStyle/>
        <a:p>
          <a:endParaRPr lang="en-US"/>
        </a:p>
      </dgm:t>
    </dgm:pt>
    <dgm:pt modelId="{E2836709-AF2F-4365-89DE-EA636F1F65F8}">
      <dgm:prSet/>
      <dgm:spPr>
        <a:solidFill>
          <a:schemeClr val="accent2"/>
        </a:solidFill>
      </dgm:spPr>
      <dgm:t>
        <a:bodyPr/>
        <a:lstStyle/>
        <a:p>
          <a:r>
            <a:rPr lang="en-US" altLang="en-US" dirty="0" smtClean="0"/>
            <a:t>Family-friendly description</a:t>
          </a:r>
        </a:p>
      </dgm:t>
    </dgm:pt>
    <dgm:pt modelId="{0BF4DBE8-9178-4C13-954F-CB361F9E193E}" type="parTrans" cxnId="{C52185F7-6C9D-46A0-BC7F-42FC07D5FE39}">
      <dgm:prSet/>
      <dgm:spPr/>
      <dgm:t>
        <a:bodyPr/>
        <a:lstStyle/>
        <a:p>
          <a:endParaRPr lang="en-US"/>
        </a:p>
      </dgm:t>
    </dgm:pt>
    <dgm:pt modelId="{D16FD828-D138-43A4-821A-421C228FD5CE}" type="sibTrans" cxnId="{C52185F7-6C9D-46A0-BC7F-42FC07D5FE39}">
      <dgm:prSet/>
      <dgm:spPr/>
      <dgm:t>
        <a:bodyPr/>
        <a:lstStyle/>
        <a:p>
          <a:endParaRPr lang="en-US"/>
        </a:p>
      </dgm:t>
    </dgm:pt>
    <dgm:pt modelId="{FC6FFEDB-177C-4321-900E-8067206B9A22}">
      <dgm:prSet/>
      <dgm:spPr>
        <a:solidFill>
          <a:schemeClr val="tx2"/>
        </a:solidFill>
      </dgm:spPr>
      <dgm:t>
        <a:bodyPr/>
        <a:lstStyle/>
        <a:p>
          <a:r>
            <a:rPr lang="en-US" altLang="en-US" dirty="0" smtClean="0"/>
            <a:t>Safety intervention</a:t>
          </a:r>
        </a:p>
      </dgm:t>
    </dgm:pt>
    <dgm:pt modelId="{EC1A9744-237E-4838-9FE6-3A6E6DDC9B86}" type="parTrans" cxnId="{677271BD-2C4C-4F88-B165-4D6294A0C7B6}">
      <dgm:prSet/>
      <dgm:spPr/>
      <dgm:t>
        <a:bodyPr/>
        <a:lstStyle/>
        <a:p>
          <a:endParaRPr lang="en-US"/>
        </a:p>
      </dgm:t>
    </dgm:pt>
    <dgm:pt modelId="{9C61D0A6-DC7A-4C5D-857B-FD0BBA90A2AD}" type="sibTrans" cxnId="{677271BD-2C4C-4F88-B165-4D6294A0C7B6}">
      <dgm:prSet/>
      <dgm:spPr/>
      <dgm:t>
        <a:bodyPr/>
        <a:lstStyle/>
        <a:p>
          <a:endParaRPr lang="en-US"/>
        </a:p>
      </dgm:t>
    </dgm:pt>
    <dgm:pt modelId="{A7BB20F5-7B1D-421E-BE5B-CED3A635BD8F}">
      <dgm:prSet/>
      <dgm:spPr>
        <a:solidFill>
          <a:schemeClr val="accent4"/>
        </a:solidFill>
      </dgm:spPr>
      <dgm:t>
        <a:bodyPr/>
        <a:lstStyle/>
        <a:p>
          <a:r>
            <a:rPr lang="en-US" altLang="en-US" dirty="0" smtClean="0"/>
            <a:t>Monitoring</a:t>
          </a:r>
        </a:p>
      </dgm:t>
    </dgm:pt>
    <dgm:pt modelId="{D51FD7B4-07FC-4A11-A3F0-7DA50404A95E}" type="parTrans" cxnId="{9D8F4C96-286B-4273-861A-2FA3AF86A091}">
      <dgm:prSet/>
      <dgm:spPr/>
      <dgm:t>
        <a:bodyPr/>
        <a:lstStyle/>
        <a:p>
          <a:endParaRPr lang="en-US"/>
        </a:p>
      </dgm:t>
    </dgm:pt>
    <dgm:pt modelId="{20ABAAF1-0269-45ED-A0D4-0D663A25357C}" type="sibTrans" cxnId="{9D8F4C96-286B-4273-861A-2FA3AF86A091}">
      <dgm:prSet/>
      <dgm:spPr/>
      <dgm:t>
        <a:bodyPr/>
        <a:lstStyle/>
        <a:p>
          <a:endParaRPr lang="en-US"/>
        </a:p>
      </dgm:t>
    </dgm:pt>
    <dgm:pt modelId="{A5AC2C3A-4975-459E-9627-88D5C326F736}">
      <dgm:prSet/>
      <dgm:spPr>
        <a:solidFill>
          <a:schemeClr val="accent5"/>
        </a:solidFill>
      </dgm:spPr>
      <dgm:t>
        <a:bodyPr/>
        <a:lstStyle/>
        <a:p>
          <a:r>
            <a:rPr lang="en-US" altLang="en-US" dirty="0" smtClean="0">
              <a:solidFill>
                <a:schemeClr val="tx1"/>
              </a:solidFill>
            </a:rPr>
            <a:t>Signatures</a:t>
          </a:r>
        </a:p>
      </dgm:t>
    </dgm:pt>
    <dgm:pt modelId="{7BF35610-767C-4CCF-B910-C5E49B2A3428}" type="parTrans" cxnId="{B1F5A5F2-D810-466B-897C-0B7B8538B474}">
      <dgm:prSet/>
      <dgm:spPr/>
      <dgm:t>
        <a:bodyPr/>
        <a:lstStyle/>
        <a:p>
          <a:endParaRPr lang="en-US"/>
        </a:p>
      </dgm:t>
    </dgm:pt>
    <dgm:pt modelId="{BDC652A1-7453-4376-AD11-1C10E6331E29}" type="sibTrans" cxnId="{B1F5A5F2-D810-466B-897C-0B7B8538B474}">
      <dgm:prSet/>
      <dgm:spPr/>
      <dgm:t>
        <a:bodyPr/>
        <a:lstStyle/>
        <a:p>
          <a:endParaRPr lang="en-US"/>
        </a:p>
      </dgm:t>
    </dgm:pt>
    <dgm:pt modelId="{086953CF-C71D-41CE-B276-BFF58DF1AEDD}" type="pres">
      <dgm:prSet presAssocID="{598AACC2-4CFF-4CC2-B728-BDE70AA6B1D9}" presName="diagram" presStyleCnt="0">
        <dgm:presLayoutVars>
          <dgm:dir/>
          <dgm:resizeHandles val="exact"/>
        </dgm:presLayoutVars>
      </dgm:prSet>
      <dgm:spPr/>
      <dgm:t>
        <a:bodyPr/>
        <a:lstStyle/>
        <a:p>
          <a:endParaRPr lang="en-US"/>
        </a:p>
      </dgm:t>
    </dgm:pt>
    <dgm:pt modelId="{A9395D0F-F635-41CD-BED3-A38C8320EB79}" type="pres">
      <dgm:prSet presAssocID="{DAA183F4-2A78-446B-B1EB-7C2F6740286D}" presName="node" presStyleLbl="node1" presStyleIdx="0" presStyleCnt="5" custScaleX="123304">
        <dgm:presLayoutVars>
          <dgm:bulletEnabled val="1"/>
        </dgm:presLayoutVars>
      </dgm:prSet>
      <dgm:spPr/>
      <dgm:t>
        <a:bodyPr/>
        <a:lstStyle/>
        <a:p>
          <a:endParaRPr lang="en-US"/>
        </a:p>
      </dgm:t>
    </dgm:pt>
    <dgm:pt modelId="{D91C3A1E-8E84-46BB-863D-63370DAF2C72}" type="pres">
      <dgm:prSet presAssocID="{86899D10-84B7-426A-A82C-13AE85C7BF4A}" presName="sibTrans" presStyleCnt="0"/>
      <dgm:spPr/>
    </dgm:pt>
    <dgm:pt modelId="{11CA02A3-59BF-48B7-B89A-313BD2B75519}" type="pres">
      <dgm:prSet presAssocID="{E2836709-AF2F-4365-89DE-EA636F1F65F8}" presName="node" presStyleLbl="node1" presStyleIdx="1" presStyleCnt="5" custScaleX="123304">
        <dgm:presLayoutVars>
          <dgm:bulletEnabled val="1"/>
        </dgm:presLayoutVars>
      </dgm:prSet>
      <dgm:spPr/>
      <dgm:t>
        <a:bodyPr/>
        <a:lstStyle/>
        <a:p>
          <a:endParaRPr lang="en-US"/>
        </a:p>
      </dgm:t>
    </dgm:pt>
    <dgm:pt modelId="{800096F7-2FB5-4A96-8CF2-629C905E35E2}" type="pres">
      <dgm:prSet presAssocID="{D16FD828-D138-43A4-821A-421C228FD5CE}" presName="sibTrans" presStyleCnt="0"/>
      <dgm:spPr/>
    </dgm:pt>
    <dgm:pt modelId="{DEAAC608-D392-4B0F-805A-8C10AAC504F2}" type="pres">
      <dgm:prSet presAssocID="{FC6FFEDB-177C-4321-900E-8067206B9A22}" presName="node" presStyleLbl="node1" presStyleIdx="2" presStyleCnt="5" custScaleX="123304">
        <dgm:presLayoutVars>
          <dgm:bulletEnabled val="1"/>
        </dgm:presLayoutVars>
      </dgm:prSet>
      <dgm:spPr/>
      <dgm:t>
        <a:bodyPr/>
        <a:lstStyle/>
        <a:p>
          <a:endParaRPr lang="en-US"/>
        </a:p>
      </dgm:t>
    </dgm:pt>
    <dgm:pt modelId="{AC6A82C4-0524-4520-AD88-5563907AB866}" type="pres">
      <dgm:prSet presAssocID="{9C61D0A6-DC7A-4C5D-857B-FD0BBA90A2AD}" presName="sibTrans" presStyleCnt="0"/>
      <dgm:spPr/>
    </dgm:pt>
    <dgm:pt modelId="{2FF6ACFB-134E-4055-B882-1DB086301FF2}" type="pres">
      <dgm:prSet presAssocID="{A7BB20F5-7B1D-421E-BE5B-CED3A635BD8F}" presName="node" presStyleLbl="node1" presStyleIdx="3" presStyleCnt="5" custScaleX="123304">
        <dgm:presLayoutVars>
          <dgm:bulletEnabled val="1"/>
        </dgm:presLayoutVars>
      </dgm:prSet>
      <dgm:spPr/>
      <dgm:t>
        <a:bodyPr/>
        <a:lstStyle/>
        <a:p>
          <a:endParaRPr lang="en-US"/>
        </a:p>
      </dgm:t>
    </dgm:pt>
    <dgm:pt modelId="{0A05898C-21B6-4ADE-8CA4-7A8E1FFFE6C1}" type="pres">
      <dgm:prSet presAssocID="{20ABAAF1-0269-45ED-A0D4-0D663A25357C}" presName="sibTrans" presStyleCnt="0"/>
      <dgm:spPr/>
    </dgm:pt>
    <dgm:pt modelId="{C79D681E-851B-4EE1-90F9-37F99931571F}" type="pres">
      <dgm:prSet presAssocID="{A5AC2C3A-4975-459E-9627-88D5C326F736}" presName="node" presStyleLbl="node1" presStyleIdx="4" presStyleCnt="5" custScaleX="123304">
        <dgm:presLayoutVars>
          <dgm:bulletEnabled val="1"/>
        </dgm:presLayoutVars>
      </dgm:prSet>
      <dgm:spPr/>
      <dgm:t>
        <a:bodyPr/>
        <a:lstStyle/>
        <a:p>
          <a:endParaRPr lang="en-US"/>
        </a:p>
      </dgm:t>
    </dgm:pt>
  </dgm:ptLst>
  <dgm:cxnLst>
    <dgm:cxn modelId="{9E1F26AE-DD31-4D8C-865D-8969AE99D42A}" type="presOf" srcId="{A5AC2C3A-4975-459E-9627-88D5C326F736}" destId="{C79D681E-851B-4EE1-90F9-37F99931571F}" srcOrd="0" destOrd="0" presId="urn:microsoft.com/office/officeart/2005/8/layout/default"/>
    <dgm:cxn modelId="{B1F5A5F2-D810-466B-897C-0B7B8538B474}" srcId="{598AACC2-4CFF-4CC2-B728-BDE70AA6B1D9}" destId="{A5AC2C3A-4975-459E-9627-88D5C326F736}" srcOrd="4" destOrd="0" parTransId="{7BF35610-767C-4CCF-B910-C5E49B2A3428}" sibTransId="{BDC652A1-7453-4376-AD11-1C10E6331E29}"/>
    <dgm:cxn modelId="{2F857A23-7593-4FF8-98AA-465B468DA141}" type="presOf" srcId="{A7BB20F5-7B1D-421E-BE5B-CED3A635BD8F}" destId="{2FF6ACFB-134E-4055-B882-1DB086301FF2}" srcOrd="0" destOrd="0" presId="urn:microsoft.com/office/officeart/2005/8/layout/default"/>
    <dgm:cxn modelId="{55D5F711-F881-432A-B45D-E6DDB22E10E0}" type="presOf" srcId="{598AACC2-4CFF-4CC2-B728-BDE70AA6B1D9}" destId="{086953CF-C71D-41CE-B276-BFF58DF1AEDD}" srcOrd="0" destOrd="0" presId="urn:microsoft.com/office/officeart/2005/8/layout/default"/>
    <dgm:cxn modelId="{4F420720-86A0-4E12-90CD-D1D14AA30436}" type="presOf" srcId="{E2836709-AF2F-4365-89DE-EA636F1F65F8}" destId="{11CA02A3-59BF-48B7-B89A-313BD2B75519}" srcOrd="0" destOrd="0" presId="urn:microsoft.com/office/officeart/2005/8/layout/default"/>
    <dgm:cxn modelId="{B9AD8770-579B-4823-A388-CA4C800EFFE7}" srcId="{598AACC2-4CFF-4CC2-B728-BDE70AA6B1D9}" destId="{DAA183F4-2A78-446B-B1EB-7C2F6740286D}" srcOrd="0" destOrd="0" parTransId="{D72E383A-7D17-4B40-BD8C-8E4EB3E26D44}" sibTransId="{86899D10-84B7-426A-A82C-13AE85C7BF4A}"/>
    <dgm:cxn modelId="{677271BD-2C4C-4F88-B165-4D6294A0C7B6}" srcId="{598AACC2-4CFF-4CC2-B728-BDE70AA6B1D9}" destId="{FC6FFEDB-177C-4321-900E-8067206B9A22}" srcOrd="2" destOrd="0" parTransId="{EC1A9744-237E-4838-9FE6-3A6E6DDC9B86}" sibTransId="{9C61D0A6-DC7A-4C5D-857B-FD0BBA90A2AD}"/>
    <dgm:cxn modelId="{F31530E8-BBEB-45C8-AF80-C9DD4D99CA61}" type="presOf" srcId="{DAA183F4-2A78-446B-B1EB-7C2F6740286D}" destId="{A9395D0F-F635-41CD-BED3-A38C8320EB79}" srcOrd="0" destOrd="0" presId="urn:microsoft.com/office/officeart/2005/8/layout/default"/>
    <dgm:cxn modelId="{C9BFBC86-5E84-4D78-A4BE-DDCC552736AE}" type="presOf" srcId="{FC6FFEDB-177C-4321-900E-8067206B9A22}" destId="{DEAAC608-D392-4B0F-805A-8C10AAC504F2}" srcOrd="0" destOrd="0" presId="urn:microsoft.com/office/officeart/2005/8/layout/default"/>
    <dgm:cxn modelId="{9D8F4C96-286B-4273-861A-2FA3AF86A091}" srcId="{598AACC2-4CFF-4CC2-B728-BDE70AA6B1D9}" destId="{A7BB20F5-7B1D-421E-BE5B-CED3A635BD8F}" srcOrd="3" destOrd="0" parTransId="{D51FD7B4-07FC-4A11-A3F0-7DA50404A95E}" sibTransId="{20ABAAF1-0269-45ED-A0D4-0D663A25357C}"/>
    <dgm:cxn modelId="{C52185F7-6C9D-46A0-BC7F-42FC07D5FE39}" srcId="{598AACC2-4CFF-4CC2-B728-BDE70AA6B1D9}" destId="{E2836709-AF2F-4365-89DE-EA636F1F65F8}" srcOrd="1" destOrd="0" parTransId="{0BF4DBE8-9178-4C13-954F-CB361F9E193E}" sibTransId="{D16FD828-D138-43A4-821A-421C228FD5CE}"/>
    <dgm:cxn modelId="{177D4E1E-F979-41F5-8E59-3AD40BEDD162}" type="presParOf" srcId="{086953CF-C71D-41CE-B276-BFF58DF1AEDD}" destId="{A9395D0F-F635-41CD-BED3-A38C8320EB79}" srcOrd="0" destOrd="0" presId="urn:microsoft.com/office/officeart/2005/8/layout/default"/>
    <dgm:cxn modelId="{D9C3D97F-A9E6-40C9-A4EB-46D48B159EAB}" type="presParOf" srcId="{086953CF-C71D-41CE-B276-BFF58DF1AEDD}" destId="{D91C3A1E-8E84-46BB-863D-63370DAF2C72}" srcOrd="1" destOrd="0" presId="urn:microsoft.com/office/officeart/2005/8/layout/default"/>
    <dgm:cxn modelId="{0CE24A28-0C14-427B-B1B3-D166B2C15BEA}" type="presParOf" srcId="{086953CF-C71D-41CE-B276-BFF58DF1AEDD}" destId="{11CA02A3-59BF-48B7-B89A-313BD2B75519}" srcOrd="2" destOrd="0" presId="urn:microsoft.com/office/officeart/2005/8/layout/default"/>
    <dgm:cxn modelId="{4203103F-A230-4E67-A88E-4077943E8707}" type="presParOf" srcId="{086953CF-C71D-41CE-B276-BFF58DF1AEDD}" destId="{800096F7-2FB5-4A96-8CF2-629C905E35E2}" srcOrd="3" destOrd="0" presId="urn:microsoft.com/office/officeart/2005/8/layout/default"/>
    <dgm:cxn modelId="{E84685E8-4AD2-4C3C-91E8-758239ED0D4A}" type="presParOf" srcId="{086953CF-C71D-41CE-B276-BFF58DF1AEDD}" destId="{DEAAC608-D392-4B0F-805A-8C10AAC504F2}" srcOrd="4" destOrd="0" presId="urn:microsoft.com/office/officeart/2005/8/layout/default"/>
    <dgm:cxn modelId="{C0D4D286-D40B-4AE7-A990-849DBADFB228}" type="presParOf" srcId="{086953CF-C71D-41CE-B276-BFF58DF1AEDD}" destId="{AC6A82C4-0524-4520-AD88-5563907AB866}" srcOrd="5" destOrd="0" presId="urn:microsoft.com/office/officeart/2005/8/layout/default"/>
    <dgm:cxn modelId="{3E3F90A1-3B6E-4014-969F-897A0E47E52F}" type="presParOf" srcId="{086953CF-C71D-41CE-B276-BFF58DF1AEDD}" destId="{2FF6ACFB-134E-4055-B882-1DB086301FF2}" srcOrd="6" destOrd="0" presId="urn:microsoft.com/office/officeart/2005/8/layout/default"/>
    <dgm:cxn modelId="{48FDD4E4-1F9F-43E4-9FFE-2BE0834B7692}" type="presParOf" srcId="{086953CF-C71D-41CE-B276-BFF58DF1AEDD}" destId="{0A05898C-21B6-4ADE-8CA4-7A8E1FFFE6C1}" srcOrd="7" destOrd="0" presId="urn:microsoft.com/office/officeart/2005/8/layout/default"/>
    <dgm:cxn modelId="{78D2CFB8-C28D-4B8F-A8FB-2CEFC4D65207}" type="presParOf" srcId="{086953CF-C71D-41CE-B276-BFF58DF1AEDD}" destId="{C79D681E-851B-4EE1-90F9-37F99931571F}"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F006BEB-954D-4C96-BB9C-190A2F90FB73}"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5AA9685A-AD58-4EF4-8EE3-8187E6E4AD7A}">
      <dgm:prSet phldrT="[Text]"/>
      <dgm:spPr/>
      <dgm:t>
        <a:bodyPr/>
        <a:lstStyle/>
        <a:p>
          <a:r>
            <a:rPr lang="en-US" altLang="en-US" dirty="0" smtClean="0"/>
            <a:t>Collaborate with the family</a:t>
          </a:r>
          <a:endParaRPr lang="en-US" dirty="0"/>
        </a:p>
      </dgm:t>
    </dgm:pt>
    <dgm:pt modelId="{34168DE0-1B69-4C16-857D-582912C3D65C}" type="parTrans" cxnId="{683BB87C-38B6-4888-8AE0-AD3E856385CA}">
      <dgm:prSet/>
      <dgm:spPr/>
      <dgm:t>
        <a:bodyPr/>
        <a:lstStyle/>
        <a:p>
          <a:endParaRPr lang="en-US"/>
        </a:p>
      </dgm:t>
    </dgm:pt>
    <dgm:pt modelId="{1C173C99-17B0-48CC-9BB8-2C791AD4A74A}" type="sibTrans" cxnId="{683BB87C-38B6-4888-8AE0-AD3E856385CA}">
      <dgm:prSet/>
      <dgm:spPr/>
      <dgm:t>
        <a:bodyPr/>
        <a:lstStyle/>
        <a:p>
          <a:endParaRPr lang="en-US"/>
        </a:p>
      </dgm:t>
    </dgm:pt>
    <dgm:pt modelId="{8BD9D6DA-3ECA-4D6A-B2B5-8038AC147125}">
      <dgm:prSet/>
      <dgm:spPr/>
      <dgm:t>
        <a:bodyPr/>
        <a:lstStyle/>
        <a:p>
          <a:r>
            <a:rPr lang="en-US" altLang="en-US" dirty="0" smtClean="0"/>
            <a:t>Ask good questions</a:t>
          </a:r>
        </a:p>
      </dgm:t>
    </dgm:pt>
    <dgm:pt modelId="{E2AF67CC-D77E-4CE8-878C-33330A9A0E5A}" type="parTrans" cxnId="{443D25E3-FDF8-4E88-996E-73F898726592}">
      <dgm:prSet/>
      <dgm:spPr/>
      <dgm:t>
        <a:bodyPr/>
        <a:lstStyle/>
        <a:p>
          <a:endParaRPr lang="en-US"/>
        </a:p>
      </dgm:t>
    </dgm:pt>
    <dgm:pt modelId="{8CAD787A-CA54-41FC-807F-E6077A2F4D0B}" type="sibTrans" cxnId="{443D25E3-FDF8-4E88-996E-73F898726592}">
      <dgm:prSet/>
      <dgm:spPr/>
      <dgm:t>
        <a:bodyPr/>
        <a:lstStyle/>
        <a:p>
          <a:endParaRPr lang="en-US"/>
        </a:p>
      </dgm:t>
    </dgm:pt>
    <dgm:pt modelId="{EC7792EA-1654-43FB-99EA-75FD20CE0B96}">
      <dgm:prSet/>
      <dgm:spPr/>
      <dgm:t>
        <a:bodyPr/>
        <a:lstStyle/>
        <a:p>
          <a:r>
            <a:rPr lang="en-US" altLang="en-US" dirty="0" smtClean="0"/>
            <a:t>Create monitoring and feedback loops</a:t>
          </a:r>
        </a:p>
      </dgm:t>
    </dgm:pt>
    <dgm:pt modelId="{C3CF6F1A-02C8-427E-A7C9-947B6B083C13}" type="parTrans" cxnId="{25B4AB84-72C5-4D4C-A7C2-01724CE0B700}">
      <dgm:prSet/>
      <dgm:spPr/>
      <dgm:t>
        <a:bodyPr/>
        <a:lstStyle/>
        <a:p>
          <a:endParaRPr lang="en-US"/>
        </a:p>
      </dgm:t>
    </dgm:pt>
    <dgm:pt modelId="{AC4262E8-D687-413C-8609-9C5FF63C28C3}" type="sibTrans" cxnId="{25B4AB84-72C5-4D4C-A7C2-01724CE0B700}">
      <dgm:prSet/>
      <dgm:spPr/>
      <dgm:t>
        <a:bodyPr/>
        <a:lstStyle/>
        <a:p>
          <a:endParaRPr lang="en-US"/>
        </a:p>
      </dgm:t>
    </dgm:pt>
    <dgm:pt modelId="{102A241B-22CB-4978-8AA7-E78A84826E5A}">
      <dgm:prSet/>
      <dgm:spPr/>
      <dgm:t>
        <a:bodyPr/>
        <a:lstStyle/>
        <a:p>
          <a:r>
            <a:rPr lang="en-US" altLang="en-US" dirty="0" smtClean="0"/>
            <a:t>Involve the child</a:t>
          </a:r>
        </a:p>
      </dgm:t>
    </dgm:pt>
    <dgm:pt modelId="{2291CA8F-7FD4-4CAC-91A6-452A4A8254D5}" type="parTrans" cxnId="{D2588E52-6169-4A1A-8D31-6D9385207051}">
      <dgm:prSet/>
      <dgm:spPr/>
      <dgm:t>
        <a:bodyPr/>
        <a:lstStyle/>
        <a:p>
          <a:endParaRPr lang="en-US"/>
        </a:p>
      </dgm:t>
    </dgm:pt>
    <dgm:pt modelId="{97F4B88D-8E0B-413F-898F-451488E1D8C8}" type="sibTrans" cxnId="{D2588E52-6169-4A1A-8D31-6D9385207051}">
      <dgm:prSet/>
      <dgm:spPr/>
      <dgm:t>
        <a:bodyPr/>
        <a:lstStyle/>
        <a:p>
          <a:endParaRPr lang="en-US"/>
        </a:p>
      </dgm:t>
    </dgm:pt>
    <dgm:pt modelId="{1C4E7CF0-E316-42E6-8414-9D92C4050448}" type="pres">
      <dgm:prSet presAssocID="{FF006BEB-954D-4C96-BB9C-190A2F90FB73}" presName="linearFlow" presStyleCnt="0">
        <dgm:presLayoutVars>
          <dgm:dir/>
          <dgm:resizeHandles val="exact"/>
        </dgm:presLayoutVars>
      </dgm:prSet>
      <dgm:spPr/>
    </dgm:pt>
    <dgm:pt modelId="{2420A588-2261-4B30-972E-60A80CE79EFE}" type="pres">
      <dgm:prSet presAssocID="{5AA9685A-AD58-4EF4-8EE3-8187E6E4AD7A}" presName="comp" presStyleCnt="0"/>
      <dgm:spPr/>
    </dgm:pt>
    <dgm:pt modelId="{BC4B49D8-1AF9-47B1-9F80-DBB316F157B4}" type="pres">
      <dgm:prSet presAssocID="{5AA9685A-AD58-4EF4-8EE3-8187E6E4AD7A}" presName="rect2" presStyleLbl="node1" presStyleIdx="0" presStyleCnt="4" custScaleX="128303">
        <dgm:presLayoutVars>
          <dgm:bulletEnabled val="1"/>
        </dgm:presLayoutVars>
      </dgm:prSet>
      <dgm:spPr/>
      <dgm:t>
        <a:bodyPr/>
        <a:lstStyle/>
        <a:p>
          <a:endParaRPr lang="en-US"/>
        </a:p>
      </dgm:t>
    </dgm:pt>
    <dgm:pt modelId="{2DB6A7FC-BD72-46CD-9448-F67801C330F1}" type="pres">
      <dgm:prSet presAssocID="{5AA9685A-AD58-4EF4-8EE3-8187E6E4AD7A}" presName="rect1" presStyleLbl="lnNode1" presStyleIdx="0" presStyleCnt="4" custScaleX="128303" custLinFactNeighborX="-53497" custLinFactNeighborY="-32"/>
      <dgm:spPr>
        <a:blipFill>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dgm:spPr>
    </dgm:pt>
    <dgm:pt modelId="{62FF15A9-92FD-48CC-93CD-0D7F69A977A7}" type="pres">
      <dgm:prSet presAssocID="{1C173C99-17B0-48CC-9BB8-2C791AD4A74A}" presName="sibTrans" presStyleCnt="0"/>
      <dgm:spPr/>
    </dgm:pt>
    <dgm:pt modelId="{C647182F-767B-475C-BF17-DDA05F81CE92}" type="pres">
      <dgm:prSet presAssocID="{8BD9D6DA-3ECA-4D6A-B2B5-8038AC147125}" presName="comp" presStyleCnt="0"/>
      <dgm:spPr/>
    </dgm:pt>
    <dgm:pt modelId="{6FA7865A-FF95-4EB4-89E1-EEC5C79889D4}" type="pres">
      <dgm:prSet presAssocID="{8BD9D6DA-3ECA-4D6A-B2B5-8038AC147125}" presName="rect2" presStyleLbl="node1" presStyleIdx="1" presStyleCnt="4" custScaleX="128303" custLinFactNeighborX="-23954" custLinFactNeighborY="3774">
        <dgm:presLayoutVars>
          <dgm:bulletEnabled val="1"/>
        </dgm:presLayoutVars>
      </dgm:prSet>
      <dgm:spPr/>
      <dgm:t>
        <a:bodyPr/>
        <a:lstStyle/>
        <a:p>
          <a:endParaRPr lang="en-US"/>
        </a:p>
      </dgm:t>
    </dgm:pt>
    <dgm:pt modelId="{22D73F43-C876-4554-A138-3615AEFBCAB4}" type="pres">
      <dgm:prSet presAssocID="{8BD9D6DA-3ECA-4D6A-B2B5-8038AC147125}" presName="rect1" presStyleLbl="lnNode1" presStyleIdx="1" presStyleCnt="4" custScaleX="12830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6000" r="-26000"/>
          </a:stretch>
        </a:blipFill>
      </dgm:spPr>
    </dgm:pt>
    <dgm:pt modelId="{078A618B-6B5C-4673-B661-1070BAC38ABB}" type="pres">
      <dgm:prSet presAssocID="{8CAD787A-CA54-41FC-807F-E6077A2F4D0B}" presName="sibTrans" presStyleCnt="0"/>
      <dgm:spPr/>
    </dgm:pt>
    <dgm:pt modelId="{780BA70C-50B5-4240-89AA-D6ECC70DC599}" type="pres">
      <dgm:prSet presAssocID="{EC7792EA-1654-43FB-99EA-75FD20CE0B96}" presName="comp" presStyleCnt="0"/>
      <dgm:spPr/>
    </dgm:pt>
    <dgm:pt modelId="{B711509C-A642-435F-9BC1-08163DB1D29C}" type="pres">
      <dgm:prSet presAssocID="{EC7792EA-1654-43FB-99EA-75FD20CE0B96}" presName="rect2" presStyleLbl="node1" presStyleIdx="2" presStyleCnt="4" custScaleX="128303">
        <dgm:presLayoutVars>
          <dgm:bulletEnabled val="1"/>
        </dgm:presLayoutVars>
      </dgm:prSet>
      <dgm:spPr/>
      <dgm:t>
        <a:bodyPr/>
        <a:lstStyle/>
        <a:p>
          <a:endParaRPr lang="en-US"/>
        </a:p>
      </dgm:t>
    </dgm:pt>
    <dgm:pt modelId="{A3CDEBB5-D2D1-49C2-8BC9-E2F46AAF34A5}" type="pres">
      <dgm:prSet presAssocID="{EC7792EA-1654-43FB-99EA-75FD20CE0B96}" presName="rect1" presStyleLbl="lnNode1" presStyleIdx="2" presStyleCnt="4" custScaleX="128303" custLinFactNeighborX="-66289" custLinFactNeighborY="1248"/>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 r="-1000"/>
          </a:stretch>
        </a:blipFill>
      </dgm:spPr>
    </dgm:pt>
    <dgm:pt modelId="{F44DF037-D46B-46D0-80AE-731C8F5A2599}" type="pres">
      <dgm:prSet presAssocID="{AC4262E8-D687-413C-8609-9C5FF63C28C3}" presName="sibTrans" presStyleCnt="0"/>
      <dgm:spPr/>
    </dgm:pt>
    <dgm:pt modelId="{6E282501-5779-4A6C-8EAB-D46C21D62D33}" type="pres">
      <dgm:prSet presAssocID="{102A241B-22CB-4978-8AA7-E78A84826E5A}" presName="comp" presStyleCnt="0"/>
      <dgm:spPr/>
    </dgm:pt>
    <dgm:pt modelId="{1FC1732B-BEFD-481C-A218-C8A0BA23F772}" type="pres">
      <dgm:prSet presAssocID="{102A241B-22CB-4978-8AA7-E78A84826E5A}" presName="rect2" presStyleLbl="node1" presStyleIdx="3" presStyleCnt="4" custScaleX="128303" custLinFactNeighborX="-21090" custLinFactNeighborY="-1278">
        <dgm:presLayoutVars>
          <dgm:bulletEnabled val="1"/>
        </dgm:presLayoutVars>
      </dgm:prSet>
      <dgm:spPr/>
      <dgm:t>
        <a:bodyPr/>
        <a:lstStyle/>
        <a:p>
          <a:endParaRPr lang="en-US"/>
        </a:p>
      </dgm:t>
    </dgm:pt>
    <dgm:pt modelId="{2F43342D-89B2-47B5-A661-7E84432F57D0}" type="pres">
      <dgm:prSet presAssocID="{102A241B-22CB-4978-8AA7-E78A84826E5A}" presName="rect1" presStyleLbl="lnNode1" presStyleIdx="3" presStyleCnt="4" custScaleX="128303"/>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6000" r="-26000"/>
          </a:stretch>
        </a:blipFill>
      </dgm:spPr>
    </dgm:pt>
  </dgm:ptLst>
  <dgm:cxnLst>
    <dgm:cxn modelId="{7E658ACA-B7A0-436B-959C-8DB9D3583E86}" type="presOf" srcId="{8BD9D6DA-3ECA-4D6A-B2B5-8038AC147125}" destId="{6FA7865A-FF95-4EB4-89E1-EEC5C79889D4}" srcOrd="0" destOrd="0" presId="urn:microsoft.com/office/officeart/2008/layout/AlternatingPictureBlocks"/>
    <dgm:cxn modelId="{C4A23A39-9C74-4AF4-92A9-EE5DFD2ACCB8}" type="presOf" srcId="{FF006BEB-954D-4C96-BB9C-190A2F90FB73}" destId="{1C4E7CF0-E316-42E6-8414-9D92C4050448}" srcOrd="0" destOrd="0" presId="urn:microsoft.com/office/officeart/2008/layout/AlternatingPictureBlocks"/>
    <dgm:cxn modelId="{D2588E52-6169-4A1A-8D31-6D9385207051}" srcId="{FF006BEB-954D-4C96-BB9C-190A2F90FB73}" destId="{102A241B-22CB-4978-8AA7-E78A84826E5A}" srcOrd="3" destOrd="0" parTransId="{2291CA8F-7FD4-4CAC-91A6-452A4A8254D5}" sibTransId="{97F4B88D-8E0B-413F-898F-451488E1D8C8}"/>
    <dgm:cxn modelId="{683BB87C-38B6-4888-8AE0-AD3E856385CA}" srcId="{FF006BEB-954D-4C96-BB9C-190A2F90FB73}" destId="{5AA9685A-AD58-4EF4-8EE3-8187E6E4AD7A}" srcOrd="0" destOrd="0" parTransId="{34168DE0-1B69-4C16-857D-582912C3D65C}" sibTransId="{1C173C99-17B0-48CC-9BB8-2C791AD4A74A}"/>
    <dgm:cxn modelId="{FBEF6821-752C-4BD9-AA59-FA85A13D40BC}" type="presOf" srcId="{5AA9685A-AD58-4EF4-8EE3-8187E6E4AD7A}" destId="{BC4B49D8-1AF9-47B1-9F80-DBB316F157B4}" srcOrd="0" destOrd="0" presId="urn:microsoft.com/office/officeart/2008/layout/AlternatingPictureBlocks"/>
    <dgm:cxn modelId="{443D25E3-FDF8-4E88-996E-73F898726592}" srcId="{FF006BEB-954D-4C96-BB9C-190A2F90FB73}" destId="{8BD9D6DA-3ECA-4D6A-B2B5-8038AC147125}" srcOrd="1" destOrd="0" parTransId="{E2AF67CC-D77E-4CE8-878C-33330A9A0E5A}" sibTransId="{8CAD787A-CA54-41FC-807F-E6077A2F4D0B}"/>
    <dgm:cxn modelId="{11B1071E-EFE7-4220-B7A3-09443680F6E4}" type="presOf" srcId="{EC7792EA-1654-43FB-99EA-75FD20CE0B96}" destId="{B711509C-A642-435F-9BC1-08163DB1D29C}" srcOrd="0" destOrd="0" presId="urn:microsoft.com/office/officeart/2008/layout/AlternatingPictureBlocks"/>
    <dgm:cxn modelId="{B99B4253-A25C-4A26-AEA7-36AC51B69C7E}" type="presOf" srcId="{102A241B-22CB-4978-8AA7-E78A84826E5A}" destId="{1FC1732B-BEFD-481C-A218-C8A0BA23F772}" srcOrd="0" destOrd="0" presId="urn:microsoft.com/office/officeart/2008/layout/AlternatingPictureBlocks"/>
    <dgm:cxn modelId="{25B4AB84-72C5-4D4C-A7C2-01724CE0B700}" srcId="{FF006BEB-954D-4C96-BB9C-190A2F90FB73}" destId="{EC7792EA-1654-43FB-99EA-75FD20CE0B96}" srcOrd="2" destOrd="0" parTransId="{C3CF6F1A-02C8-427E-A7C9-947B6B083C13}" sibTransId="{AC4262E8-D687-413C-8609-9C5FF63C28C3}"/>
    <dgm:cxn modelId="{19CF95A1-5F24-4CD8-BB0E-E793AAD5E00C}" type="presParOf" srcId="{1C4E7CF0-E316-42E6-8414-9D92C4050448}" destId="{2420A588-2261-4B30-972E-60A80CE79EFE}" srcOrd="0" destOrd="0" presId="urn:microsoft.com/office/officeart/2008/layout/AlternatingPictureBlocks"/>
    <dgm:cxn modelId="{D4D9ECE8-2B52-4224-9C5E-40DEBC09DB74}" type="presParOf" srcId="{2420A588-2261-4B30-972E-60A80CE79EFE}" destId="{BC4B49D8-1AF9-47B1-9F80-DBB316F157B4}" srcOrd="0" destOrd="0" presId="urn:microsoft.com/office/officeart/2008/layout/AlternatingPictureBlocks"/>
    <dgm:cxn modelId="{DE0039EF-5619-46F0-85E9-A847A353CAC7}" type="presParOf" srcId="{2420A588-2261-4B30-972E-60A80CE79EFE}" destId="{2DB6A7FC-BD72-46CD-9448-F67801C330F1}" srcOrd="1" destOrd="0" presId="urn:microsoft.com/office/officeart/2008/layout/AlternatingPictureBlocks"/>
    <dgm:cxn modelId="{DEE5D0A9-BFEB-47DF-BCE2-2E0F45E5E571}" type="presParOf" srcId="{1C4E7CF0-E316-42E6-8414-9D92C4050448}" destId="{62FF15A9-92FD-48CC-93CD-0D7F69A977A7}" srcOrd="1" destOrd="0" presId="urn:microsoft.com/office/officeart/2008/layout/AlternatingPictureBlocks"/>
    <dgm:cxn modelId="{A31EF440-5360-48FD-A05E-C047D2655C7E}" type="presParOf" srcId="{1C4E7CF0-E316-42E6-8414-9D92C4050448}" destId="{C647182F-767B-475C-BF17-DDA05F81CE92}" srcOrd="2" destOrd="0" presId="urn:microsoft.com/office/officeart/2008/layout/AlternatingPictureBlocks"/>
    <dgm:cxn modelId="{265B002A-4D6E-4125-8691-88AAED1A4C55}" type="presParOf" srcId="{C647182F-767B-475C-BF17-DDA05F81CE92}" destId="{6FA7865A-FF95-4EB4-89E1-EEC5C79889D4}" srcOrd="0" destOrd="0" presId="urn:microsoft.com/office/officeart/2008/layout/AlternatingPictureBlocks"/>
    <dgm:cxn modelId="{21B596AC-433E-4E36-834F-ED6D9C9E516D}" type="presParOf" srcId="{C647182F-767B-475C-BF17-DDA05F81CE92}" destId="{22D73F43-C876-4554-A138-3615AEFBCAB4}" srcOrd="1" destOrd="0" presId="urn:microsoft.com/office/officeart/2008/layout/AlternatingPictureBlocks"/>
    <dgm:cxn modelId="{199D6CC3-EB82-4A10-940E-A9B99BB92EAC}" type="presParOf" srcId="{1C4E7CF0-E316-42E6-8414-9D92C4050448}" destId="{078A618B-6B5C-4673-B661-1070BAC38ABB}" srcOrd="3" destOrd="0" presId="urn:microsoft.com/office/officeart/2008/layout/AlternatingPictureBlocks"/>
    <dgm:cxn modelId="{EAB44BA3-B6AB-40F6-9B42-13BC9A4FF6EB}" type="presParOf" srcId="{1C4E7CF0-E316-42E6-8414-9D92C4050448}" destId="{780BA70C-50B5-4240-89AA-D6ECC70DC599}" srcOrd="4" destOrd="0" presId="urn:microsoft.com/office/officeart/2008/layout/AlternatingPictureBlocks"/>
    <dgm:cxn modelId="{0DEAE283-6343-4D1B-A58A-AC4F7EDC847E}" type="presParOf" srcId="{780BA70C-50B5-4240-89AA-D6ECC70DC599}" destId="{B711509C-A642-435F-9BC1-08163DB1D29C}" srcOrd="0" destOrd="0" presId="urn:microsoft.com/office/officeart/2008/layout/AlternatingPictureBlocks"/>
    <dgm:cxn modelId="{2CA428FE-8301-4C10-B9CF-9B3133A5E009}" type="presParOf" srcId="{780BA70C-50B5-4240-89AA-D6ECC70DC599}" destId="{A3CDEBB5-D2D1-49C2-8BC9-E2F46AAF34A5}" srcOrd="1" destOrd="0" presId="urn:microsoft.com/office/officeart/2008/layout/AlternatingPictureBlocks"/>
    <dgm:cxn modelId="{330D4F25-A5CD-4F4C-A037-EB3D019DDA2E}" type="presParOf" srcId="{1C4E7CF0-E316-42E6-8414-9D92C4050448}" destId="{F44DF037-D46B-46D0-80AE-731C8F5A2599}" srcOrd="5" destOrd="0" presId="urn:microsoft.com/office/officeart/2008/layout/AlternatingPictureBlocks"/>
    <dgm:cxn modelId="{19F61C43-1C17-476F-B1EF-545D88F37B8F}" type="presParOf" srcId="{1C4E7CF0-E316-42E6-8414-9D92C4050448}" destId="{6E282501-5779-4A6C-8EAB-D46C21D62D33}" srcOrd="6" destOrd="0" presId="urn:microsoft.com/office/officeart/2008/layout/AlternatingPictureBlocks"/>
    <dgm:cxn modelId="{9887B8AB-3075-43AA-AEC5-DD742113925D}" type="presParOf" srcId="{6E282501-5779-4A6C-8EAB-D46C21D62D33}" destId="{1FC1732B-BEFD-481C-A218-C8A0BA23F772}" srcOrd="0" destOrd="0" presId="urn:microsoft.com/office/officeart/2008/layout/AlternatingPictureBlocks"/>
    <dgm:cxn modelId="{E2D22AD4-AED2-4BB7-BB81-34ED0B826F68}" type="presParOf" srcId="{6E282501-5779-4A6C-8EAB-D46C21D62D33}" destId="{2F43342D-89B2-47B5-A661-7E84432F57D0}"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2819D88-A9CB-4A37-937B-0A5B649F39F7}" type="doc">
      <dgm:prSet loTypeId="urn:microsoft.com/office/officeart/2005/8/layout/process2" loCatId="process" qsTypeId="urn:microsoft.com/office/officeart/2005/8/quickstyle/simple1" qsCatId="simple" csTypeId="urn:microsoft.com/office/officeart/2005/8/colors/accent3_4" csCatId="accent3" phldr="1"/>
      <dgm:spPr/>
    </dgm:pt>
    <dgm:pt modelId="{059D9023-62B9-40E3-9899-2FA807D88C6A}">
      <dgm:prSet phldrT="[Text]" custT="1"/>
      <dgm:spPr>
        <a:solidFill>
          <a:schemeClr val="accent1"/>
        </a:solidFill>
      </dgm:spPr>
      <dgm:t>
        <a:bodyPr/>
        <a:lstStyle/>
        <a:p>
          <a:r>
            <a:rPr lang="en-US" sz="2400" dirty="0" smtClean="0">
              <a:latin typeface="+mn-lt"/>
              <a:ea typeface="Tahoma" pitchFamily="34" charset="0"/>
              <a:cs typeface="Tahoma" pitchFamily="34" charset="0"/>
            </a:rPr>
            <a:t>Foster Child Information</a:t>
          </a:r>
          <a:endParaRPr lang="en-US" sz="2400" dirty="0">
            <a:latin typeface="+mn-lt"/>
            <a:ea typeface="Tahoma" pitchFamily="34" charset="0"/>
            <a:cs typeface="Tahoma" pitchFamily="34" charset="0"/>
          </a:endParaRPr>
        </a:p>
      </dgm:t>
    </dgm:pt>
    <dgm:pt modelId="{9A088884-1257-4B02-BF1A-088B1D04825A}" type="parTrans" cxnId="{A81FF1C6-0CBB-4BDD-8FEC-030C15101A84}">
      <dgm:prSet/>
      <dgm:spPr/>
      <dgm:t>
        <a:bodyPr/>
        <a:lstStyle/>
        <a:p>
          <a:endParaRPr lang="en-US" sz="2800">
            <a:latin typeface="Tahoma" pitchFamily="34" charset="0"/>
            <a:ea typeface="Tahoma" pitchFamily="34" charset="0"/>
            <a:cs typeface="Tahoma" pitchFamily="34" charset="0"/>
          </a:endParaRPr>
        </a:p>
      </dgm:t>
    </dgm:pt>
    <dgm:pt modelId="{8B0E5685-4E1A-4244-A302-6BCE0C738474}" type="sibTrans" cxnId="{A81FF1C6-0CBB-4BDD-8FEC-030C15101A84}">
      <dgm:prSet custT="1"/>
      <dgm:spPr>
        <a:solidFill>
          <a:schemeClr val="accent5"/>
        </a:solidFill>
      </dgm:spPr>
      <dgm:t>
        <a:bodyPr/>
        <a:lstStyle/>
        <a:p>
          <a:endParaRPr lang="en-US" sz="2800" dirty="0">
            <a:latin typeface="Tahoma" pitchFamily="34" charset="0"/>
            <a:ea typeface="Tahoma" pitchFamily="34" charset="0"/>
            <a:cs typeface="Tahoma" pitchFamily="34" charset="0"/>
          </a:endParaRPr>
        </a:p>
      </dgm:t>
    </dgm:pt>
    <dgm:pt modelId="{0AB382DA-F3D8-41AA-8135-84FFDCA9BB9C}">
      <dgm:prSet phldrT="[Text]" custT="1"/>
      <dgm:spPr>
        <a:solidFill>
          <a:schemeClr val="accent2"/>
        </a:solidFill>
      </dgm:spPr>
      <dgm:t>
        <a:bodyPr/>
        <a:lstStyle/>
        <a:p>
          <a:r>
            <a:rPr lang="en-US" sz="2400" dirty="0" smtClean="0">
              <a:latin typeface="+mn-lt"/>
              <a:ea typeface="Tahoma" pitchFamily="34" charset="0"/>
              <a:cs typeface="Tahoma" pitchFamily="34" charset="0"/>
            </a:rPr>
            <a:t>Safety Threats &amp; Complicating Behaviors</a:t>
          </a:r>
          <a:endParaRPr lang="en-US" sz="2400" dirty="0">
            <a:latin typeface="+mn-lt"/>
            <a:ea typeface="Tahoma" pitchFamily="34" charset="0"/>
            <a:cs typeface="Tahoma" pitchFamily="34" charset="0"/>
          </a:endParaRPr>
        </a:p>
      </dgm:t>
    </dgm:pt>
    <dgm:pt modelId="{89495B7E-182A-41DD-826B-A747F2A75A96}" type="parTrans" cxnId="{3A683C63-CCAE-49EB-8B0D-D788A10464FE}">
      <dgm:prSet/>
      <dgm:spPr/>
      <dgm:t>
        <a:bodyPr/>
        <a:lstStyle/>
        <a:p>
          <a:endParaRPr lang="en-US" sz="2800">
            <a:latin typeface="Tahoma" pitchFamily="34" charset="0"/>
            <a:ea typeface="Tahoma" pitchFamily="34" charset="0"/>
            <a:cs typeface="Tahoma" pitchFamily="34" charset="0"/>
          </a:endParaRPr>
        </a:p>
      </dgm:t>
    </dgm:pt>
    <dgm:pt modelId="{010C8D24-15E8-451F-98EB-89CD2275951E}" type="sibTrans" cxnId="{3A683C63-CCAE-49EB-8B0D-D788A10464FE}">
      <dgm:prSet custT="1"/>
      <dgm:spPr>
        <a:solidFill>
          <a:schemeClr val="accent5"/>
        </a:solidFill>
      </dgm:spPr>
      <dgm:t>
        <a:bodyPr/>
        <a:lstStyle/>
        <a:p>
          <a:endParaRPr lang="en-US" sz="2800" dirty="0">
            <a:latin typeface="Tahoma" pitchFamily="34" charset="0"/>
            <a:ea typeface="Tahoma" pitchFamily="34" charset="0"/>
            <a:cs typeface="Tahoma" pitchFamily="34" charset="0"/>
          </a:endParaRPr>
        </a:p>
      </dgm:t>
    </dgm:pt>
    <dgm:pt modelId="{A5265C51-DD30-4A18-88AB-836F7F336820}">
      <dgm:prSet phldrT="[Text]" custT="1"/>
      <dgm:spPr>
        <a:solidFill>
          <a:schemeClr val="accent4"/>
        </a:solidFill>
      </dgm:spPr>
      <dgm:t>
        <a:bodyPr/>
        <a:lstStyle/>
        <a:p>
          <a:r>
            <a:rPr lang="en-US" sz="2400" dirty="0" smtClean="0">
              <a:latin typeface="+mn-lt"/>
              <a:ea typeface="Tahoma" pitchFamily="34" charset="0"/>
              <a:cs typeface="Tahoma" pitchFamily="34" charset="0"/>
            </a:rPr>
            <a:t>Placement Interventions</a:t>
          </a:r>
          <a:endParaRPr lang="en-US" sz="2400" dirty="0">
            <a:latin typeface="+mn-lt"/>
            <a:ea typeface="Tahoma" pitchFamily="34" charset="0"/>
            <a:cs typeface="Tahoma" pitchFamily="34" charset="0"/>
          </a:endParaRPr>
        </a:p>
      </dgm:t>
    </dgm:pt>
    <dgm:pt modelId="{2CA19FA3-91FF-4E11-92F2-CF429D398EAA}" type="parTrans" cxnId="{967BEB93-3B63-4269-B0BC-1315E4288CB4}">
      <dgm:prSet/>
      <dgm:spPr/>
      <dgm:t>
        <a:bodyPr/>
        <a:lstStyle/>
        <a:p>
          <a:endParaRPr lang="en-US" sz="2800">
            <a:latin typeface="Tahoma" pitchFamily="34" charset="0"/>
            <a:ea typeface="Tahoma" pitchFamily="34" charset="0"/>
            <a:cs typeface="Tahoma" pitchFamily="34" charset="0"/>
          </a:endParaRPr>
        </a:p>
      </dgm:t>
    </dgm:pt>
    <dgm:pt modelId="{43634D21-19C3-4C79-828D-922A8C2BE9B7}" type="sibTrans" cxnId="{967BEB93-3B63-4269-B0BC-1315E4288CB4}">
      <dgm:prSet custT="1"/>
      <dgm:spPr>
        <a:solidFill>
          <a:schemeClr val="accent5"/>
        </a:solidFill>
      </dgm:spPr>
      <dgm:t>
        <a:bodyPr/>
        <a:lstStyle/>
        <a:p>
          <a:endParaRPr lang="en-US" sz="2800" dirty="0">
            <a:latin typeface="Tahoma" pitchFamily="34" charset="0"/>
            <a:ea typeface="Tahoma" pitchFamily="34" charset="0"/>
            <a:cs typeface="Tahoma" pitchFamily="34" charset="0"/>
          </a:endParaRPr>
        </a:p>
      </dgm:t>
    </dgm:pt>
    <dgm:pt modelId="{4D5D203F-887F-4138-9520-1FD2EC70E70C}">
      <dgm:prSet phldrT="[Text]" custT="1"/>
      <dgm:spPr>
        <a:solidFill>
          <a:schemeClr val="accent6"/>
        </a:solidFill>
      </dgm:spPr>
      <dgm:t>
        <a:bodyPr/>
        <a:lstStyle/>
        <a:p>
          <a:r>
            <a:rPr lang="en-US" sz="2400" dirty="0" smtClean="0">
              <a:solidFill>
                <a:schemeClr val="bg1"/>
              </a:solidFill>
              <a:latin typeface="+mn-lt"/>
              <a:ea typeface="Tahoma" pitchFamily="34" charset="0"/>
              <a:cs typeface="Tahoma" pitchFamily="34" charset="0"/>
            </a:rPr>
            <a:t>Placement Decision</a:t>
          </a:r>
          <a:endParaRPr lang="en-US" sz="2400" dirty="0">
            <a:solidFill>
              <a:schemeClr val="bg1"/>
            </a:solidFill>
            <a:latin typeface="+mn-lt"/>
            <a:ea typeface="Tahoma" pitchFamily="34" charset="0"/>
            <a:cs typeface="Tahoma" pitchFamily="34" charset="0"/>
          </a:endParaRPr>
        </a:p>
      </dgm:t>
    </dgm:pt>
    <dgm:pt modelId="{A29928C2-CD79-449C-BE64-2C937325E1C6}" type="parTrans" cxnId="{E4817D3F-B1FB-4E07-B57A-461AAAAE565E}">
      <dgm:prSet/>
      <dgm:spPr/>
      <dgm:t>
        <a:bodyPr/>
        <a:lstStyle/>
        <a:p>
          <a:endParaRPr lang="en-US" sz="2800">
            <a:latin typeface="Tahoma" pitchFamily="34" charset="0"/>
            <a:ea typeface="Tahoma" pitchFamily="34" charset="0"/>
            <a:cs typeface="Tahoma" pitchFamily="34" charset="0"/>
          </a:endParaRPr>
        </a:p>
      </dgm:t>
    </dgm:pt>
    <dgm:pt modelId="{3276E772-8EC2-4E76-A725-BA7F1557FBEE}" type="sibTrans" cxnId="{E4817D3F-B1FB-4E07-B57A-461AAAAE565E}">
      <dgm:prSet/>
      <dgm:spPr/>
      <dgm:t>
        <a:bodyPr/>
        <a:lstStyle/>
        <a:p>
          <a:endParaRPr lang="en-US" sz="2800">
            <a:latin typeface="Tahoma" pitchFamily="34" charset="0"/>
            <a:ea typeface="Tahoma" pitchFamily="34" charset="0"/>
            <a:cs typeface="Tahoma" pitchFamily="34" charset="0"/>
          </a:endParaRPr>
        </a:p>
      </dgm:t>
    </dgm:pt>
    <dgm:pt modelId="{595832B7-CDAC-43C3-8563-9D28CD31F956}">
      <dgm:prSet phldrT="[Text]" custT="1"/>
      <dgm:spPr>
        <a:solidFill>
          <a:schemeClr val="accent3"/>
        </a:solidFill>
      </dgm:spPr>
      <dgm:t>
        <a:bodyPr/>
        <a:lstStyle/>
        <a:p>
          <a:r>
            <a:rPr lang="en-US" sz="2400" dirty="0" smtClean="0">
              <a:latin typeface="+mn-lt"/>
              <a:ea typeface="Tahoma" pitchFamily="34" charset="0"/>
              <a:cs typeface="Tahoma" pitchFamily="34" charset="0"/>
            </a:rPr>
            <a:t>In-Home Protecting Interventions</a:t>
          </a:r>
          <a:endParaRPr lang="en-US" sz="2400" dirty="0">
            <a:latin typeface="+mn-lt"/>
            <a:ea typeface="Tahoma" pitchFamily="34" charset="0"/>
            <a:cs typeface="Tahoma" pitchFamily="34" charset="0"/>
          </a:endParaRPr>
        </a:p>
      </dgm:t>
    </dgm:pt>
    <dgm:pt modelId="{1EE8A38B-6546-4163-B23C-CC281077F0D3}" type="parTrans" cxnId="{AD1D0251-3AC5-4163-AED8-AEB7FF0691E9}">
      <dgm:prSet/>
      <dgm:spPr/>
      <dgm:t>
        <a:bodyPr/>
        <a:lstStyle/>
        <a:p>
          <a:endParaRPr lang="en-US"/>
        </a:p>
      </dgm:t>
    </dgm:pt>
    <dgm:pt modelId="{641EDA69-31DC-4F02-A4ED-20A1EB57158C}" type="sibTrans" cxnId="{AD1D0251-3AC5-4163-AED8-AEB7FF0691E9}">
      <dgm:prSet/>
      <dgm:spPr>
        <a:solidFill>
          <a:schemeClr val="accent5"/>
        </a:solidFill>
      </dgm:spPr>
      <dgm:t>
        <a:bodyPr/>
        <a:lstStyle/>
        <a:p>
          <a:endParaRPr lang="en-US" dirty="0"/>
        </a:p>
      </dgm:t>
    </dgm:pt>
    <dgm:pt modelId="{6956DA40-3FEA-4483-80CA-C6008ED9B95D}" type="pres">
      <dgm:prSet presAssocID="{92819D88-A9CB-4A37-937B-0A5B649F39F7}" presName="linearFlow" presStyleCnt="0">
        <dgm:presLayoutVars>
          <dgm:resizeHandles val="exact"/>
        </dgm:presLayoutVars>
      </dgm:prSet>
      <dgm:spPr/>
    </dgm:pt>
    <dgm:pt modelId="{16C868B6-9253-4B5B-A26E-CEF26D9D667D}" type="pres">
      <dgm:prSet presAssocID="{059D9023-62B9-40E3-9899-2FA807D88C6A}" presName="node" presStyleLbl="node1" presStyleIdx="0" presStyleCnt="5" custScaleX="148415" custScaleY="90255">
        <dgm:presLayoutVars>
          <dgm:bulletEnabled val="1"/>
        </dgm:presLayoutVars>
      </dgm:prSet>
      <dgm:spPr/>
      <dgm:t>
        <a:bodyPr/>
        <a:lstStyle/>
        <a:p>
          <a:endParaRPr lang="en-US"/>
        </a:p>
      </dgm:t>
    </dgm:pt>
    <dgm:pt modelId="{E1F87175-87AB-47CA-9DD1-146026371EBB}" type="pres">
      <dgm:prSet presAssocID="{8B0E5685-4E1A-4244-A302-6BCE0C738474}" presName="sibTrans" presStyleLbl="sibTrans2D1" presStyleIdx="0" presStyleCnt="4"/>
      <dgm:spPr/>
      <dgm:t>
        <a:bodyPr/>
        <a:lstStyle/>
        <a:p>
          <a:endParaRPr lang="en-US"/>
        </a:p>
      </dgm:t>
    </dgm:pt>
    <dgm:pt modelId="{896C2FA5-3BA0-44B5-ADEF-BB2B0A41C374}" type="pres">
      <dgm:prSet presAssocID="{8B0E5685-4E1A-4244-A302-6BCE0C738474}" presName="connectorText" presStyleLbl="sibTrans2D1" presStyleIdx="0" presStyleCnt="4"/>
      <dgm:spPr/>
      <dgm:t>
        <a:bodyPr/>
        <a:lstStyle/>
        <a:p>
          <a:endParaRPr lang="en-US"/>
        </a:p>
      </dgm:t>
    </dgm:pt>
    <dgm:pt modelId="{072D3F84-0DE7-4115-8B90-3DCC0747E155}" type="pres">
      <dgm:prSet presAssocID="{0AB382DA-F3D8-41AA-8135-84FFDCA9BB9C}" presName="node" presStyleLbl="node1" presStyleIdx="1" presStyleCnt="5" custScaleX="151300" custScaleY="88758" custLinFactNeighborX="-592" custLinFactNeighborY="-4543">
        <dgm:presLayoutVars>
          <dgm:bulletEnabled val="1"/>
        </dgm:presLayoutVars>
      </dgm:prSet>
      <dgm:spPr/>
      <dgm:t>
        <a:bodyPr/>
        <a:lstStyle/>
        <a:p>
          <a:endParaRPr lang="en-US"/>
        </a:p>
      </dgm:t>
    </dgm:pt>
    <dgm:pt modelId="{842A6A26-8DFA-43A3-AE85-456319E2F873}" type="pres">
      <dgm:prSet presAssocID="{010C8D24-15E8-451F-98EB-89CD2275951E}" presName="sibTrans" presStyleLbl="sibTrans2D1" presStyleIdx="1" presStyleCnt="4"/>
      <dgm:spPr/>
      <dgm:t>
        <a:bodyPr/>
        <a:lstStyle/>
        <a:p>
          <a:endParaRPr lang="en-US"/>
        </a:p>
      </dgm:t>
    </dgm:pt>
    <dgm:pt modelId="{A36CBB04-45FB-496D-BC8D-9744A38D32CF}" type="pres">
      <dgm:prSet presAssocID="{010C8D24-15E8-451F-98EB-89CD2275951E}" presName="connectorText" presStyleLbl="sibTrans2D1" presStyleIdx="1" presStyleCnt="4"/>
      <dgm:spPr/>
      <dgm:t>
        <a:bodyPr/>
        <a:lstStyle/>
        <a:p>
          <a:endParaRPr lang="en-US"/>
        </a:p>
      </dgm:t>
    </dgm:pt>
    <dgm:pt modelId="{3E118BB9-CC70-41E1-AA36-271136F284A4}" type="pres">
      <dgm:prSet presAssocID="{595832B7-CDAC-43C3-8563-9D28CD31F956}" presName="node" presStyleLbl="node1" presStyleIdx="2" presStyleCnt="5" custScaleX="151300" custScaleY="87168">
        <dgm:presLayoutVars>
          <dgm:bulletEnabled val="1"/>
        </dgm:presLayoutVars>
      </dgm:prSet>
      <dgm:spPr/>
      <dgm:t>
        <a:bodyPr/>
        <a:lstStyle/>
        <a:p>
          <a:endParaRPr lang="en-US"/>
        </a:p>
      </dgm:t>
    </dgm:pt>
    <dgm:pt modelId="{6D510FBB-51C6-485D-AA9A-C97FD09CBA7C}" type="pres">
      <dgm:prSet presAssocID="{641EDA69-31DC-4F02-A4ED-20A1EB57158C}" presName="sibTrans" presStyleLbl="sibTrans2D1" presStyleIdx="2" presStyleCnt="4"/>
      <dgm:spPr/>
      <dgm:t>
        <a:bodyPr/>
        <a:lstStyle/>
        <a:p>
          <a:endParaRPr lang="en-US"/>
        </a:p>
      </dgm:t>
    </dgm:pt>
    <dgm:pt modelId="{D67E8373-4AA7-4B7C-A8F5-74DB29E43F87}" type="pres">
      <dgm:prSet presAssocID="{641EDA69-31DC-4F02-A4ED-20A1EB57158C}" presName="connectorText" presStyleLbl="sibTrans2D1" presStyleIdx="2" presStyleCnt="4"/>
      <dgm:spPr/>
      <dgm:t>
        <a:bodyPr/>
        <a:lstStyle/>
        <a:p>
          <a:endParaRPr lang="en-US"/>
        </a:p>
      </dgm:t>
    </dgm:pt>
    <dgm:pt modelId="{5BD75FA5-1B27-4C58-BEEF-91C52388D619}" type="pres">
      <dgm:prSet presAssocID="{A5265C51-DD30-4A18-88AB-836F7F336820}" presName="node" presStyleLbl="node1" presStyleIdx="3" presStyleCnt="5" custScaleX="151300" custScaleY="85225">
        <dgm:presLayoutVars>
          <dgm:bulletEnabled val="1"/>
        </dgm:presLayoutVars>
      </dgm:prSet>
      <dgm:spPr/>
      <dgm:t>
        <a:bodyPr/>
        <a:lstStyle/>
        <a:p>
          <a:endParaRPr lang="en-US"/>
        </a:p>
      </dgm:t>
    </dgm:pt>
    <dgm:pt modelId="{4F014289-D550-4542-A27F-599263B75F2C}" type="pres">
      <dgm:prSet presAssocID="{43634D21-19C3-4C79-828D-922A8C2BE9B7}" presName="sibTrans" presStyleLbl="sibTrans2D1" presStyleIdx="3" presStyleCnt="4"/>
      <dgm:spPr/>
      <dgm:t>
        <a:bodyPr/>
        <a:lstStyle/>
        <a:p>
          <a:endParaRPr lang="en-US"/>
        </a:p>
      </dgm:t>
    </dgm:pt>
    <dgm:pt modelId="{A9DFFBF9-789D-4163-814D-6ADC22F8875A}" type="pres">
      <dgm:prSet presAssocID="{43634D21-19C3-4C79-828D-922A8C2BE9B7}" presName="connectorText" presStyleLbl="sibTrans2D1" presStyleIdx="3" presStyleCnt="4"/>
      <dgm:spPr/>
      <dgm:t>
        <a:bodyPr/>
        <a:lstStyle/>
        <a:p>
          <a:endParaRPr lang="en-US"/>
        </a:p>
      </dgm:t>
    </dgm:pt>
    <dgm:pt modelId="{FD27544E-1376-40A4-8342-2115F9C02FB3}" type="pres">
      <dgm:prSet presAssocID="{4D5D203F-887F-4138-9520-1FD2EC70E70C}" presName="node" presStyleLbl="node1" presStyleIdx="4" presStyleCnt="5" custScaleX="151300" custScaleY="82978">
        <dgm:presLayoutVars>
          <dgm:bulletEnabled val="1"/>
        </dgm:presLayoutVars>
      </dgm:prSet>
      <dgm:spPr/>
      <dgm:t>
        <a:bodyPr/>
        <a:lstStyle/>
        <a:p>
          <a:endParaRPr lang="en-US"/>
        </a:p>
      </dgm:t>
    </dgm:pt>
  </dgm:ptLst>
  <dgm:cxnLst>
    <dgm:cxn modelId="{967BEB93-3B63-4269-B0BC-1315E4288CB4}" srcId="{92819D88-A9CB-4A37-937B-0A5B649F39F7}" destId="{A5265C51-DD30-4A18-88AB-836F7F336820}" srcOrd="3" destOrd="0" parTransId="{2CA19FA3-91FF-4E11-92F2-CF429D398EAA}" sibTransId="{43634D21-19C3-4C79-828D-922A8C2BE9B7}"/>
    <dgm:cxn modelId="{A81FF1C6-0CBB-4BDD-8FEC-030C15101A84}" srcId="{92819D88-A9CB-4A37-937B-0A5B649F39F7}" destId="{059D9023-62B9-40E3-9899-2FA807D88C6A}" srcOrd="0" destOrd="0" parTransId="{9A088884-1257-4B02-BF1A-088B1D04825A}" sibTransId="{8B0E5685-4E1A-4244-A302-6BCE0C738474}"/>
    <dgm:cxn modelId="{2DA2A9B4-1FEE-45FE-855A-23D7FC82BF1B}" type="presOf" srcId="{8B0E5685-4E1A-4244-A302-6BCE0C738474}" destId="{E1F87175-87AB-47CA-9DD1-146026371EBB}" srcOrd="0" destOrd="0" presId="urn:microsoft.com/office/officeart/2005/8/layout/process2"/>
    <dgm:cxn modelId="{6FFFC485-F002-4806-9D26-6BA236B675D8}" type="presOf" srcId="{A5265C51-DD30-4A18-88AB-836F7F336820}" destId="{5BD75FA5-1B27-4C58-BEEF-91C52388D619}" srcOrd="0" destOrd="0" presId="urn:microsoft.com/office/officeart/2005/8/layout/process2"/>
    <dgm:cxn modelId="{13EBFF1C-60D7-4986-9E11-AFEE63B85DCA}" type="presOf" srcId="{059D9023-62B9-40E3-9899-2FA807D88C6A}" destId="{16C868B6-9253-4B5B-A26E-CEF26D9D667D}" srcOrd="0" destOrd="0" presId="urn:microsoft.com/office/officeart/2005/8/layout/process2"/>
    <dgm:cxn modelId="{AC0E9F8B-2913-448B-ABE1-F9A059A2F776}" type="presOf" srcId="{641EDA69-31DC-4F02-A4ED-20A1EB57158C}" destId="{D67E8373-4AA7-4B7C-A8F5-74DB29E43F87}" srcOrd="1" destOrd="0" presId="urn:microsoft.com/office/officeart/2005/8/layout/process2"/>
    <dgm:cxn modelId="{69770C8A-3749-4C2C-A850-D244A2A4F745}" type="presOf" srcId="{43634D21-19C3-4C79-828D-922A8C2BE9B7}" destId="{A9DFFBF9-789D-4163-814D-6ADC22F8875A}" srcOrd="1" destOrd="0" presId="urn:microsoft.com/office/officeart/2005/8/layout/process2"/>
    <dgm:cxn modelId="{57DD7D1B-433E-423D-A90E-A793761A3697}" type="presOf" srcId="{8B0E5685-4E1A-4244-A302-6BCE0C738474}" destId="{896C2FA5-3BA0-44B5-ADEF-BB2B0A41C374}" srcOrd="1" destOrd="0" presId="urn:microsoft.com/office/officeart/2005/8/layout/process2"/>
    <dgm:cxn modelId="{E4817D3F-B1FB-4E07-B57A-461AAAAE565E}" srcId="{92819D88-A9CB-4A37-937B-0A5B649F39F7}" destId="{4D5D203F-887F-4138-9520-1FD2EC70E70C}" srcOrd="4" destOrd="0" parTransId="{A29928C2-CD79-449C-BE64-2C937325E1C6}" sibTransId="{3276E772-8EC2-4E76-A725-BA7F1557FBEE}"/>
    <dgm:cxn modelId="{1BD875C8-A6DE-4402-9513-6F6A9F883EFC}" type="presOf" srcId="{0AB382DA-F3D8-41AA-8135-84FFDCA9BB9C}" destId="{072D3F84-0DE7-4115-8B90-3DCC0747E155}" srcOrd="0" destOrd="0" presId="urn:microsoft.com/office/officeart/2005/8/layout/process2"/>
    <dgm:cxn modelId="{AD1D0251-3AC5-4163-AED8-AEB7FF0691E9}" srcId="{92819D88-A9CB-4A37-937B-0A5B649F39F7}" destId="{595832B7-CDAC-43C3-8563-9D28CD31F956}" srcOrd="2" destOrd="0" parTransId="{1EE8A38B-6546-4163-B23C-CC281077F0D3}" sibTransId="{641EDA69-31DC-4F02-A4ED-20A1EB57158C}"/>
    <dgm:cxn modelId="{3A683C63-CCAE-49EB-8B0D-D788A10464FE}" srcId="{92819D88-A9CB-4A37-937B-0A5B649F39F7}" destId="{0AB382DA-F3D8-41AA-8135-84FFDCA9BB9C}" srcOrd="1" destOrd="0" parTransId="{89495B7E-182A-41DD-826B-A747F2A75A96}" sibTransId="{010C8D24-15E8-451F-98EB-89CD2275951E}"/>
    <dgm:cxn modelId="{146DA34D-3D40-4814-A2F0-CA1D8EB6C523}" type="presOf" srcId="{641EDA69-31DC-4F02-A4ED-20A1EB57158C}" destId="{6D510FBB-51C6-485D-AA9A-C97FD09CBA7C}" srcOrd="0" destOrd="0" presId="urn:microsoft.com/office/officeart/2005/8/layout/process2"/>
    <dgm:cxn modelId="{7C2B597C-4932-41DF-9222-B2448BF2D468}" type="presOf" srcId="{4D5D203F-887F-4138-9520-1FD2EC70E70C}" destId="{FD27544E-1376-40A4-8342-2115F9C02FB3}" srcOrd="0" destOrd="0" presId="urn:microsoft.com/office/officeart/2005/8/layout/process2"/>
    <dgm:cxn modelId="{983ABD96-9090-406A-8723-D91494773EFE}" type="presOf" srcId="{92819D88-A9CB-4A37-937B-0A5B649F39F7}" destId="{6956DA40-3FEA-4483-80CA-C6008ED9B95D}" srcOrd="0" destOrd="0" presId="urn:microsoft.com/office/officeart/2005/8/layout/process2"/>
    <dgm:cxn modelId="{6A5E6415-2BF8-49CC-8184-B0069A5C012A}" type="presOf" srcId="{010C8D24-15E8-451F-98EB-89CD2275951E}" destId="{A36CBB04-45FB-496D-BC8D-9744A38D32CF}" srcOrd="1" destOrd="0" presId="urn:microsoft.com/office/officeart/2005/8/layout/process2"/>
    <dgm:cxn modelId="{DB1768E4-510A-43DD-B666-40647659530F}" type="presOf" srcId="{010C8D24-15E8-451F-98EB-89CD2275951E}" destId="{842A6A26-8DFA-43A3-AE85-456319E2F873}" srcOrd="0" destOrd="0" presId="urn:microsoft.com/office/officeart/2005/8/layout/process2"/>
    <dgm:cxn modelId="{9AC227BA-D58D-43C3-90A3-996B258CC9AE}" type="presOf" srcId="{43634D21-19C3-4C79-828D-922A8C2BE9B7}" destId="{4F014289-D550-4542-A27F-599263B75F2C}" srcOrd="0" destOrd="0" presId="urn:microsoft.com/office/officeart/2005/8/layout/process2"/>
    <dgm:cxn modelId="{0D1D74B0-31E1-42B7-983C-7FE4D628A8B9}" type="presOf" srcId="{595832B7-CDAC-43C3-8563-9D28CD31F956}" destId="{3E118BB9-CC70-41E1-AA36-271136F284A4}" srcOrd="0" destOrd="0" presId="urn:microsoft.com/office/officeart/2005/8/layout/process2"/>
    <dgm:cxn modelId="{EC3D7597-F101-415C-AB51-2DA310CF248E}" type="presParOf" srcId="{6956DA40-3FEA-4483-80CA-C6008ED9B95D}" destId="{16C868B6-9253-4B5B-A26E-CEF26D9D667D}" srcOrd="0" destOrd="0" presId="urn:microsoft.com/office/officeart/2005/8/layout/process2"/>
    <dgm:cxn modelId="{A9345F87-3CEE-45E7-A40E-44130FB5F7DD}" type="presParOf" srcId="{6956DA40-3FEA-4483-80CA-C6008ED9B95D}" destId="{E1F87175-87AB-47CA-9DD1-146026371EBB}" srcOrd="1" destOrd="0" presId="urn:microsoft.com/office/officeart/2005/8/layout/process2"/>
    <dgm:cxn modelId="{217DB5ED-7A94-42CC-A043-2C5BA6802FC3}" type="presParOf" srcId="{E1F87175-87AB-47CA-9DD1-146026371EBB}" destId="{896C2FA5-3BA0-44B5-ADEF-BB2B0A41C374}" srcOrd="0" destOrd="0" presId="urn:microsoft.com/office/officeart/2005/8/layout/process2"/>
    <dgm:cxn modelId="{6607DADE-488B-4CE5-8A6A-8E18763F83C7}" type="presParOf" srcId="{6956DA40-3FEA-4483-80CA-C6008ED9B95D}" destId="{072D3F84-0DE7-4115-8B90-3DCC0747E155}" srcOrd="2" destOrd="0" presId="urn:microsoft.com/office/officeart/2005/8/layout/process2"/>
    <dgm:cxn modelId="{CF43AB3C-7DE0-4D07-BD4A-59F04D66AB90}" type="presParOf" srcId="{6956DA40-3FEA-4483-80CA-C6008ED9B95D}" destId="{842A6A26-8DFA-43A3-AE85-456319E2F873}" srcOrd="3" destOrd="0" presId="urn:microsoft.com/office/officeart/2005/8/layout/process2"/>
    <dgm:cxn modelId="{59809771-220F-4A17-A09D-D109B25CB238}" type="presParOf" srcId="{842A6A26-8DFA-43A3-AE85-456319E2F873}" destId="{A36CBB04-45FB-496D-BC8D-9744A38D32CF}" srcOrd="0" destOrd="0" presId="urn:microsoft.com/office/officeart/2005/8/layout/process2"/>
    <dgm:cxn modelId="{6537A87A-225A-44B2-97ED-12934C944284}" type="presParOf" srcId="{6956DA40-3FEA-4483-80CA-C6008ED9B95D}" destId="{3E118BB9-CC70-41E1-AA36-271136F284A4}" srcOrd="4" destOrd="0" presId="urn:microsoft.com/office/officeart/2005/8/layout/process2"/>
    <dgm:cxn modelId="{BB567247-E1C4-4375-A29B-0609961D2E6C}" type="presParOf" srcId="{6956DA40-3FEA-4483-80CA-C6008ED9B95D}" destId="{6D510FBB-51C6-485D-AA9A-C97FD09CBA7C}" srcOrd="5" destOrd="0" presId="urn:microsoft.com/office/officeart/2005/8/layout/process2"/>
    <dgm:cxn modelId="{7C4E0363-C7AB-4784-9DB4-BF2F1DE05B9A}" type="presParOf" srcId="{6D510FBB-51C6-485D-AA9A-C97FD09CBA7C}" destId="{D67E8373-4AA7-4B7C-A8F5-74DB29E43F87}" srcOrd="0" destOrd="0" presId="urn:microsoft.com/office/officeart/2005/8/layout/process2"/>
    <dgm:cxn modelId="{A1529F77-4F58-4573-8ABC-8B9FFF2C6B11}" type="presParOf" srcId="{6956DA40-3FEA-4483-80CA-C6008ED9B95D}" destId="{5BD75FA5-1B27-4C58-BEEF-91C52388D619}" srcOrd="6" destOrd="0" presId="urn:microsoft.com/office/officeart/2005/8/layout/process2"/>
    <dgm:cxn modelId="{BBAB6775-489A-4367-8E8D-46A280D63DBF}" type="presParOf" srcId="{6956DA40-3FEA-4483-80CA-C6008ED9B95D}" destId="{4F014289-D550-4542-A27F-599263B75F2C}" srcOrd="7" destOrd="0" presId="urn:microsoft.com/office/officeart/2005/8/layout/process2"/>
    <dgm:cxn modelId="{488AEE43-D099-4179-A5E5-D1A784581408}" type="presParOf" srcId="{4F014289-D550-4542-A27F-599263B75F2C}" destId="{A9DFFBF9-789D-4163-814D-6ADC22F8875A}" srcOrd="0" destOrd="0" presId="urn:microsoft.com/office/officeart/2005/8/layout/process2"/>
    <dgm:cxn modelId="{01392A2A-1FF8-4F3E-9C19-64078C48D945}" type="presParOf" srcId="{6956DA40-3FEA-4483-80CA-C6008ED9B95D}" destId="{FD27544E-1376-40A4-8342-2115F9C02FB3}"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A1C9A1A-6A2F-4393-9C75-6C96AF98417E}" type="doc">
      <dgm:prSet loTypeId="urn:microsoft.com/office/officeart/2005/8/layout/default#48" loCatId="list" qsTypeId="urn:microsoft.com/office/officeart/2005/8/quickstyle/simple1" qsCatId="simple" csTypeId="urn:microsoft.com/office/officeart/2005/8/colors/accent1_2" csCatId="accent1" phldr="1"/>
      <dgm:spPr/>
      <dgm:t>
        <a:bodyPr/>
        <a:lstStyle/>
        <a:p>
          <a:endParaRPr lang="en-US"/>
        </a:p>
      </dgm:t>
    </dgm:pt>
    <dgm:pt modelId="{E3DAB7CB-292D-42C2-9DDA-4C0C7E813E81}">
      <dgm:prSet phldrT="[Text]"/>
      <dgm:spPr>
        <a:solidFill>
          <a:schemeClr val="accent3"/>
        </a:solidFill>
      </dgm:spPr>
      <dgm:t>
        <a:bodyPr/>
        <a:lstStyle/>
        <a:p>
          <a:r>
            <a:rPr lang="en-US" dirty="0" smtClean="0"/>
            <a:t>Classification</a:t>
          </a:r>
          <a:endParaRPr lang="en-US" dirty="0"/>
        </a:p>
      </dgm:t>
    </dgm:pt>
    <dgm:pt modelId="{2E60B326-778A-4ED2-9932-992BA3F88C96}" type="parTrans" cxnId="{EF9E4638-7521-4A3E-A496-A6ED4B2FC69E}">
      <dgm:prSet/>
      <dgm:spPr/>
      <dgm:t>
        <a:bodyPr/>
        <a:lstStyle/>
        <a:p>
          <a:endParaRPr lang="en-US"/>
        </a:p>
      </dgm:t>
    </dgm:pt>
    <dgm:pt modelId="{2B7ECA71-1698-49C5-8297-82630FAD46DE}" type="sibTrans" cxnId="{EF9E4638-7521-4A3E-A496-A6ED4B2FC69E}">
      <dgm:prSet/>
      <dgm:spPr/>
      <dgm:t>
        <a:bodyPr/>
        <a:lstStyle/>
        <a:p>
          <a:endParaRPr lang="en-US"/>
        </a:p>
      </dgm:t>
    </dgm:pt>
    <dgm:pt modelId="{FCC7A10B-D4E0-4288-BF5E-29C41406C6E7}">
      <dgm:prSet phldrT="[Text]"/>
      <dgm:spPr>
        <a:solidFill>
          <a:schemeClr val="accent3"/>
        </a:solidFill>
      </dgm:spPr>
      <dgm:t>
        <a:bodyPr/>
        <a:lstStyle/>
        <a:p>
          <a:r>
            <a:rPr lang="en-US" dirty="0" smtClean="0"/>
            <a:t>Prediction</a:t>
          </a:r>
          <a:endParaRPr lang="en-US" dirty="0"/>
        </a:p>
      </dgm:t>
    </dgm:pt>
    <dgm:pt modelId="{54A37F71-8B94-43E1-A5BD-E2369D6E799C}" type="parTrans" cxnId="{7675258C-FCCE-457A-9125-5109E368ADC6}">
      <dgm:prSet/>
      <dgm:spPr/>
      <dgm:t>
        <a:bodyPr/>
        <a:lstStyle/>
        <a:p>
          <a:endParaRPr lang="en-US"/>
        </a:p>
      </dgm:t>
    </dgm:pt>
    <dgm:pt modelId="{88824653-30E8-4E18-8D5D-5B8D64D8B250}" type="sibTrans" cxnId="{7675258C-FCCE-457A-9125-5109E368ADC6}">
      <dgm:prSet/>
      <dgm:spPr/>
      <dgm:t>
        <a:bodyPr/>
        <a:lstStyle/>
        <a:p>
          <a:endParaRPr lang="en-US"/>
        </a:p>
      </dgm:t>
    </dgm:pt>
    <dgm:pt modelId="{3CE3EB17-ADBF-4D4B-9C92-42789875D90C}" type="pres">
      <dgm:prSet presAssocID="{5A1C9A1A-6A2F-4393-9C75-6C96AF98417E}" presName="diagram" presStyleCnt="0">
        <dgm:presLayoutVars>
          <dgm:dir/>
          <dgm:resizeHandles val="exact"/>
        </dgm:presLayoutVars>
      </dgm:prSet>
      <dgm:spPr/>
      <dgm:t>
        <a:bodyPr/>
        <a:lstStyle/>
        <a:p>
          <a:endParaRPr lang="en-US"/>
        </a:p>
      </dgm:t>
    </dgm:pt>
    <dgm:pt modelId="{462636E2-7621-4CEF-893F-D7C40CFD0FDB}" type="pres">
      <dgm:prSet presAssocID="{E3DAB7CB-292D-42C2-9DDA-4C0C7E813E81}" presName="node" presStyleLbl="node1" presStyleIdx="0" presStyleCnt="2">
        <dgm:presLayoutVars>
          <dgm:bulletEnabled val="1"/>
        </dgm:presLayoutVars>
      </dgm:prSet>
      <dgm:spPr/>
      <dgm:t>
        <a:bodyPr/>
        <a:lstStyle/>
        <a:p>
          <a:endParaRPr lang="en-US"/>
        </a:p>
      </dgm:t>
    </dgm:pt>
    <dgm:pt modelId="{6C092281-201C-419B-B35F-62EA6249B74C}" type="pres">
      <dgm:prSet presAssocID="{2B7ECA71-1698-49C5-8297-82630FAD46DE}" presName="sibTrans" presStyleCnt="0"/>
      <dgm:spPr/>
    </dgm:pt>
    <dgm:pt modelId="{7C89AD3D-541C-4C6E-8CCF-E04DBCCA1D0B}" type="pres">
      <dgm:prSet presAssocID="{FCC7A10B-D4E0-4288-BF5E-29C41406C6E7}" presName="node" presStyleLbl="node1" presStyleIdx="1" presStyleCnt="2">
        <dgm:presLayoutVars>
          <dgm:bulletEnabled val="1"/>
        </dgm:presLayoutVars>
      </dgm:prSet>
      <dgm:spPr/>
      <dgm:t>
        <a:bodyPr/>
        <a:lstStyle/>
        <a:p>
          <a:endParaRPr lang="en-US"/>
        </a:p>
      </dgm:t>
    </dgm:pt>
  </dgm:ptLst>
  <dgm:cxnLst>
    <dgm:cxn modelId="{9D635610-CB8C-4D1D-AB49-5CD26DEBBC74}" type="presOf" srcId="{E3DAB7CB-292D-42C2-9DDA-4C0C7E813E81}" destId="{462636E2-7621-4CEF-893F-D7C40CFD0FDB}" srcOrd="0" destOrd="0" presId="urn:microsoft.com/office/officeart/2005/8/layout/default#48"/>
    <dgm:cxn modelId="{EF9E4638-7521-4A3E-A496-A6ED4B2FC69E}" srcId="{5A1C9A1A-6A2F-4393-9C75-6C96AF98417E}" destId="{E3DAB7CB-292D-42C2-9DDA-4C0C7E813E81}" srcOrd="0" destOrd="0" parTransId="{2E60B326-778A-4ED2-9932-992BA3F88C96}" sibTransId="{2B7ECA71-1698-49C5-8297-82630FAD46DE}"/>
    <dgm:cxn modelId="{5032526E-1E45-419A-802A-E9A0F80A5AFE}" type="presOf" srcId="{FCC7A10B-D4E0-4288-BF5E-29C41406C6E7}" destId="{7C89AD3D-541C-4C6E-8CCF-E04DBCCA1D0B}" srcOrd="0" destOrd="0" presId="urn:microsoft.com/office/officeart/2005/8/layout/default#48"/>
    <dgm:cxn modelId="{AD517313-40A6-4D3F-8A1F-0A443059A377}" type="presOf" srcId="{5A1C9A1A-6A2F-4393-9C75-6C96AF98417E}" destId="{3CE3EB17-ADBF-4D4B-9C92-42789875D90C}" srcOrd="0" destOrd="0" presId="urn:microsoft.com/office/officeart/2005/8/layout/default#48"/>
    <dgm:cxn modelId="{7675258C-FCCE-457A-9125-5109E368ADC6}" srcId="{5A1C9A1A-6A2F-4393-9C75-6C96AF98417E}" destId="{FCC7A10B-D4E0-4288-BF5E-29C41406C6E7}" srcOrd="1" destOrd="0" parTransId="{54A37F71-8B94-43E1-A5BD-E2369D6E799C}" sibTransId="{88824653-30E8-4E18-8D5D-5B8D64D8B250}"/>
    <dgm:cxn modelId="{B91ED2FD-C3DB-4B28-A967-6485BE689C6E}" type="presParOf" srcId="{3CE3EB17-ADBF-4D4B-9C92-42789875D90C}" destId="{462636E2-7621-4CEF-893F-D7C40CFD0FDB}" srcOrd="0" destOrd="0" presId="urn:microsoft.com/office/officeart/2005/8/layout/default#48"/>
    <dgm:cxn modelId="{FB821C56-85BA-4E72-80A3-01BA8FFF05E6}" type="presParOf" srcId="{3CE3EB17-ADBF-4D4B-9C92-42789875D90C}" destId="{6C092281-201C-419B-B35F-62EA6249B74C}" srcOrd="1" destOrd="0" presId="urn:microsoft.com/office/officeart/2005/8/layout/default#48"/>
    <dgm:cxn modelId="{BBAD46A1-ADB4-43B6-8FB4-36D4DCA0C0CA}" type="presParOf" srcId="{3CE3EB17-ADBF-4D4B-9C92-42789875D90C}" destId="{7C89AD3D-541C-4C6E-8CCF-E04DBCCA1D0B}" srcOrd="2" destOrd="0" presId="urn:microsoft.com/office/officeart/2005/8/layout/default#4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E4B1824-676B-46BC-BD24-8DCF636D1858}" type="doc">
      <dgm:prSet loTypeId="urn:microsoft.com/office/officeart/2005/8/layout/venn2" loCatId="relationship" qsTypeId="urn:microsoft.com/office/officeart/2005/8/quickstyle/simple1" qsCatId="simple" csTypeId="urn:microsoft.com/office/officeart/2005/8/colors/colorful1" csCatId="colorful" phldr="1"/>
      <dgm:spPr/>
      <dgm:t>
        <a:bodyPr/>
        <a:lstStyle/>
        <a:p>
          <a:endParaRPr lang="en-US"/>
        </a:p>
      </dgm:t>
    </dgm:pt>
    <dgm:pt modelId="{CA09E066-D580-410B-8A0F-73D024389FB0}">
      <dgm:prSet phldrT="[Text]" custT="1"/>
      <dgm:spPr>
        <a:solidFill>
          <a:schemeClr val="accent1"/>
        </a:solidFill>
      </dgm:spPr>
      <dgm:t>
        <a:bodyPr/>
        <a:lstStyle/>
        <a:p>
          <a:r>
            <a:rPr lang="en-US" sz="2000" b="0" dirty="0" smtClean="0">
              <a:latin typeface="+mj-lt"/>
              <a:cs typeface="Tahoma" pitchFamily="34" charset="0"/>
            </a:rPr>
            <a:t>All possible information that can be known</a:t>
          </a:r>
          <a:endParaRPr lang="en-US" sz="2000" b="0" dirty="0">
            <a:latin typeface="+mj-lt"/>
            <a:cs typeface="Tahoma" pitchFamily="34" charset="0"/>
          </a:endParaRPr>
        </a:p>
      </dgm:t>
    </dgm:pt>
    <dgm:pt modelId="{BB0E1D3A-903E-42C2-BA94-52D19BE679FD}" type="parTrans" cxnId="{CD621B41-09FB-485C-A52E-CE81176A45E9}">
      <dgm:prSet/>
      <dgm:spPr/>
      <dgm:t>
        <a:bodyPr/>
        <a:lstStyle/>
        <a:p>
          <a:endParaRPr lang="en-US" sz="2400" b="1">
            <a:latin typeface="Tahoma" pitchFamily="34" charset="0"/>
            <a:cs typeface="Tahoma" pitchFamily="34" charset="0"/>
          </a:endParaRPr>
        </a:p>
      </dgm:t>
    </dgm:pt>
    <dgm:pt modelId="{7408888E-81C1-4953-8D4C-1F29548DDBE5}" type="sibTrans" cxnId="{CD621B41-09FB-485C-A52E-CE81176A45E9}">
      <dgm:prSet/>
      <dgm:spPr/>
      <dgm:t>
        <a:bodyPr/>
        <a:lstStyle/>
        <a:p>
          <a:endParaRPr lang="en-US" sz="2400" b="1">
            <a:latin typeface="Tahoma" pitchFamily="34" charset="0"/>
            <a:cs typeface="Tahoma" pitchFamily="34" charset="0"/>
          </a:endParaRPr>
        </a:p>
      </dgm:t>
    </dgm:pt>
    <dgm:pt modelId="{EADB3889-CF21-4AC5-9EA8-3D4B0AD66634}">
      <dgm:prSet phldrT="[Text]" custT="1"/>
      <dgm:spPr>
        <a:solidFill>
          <a:schemeClr val="accent2"/>
        </a:solidFill>
      </dgm:spPr>
      <dgm:t>
        <a:bodyPr/>
        <a:lstStyle/>
        <a:p>
          <a:r>
            <a:rPr lang="en-US" sz="2000" b="0" dirty="0" smtClean="0">
              <a:latin typeface="+mj-lt"/>
              <a:cs typeface="Tahoma" pitchFamily="34" charset="0"/>
            </a:rPr>
            <a:t>Information we learn</a:t>
          </a:r>
          <a:endParaRPr lang="en-US" sz="2000" b="0" dirty="0">
            <a:latin typeface="+mj-lt"/>
            <a:cs typeface="Tahoma" pitchFamily="34" charset="0"/>
          </a:endParaRPr>
        </a:p>
      </dgm:t>
    </dgm:pt>
    <dgm:pt modelId="{C4A8EEA9-9461-4633-A242-24F056E08339}" type="parTrans" cxnId="{BAB494B5-2C42-43AA-A9F5-AF9A5873C300}">
      <dgm:prSet/>
      <dgm:spPr/>
      <dgm:t>
        <a:bodyPr/>
        <a:lstStyle/>
        <a:p>
          <a:endParaRPr lang="en-US" sz="2400" b="1">
            <a:latin typeface="Tahoma" pitchFamily="34" charset="0"/>
            <a:cs typeface="Tahoma" pitchFamily="34" charset="0"/>
          </a:endParaRPr>
        </a:p>
      </dgm:t>
    </dgm:pt>
    <dgm:pt modelId="{67C7D02C-C467-47A0-BB3E-B40172F686BC}" type="sibTrans" cxnId="{BAB494B5-2C42-43AA-A9F5-AF9A5873C300}">
      <dgm:prSet/>
      <dgm:spPr/>
      <dgm:t>
        <a:bodyPr/>
        <a:lstStyle/>
        <a:p>
          <a:endParaRPr lang="en-US" sz="2400" b="1">
            <a:latin typeface="Tahoma" pitchFamily="34" charset="0"/>
            <a:cs typeface="Tahoma" pitchFamily="34" charset="0"/>
          </a:endParaRPr>
        </a:p>
      </dgm:t>
    </dgm:pt>
    <dgm:pt modelId="{33A9A69A-9E2F-4882-9AD5-5AA9A1D1C17E}">
      <dgm:prSet phldrT="[Text]" custT="1"/>
      <dgm:spPr>
        <a:solidFill>
          <a:schemeClr val="tx2"/>
        </a:solidFill>
      </dgm:spPr>
      <dgm:t>
        <a:bodyPr/>
        <a:lstStyle/>
        <a:p>
          <a:r>
            <a:rPr lang="en-US" sz="2000" b="0" dirty="0" smtClean="0">
              <a:latin typeface="+mj-lt"/>
              <a:cs typeface="Tahoma" pitchFamily="34" charset="0"/>
            </a:rPr>
            <a:t>Information needed to make the decision at hand</a:t>
          </a:r>
          <a:endParaRPr lang="en-US" sz="2000" b="0" dirty="0">
            <a:latin typeface="+mj-lt"/>
            <a:cs typeface="Tahoma" pitchFamily="34" charset="0"/>
          </a:endParaRPr>
        </a:p>
      </dgm:t>
    </dgm:pt>
    <dgm:pt modelId="{05E2CADE-39A8-4C89-9B8C-C57C6C5115E7}" type="parTrans" cxnId="{C547A05A-5932-4023-AEE1-43440BDAE5BE}">
      <dgm:prSet/>
      <dgm:spPr/>
      <dgm:t>
        <a:bodyPr/>
        <a:lstStyle/>
        <a:p>
          <a:endParaRPr lang="en-US" sz="2400" b="1">
            <a:latin typeface="Tahoma" pitchFamily="34" charset="0"/>
            <a:cs typeface="Tahoma" pitchFamily="34" charset="0"/>
          </a:endParaRPr>
        </a:p>
      </dgm:t>
    </dgm:pt>
    <dgm:pt modelId="{5EB57F55-7CFA-4C23-A444-2337AD0B88C8}" type="sibTrans" cxnId="{C547A05A-5932-4023-AEE1-43440BDAE5BE}">
      <dgm:prSet/>
      <dgm:spPr/>
      <dgm:t>
        <a:bodyPr/>
        <a:lstStyle/>
        <a:p>
          <a:endParaRPr lang="en-US" sz="2400" b="1">
            <a:latin typeface="Tahoma" pitchFamily="34" charset="0"/>
            <a:cs typeface="Tahoma" pitchFamily="34" charset="0"/>
          </a:endParaRPr>
        </a:p>
      </dgm:t>
    </dgm:pt>
    <dgm:pt modelId="{D5F9999E-ECF3-4C55-B377-2545643A1A2B}" type="pres">
      <dgm:prSet presAssocID="{1E4B1824-676B-46BC-BD24-8DCF636D1858}" presName="Name0" presStyleCnt="0">
        <dgm:presLayoutVars>
          <dgm:chMax val="7"/>
          <dgm:resizeHandles val="exact"/>
        </dgm:presLayoutVars>
      </dgm:prSet>
      <dgm:spPr/>
      <dgm:t>
        <a:bodyPr/>
        <a:lstStyle/>
        <a:p>
          <a:endParaRPr lang="en-US"/>
        </a:p>
      </dgm:t>
    </dgm:pt>
    <dgm:pt modelId="{76BD1879-B0A3-4A78-9E93-5EA2B07D9E30}" type="pres">
      <dgm:prSet presAssocID="{1E4B1824-676B-46BC-BD24-8DCF636D1858}" presName="comp1" presStyleCnt="0"/>
      <dgm:spPr/>
      <dgm:t>
        <a:bodyPr/>
        <a:lstStyle/>
        <a:p>
          <a:endParaRPr lang="en-US"/>
        </a:p>
      </dgm:t>
    </dgm:pt>
    <dgm:pt modelId="{10292E2A-8E92-4E83-9E92-8C52D8AE7E21}" type="pres">
      <dgm:prSet presAssocID="{1E4B1824-676B-46BC-BD24-8DCF636D1858}" presName="circle1" presStyleLbl="node1" presStyleIdx="0" presStyleCnt="3" custLinFactNeighborY="544"/>
      <dgm:spPr/>
      <dgm:t>
        <a:bodyPr/>
        <a:lstStyle/>
        <a:p>
          <a:endParaRPr lang="en-US"/>
        </a:p>
      </dgm:t>
    </dgm:pt>
    <dgm:pt modelId="{D829E711-61E0-4003-831B-00B119D5AC42}" type="pres">
      <dgm:prSet presAssocID="{1E4B1824-676B-46BC-BD24-8DCF636D1858}" presName="c1text" presStyleLbl="node1" presStyleIdx="0" presStyleCnt="3">
        <dgm:presLayoutVars>
          <dgm:bulletEnabled val="1"/>
        </dgm:presLayoutVars>
      </dgm:prSet>
      <dgm:spPr/>
      <dgm:t>
        <a:bodyPr/>
        <a:lstStyle/>
        <a:p>
          <a:endParaRPr lang="en-US"/>
        </a:p>
      </dgm:t>
    </dgm:pt>
    <dgm:pt modelId="{88BEA78E-925C-4131-BE9D-E0B421FB785A}" type="pres">
      <dgm:prSet presAssocID="{1E4B1824-676B-46BC-BD24-8DCF636D1858}" presName="comp2" presStyleCnt="0"/>
      <dgm:spPr/>
      <dgm:t>
        <a:bodyPr/>
        <a:lstStyle/>
        <a:p>
          <a:endParaRPr lang="en-US"/>
        </a:p>
      </dgm:t>
    </dgm:pt>
    <dgm:pt modelId="{181A9E75-D92E-46EA-8B94-061619F64F1B}" type="pres">
      <dgm:prSet presAssocID="{1E4B1824-676B-46BC-BD24-8DCF636D1858}" presName="circle2" presStyleLbl="node1" presStyleIdx="1" presStyleCnt="3"/>
      <dgm:spPr/>
      <dgm:t>
        <a:bodyPr/>
        <a:lstStyle/>
        <a:p>
          <a:endParaRPr lang="en-US"/>
        </a:p>
      </dgm:t>
    </dgm:pt>
    <dgm:pt modelId="{C82B1466-1D22-4736-8418-B3A7F68F47F2}" type="pres">
      <dgm:prSet presAssocID="{1E4B1824-676B-46BC-BD24-8DCF636D1858}" presName="c2text" presStyleLbl="node1" presStyleIdx="1" presStyleCnt="3">
        <dgm:presLayoutVars>
          <dgm:bulletEnabled val="1"/>
        </dgm:presLayoutVars>
      </dgm:prSet>
      <dgm:spPr/>
      <dgm:t>
        <a:bodyPr/>
        <a:lstStyle/>
        <a:p>
          <a:endParaRPr lang="en-US"/>
        </a:p>
      </dgm:t>
    </dgm:pt>
    <dgm:pt modelId="{4E5BA92E-7153-4758-8AD5-409631EB64F7}" type="pres">
      <dgm:prSet presAssocID="{1E4B1824-676B-46BC-BD24-8DCF636D1858}" presName="comp3" presStyleCnt="0"/>
      <dgm:spPr/>
      <dgm:t>
        <a:bodyPr/>
        <a:lstStyle/>
        <a:p>
          <a:endParaRPr lang="en-US"/>
        </a:p>
      </dgm:t>
    </dgm:pt>
    <dgm:pt modelId="{4D416923-5DE8-449A-ABE0-A95EBFA0D37D}" type="pres">
      <dgm:prSet presAssocID="{1E4B1824-676B-46BC-BD24-8DCF636D1858}" presName="circle3" presStyleLbl="node1" presStyleIdx="2" presStyleCnt="3" custLinFactNeighborX="2222" custLinFactNeighborY="494"/>
      <dgm:spPr/>
      <dgm:t>
        <a:bodyPr/>
        <a:lstStyle/>
        <a:p>
          <a:endParaRPr lang="en-US"/>
        </a:p>
      </dgm:t>
    </dgm:pt>
    <dgm:pt modelId="{C4710E1C-04FF-48F3-A252-41EC3E88804B}" type="pres">
      <dgm:prSet presAssocID="{1E4B1824-676B-46BC-BD24-8DCF636D1858}" presName="c3text" presStyleLbl="node1" presStyleIdx="2" presStyleCnt="3">
        <dgm:presLayoutVars>
          <dgm:bulletEnabled val="1"/>
        </dgm:presLayoutVars>
      </dgm:prSet>
      <dgm:spPr/>
      <dgm:t>
        <a:bodyPr/>
        <a:lstStyle/>
        <a:p>
          <a:endParaRPr lang="en-US"/>
        </a:p>
      </dgm:t>
    </dgm:pt>
  </dgm:ptLst>
  <dgm:cxnLst>
    <dgm:cxn modelId="{7D101721-FCA5-4BEF-B3C1-ABACF758AA19}" type="presOf" srcId="{33A9A69A-9E2F-4882-9AD5-5AA9A1D1C17E}" destId="{4D416923-5DE8-449A-ABE0-A95EBFA0D37D}" srcOrd="0" destOrd="0" presId="urn:microsoft.com/office/officeart/2005/8/layout/venn2"/>
    <dgm:cxn modelId="{BAB494B5-2C42-43AA-A9F5-AF9A5873C300}" srcId="{1E4B1824-676B-46BC-BD24-8DCF636D1858}" destId="{EADB3889-CF21-4AC5-9EA8-3D4B0AD66634}" srcOrd="1" destOrd="0" parTransId="{C4A8EEA9-9461-4633-A242-24F056E08339}" sibTransId="{67C7D02C-C467-47A0-BB3E-B40172F686BC}"/>
    <dgm:cxn modelId="{E90AE4F1-E5A4-4A60-8BC4-B3C7099D2DC5}" type="presOf" srcId="{1E4B1824-676B-46BC-BD24-8DCF636D1858}" destId="{D5F9999E-ECF3-4C55-B377-2545643A1A2B}" srcOrd="0" destOrd="0" presId="urn:microsoft.com/office/officeart/2005/8/layout/venn2"/>
    <dgm:cxn modelId="{CD621B41-09FB-485C-A52E-CE81176A45E9}" srcId="{1E4B1824-676B-46BC-BD24-8DCF636D1858}" destId="{CA09E066-D580-410B-8A0F-73D024389FB0}" srcOrd="0" destOrd="0" parTransId="{BB0E1D3A-903E-42C2-BA94-52D19BE679FD}" sibTransId="{7408888E-81C1-4953-8D4C-1F29548DDBE5}"/>
    <dgm:cxn modelId="{E2FBD076-C868-410A-A36C-AA28F725FC11}" type="presOf" srcId="{CA09E066-D580-410B-8A0F-73D024389FB0}" destId="{D829E711-61E0-4003-831B-00B119D5AC42}" srcOrd="1" destOrd="0" presId="urn:microsoft.com/office/officeart/2005/8/layout/venn2"/>
    <dgm:cxn modelId="{7E9BB00B-F12E-4813-A6EB-4EE4BFCDACBF}" type="presOf" srcId="{33A9A69A-9E2F-4882-9AD5-5AA9A1D1C17E}" destId="{C4710E1C-04FF-48F3-A252-41EC3E88804B}" srcOrd="1" destOrd="0" presId="urn:microsoft.com/office/officeart/2005/8/layout/venn2"/>
    <dgm:cxn modelId="{A87EF390-2232-497B-B070-70FD0808707E}" type="presOf" srcId="{CA09E066-D580-410B-8A0F-73D024389FB0}" destId="{10292E2A-8E92-4E83-9E92-8C52D8AE7E21}" srcOrd="0" destOrd="0" presId="urn:microsoft.com/office/officeart/2005/8/layout/venn2"/>
    <dgm:cxn modelId="{C547A05A-5932-4023-AEE1-43440BDAE5BE}" srcId="{1E4B1824-676B-46BC-BD24-8DCF636D1858}" destId="{33A9A69A-9E2F-4882-9AD5-5AA9A1D1C17E}" srcOrd="2" destOrd="0" parTransId="{05E2CADE-39A8-4C89-9B8C-C57C6C5115E7}" sibTransId="{5EB57F55-7CFA-4C23-A444-2337AD0B88C8}"/>
    <dgm:cxn modelId="{4D9A9BDD-9CC7-44BE-B9FC-D4F62EB8F3E6}" type="presOf" srcId="{EADB3889-CF21-4AC5-9EA8-3D4B0AD66634}" destId="{C82B1466-1D22-4736-8418-B3A7F68F47F2}" srcOrd="1" destOrd="0" presId="urn:microsoft.com/office/officeart/2005/8/layout/venn2"/>
    <dgm:cxn modelId="{1CEB3F33-3C01-4C49-AC7E-81C393AA4B35}" type="presOf" srcId="{EADB3889-CF21-4AC5-9EA8-3D4B0AD66634}" destId="{181A9E75-D92E-46EA-8B94-061619F64F1B}" srcOrd="0" destOrd="0" presId="urn:microsoft.com/office/officeart/2005/8/layout/venn2"/>
    <dgm:cxn modelId="{AB19C552-423D-445B-BC96-651D70A7C1ED}" type="presParOf" srcId="{D5F9999E-ECF3-4C55-B377-2545643A1A2B}" destId="{76BD1879-B0A3-4A78-9E93-5EA2B07D9E30}" srcOrd="0" destOrd="0" presId="urn:microsoft.com/office/officeart/2005/8/layout/venn2"/>
    <dgm:cxn modelId="{967A4863-1A0C-40A9-A8FB-415CCAEE108E}" type="presParOf" srcId="{76BD1879-B0A3-4A78-9E93-5EA2B07D9E30}" destId="{10292E2A-8E92-4E83-9E92-8C52D8AE7E21}" srcOrd="0" destOrd="0" presId="urn:microsoft.com/office/officeart/2005/8/layout/venn2"/>
    <dgm:cxn modelId="{C3AE0C60-1AA6-4D2A-A5A9-3E6BC33D2391}" type="presParOf" srcId="{76BD1879-B0A3-4A78-9E93-5EA2B07D9E30}" destId="{D829E711-61E0-4003-831B-00B119D5AC42}" srcOrd="1" destOrd="0" presId="urn:microsoft.com/office/officeart/2005/8/layout/venn2"/>
    <dgm:cxn modelId="{1B78CEEF-9513-4D34-994E-4BC5C9E03124}" type="presParOf" srcId="{D5F9999E-ECF3-4C55-B377-2545643A1A2B}" destId="{88BEA78E-925C-4131-BE9D-E0B421FB785A}" srcOrd="1" destOrd="0" presId="urn:microsoft.com/office/officeart/2005/8/layout/venn2"/>
    <dgm:cxn modelId="{2F793F1D-FD0E-44C5-940B-FFAA992E9042}" type="presParOf" srcId="{88BEA78E-925C-4131-BE9D-E0B421FB785A}" destId="{181A9E75-D92E-46EA-8B94-061619F64F1B}" srcOrd="0" destOrd="0" presId="urn:microsoft.com/office/officeart/2005/8/layout/venn2"/>
    <dgm:cxn modelId="{013A91FB-9A96-4758-A5FD-E2D1838CD4F4}" type="presParOf" srcId="{88BEA78E-925C-4131-BE9D-E0B421FB785A}" destId="{C82B1466-1D22-4736-8418-B3A7F68F47F2}" srcOrd="1" destOrd="0" presId="urn:microsoft.com/office/officeart/2005/8/layout/venn2"/>
    <dgm:cxn modelId="{A8E3EE35-2FAE-4F8F-94BA-9B4354872440}" type="presParOf" srcId="{D5F9999E-ECF3-4C55-B377-2545643A1A2B}" destId="{4E5BA92E-7153-4758-8AD5-409631EB64F7}" srcOrd="2" destOrd="0" presId="urn:microsoft.com/office/officeart/2005/8/layout/venn2"/>
    <dgm:cxn modelId="{4B0E7194-4475-4115-8E52-9DDC3808C359}" type="presParOf" srcId="{4E5BA92E-7153-4758-8AD5-409631EB64F7}" destId="{4D416923-5DE8-449A-ABE0-A95EBFA0D37D}" srcOrd="0" destOrd="0" presId="urn:microsoft.com/office/officeart/2005/8/layout/venn2"/>
    <dgm:cxn modelId="{5F72DE11-A672-4D5A-BDD0-B97559868A37}" type="presParOf" srcId="{4E5BA92E-7153-4758-8AD5-409631EB64F7}" destId="{C4710E1C-04FF-48F3-A252-41EC3E88804B}"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575D90-5E9C-4E88-A84E-E9DC33AA2B20}"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EB13D5BD-2D6B-4B60-9DFA-91FBAF23478B}">
      <dgm:prSet phldrT="[Text]"/>
      <dgm:spPr>
        <a:solidFill>
          <a:schemeClr val="accent1"/>
        </a:solidFill>
      </dgm:spPr>
      <dgm:t>
        <a:bodyPr/>
        <a:lstStyle/>
        <a:p>
          <a:r>
            <a:rPr lang="en-US" dirty="0" smtClean="0">
              <a:latin typeface="+mj-lt"/>
              <a:cs typeface="Tahoma" pitchFamily="34" charset="0"/>
            </a:rPr>
            <a:t>Read to the period.</a:t>
          </a:r>
          <a:endParaRPr lang="en-US" dirty="0"/>
        </a:p>
      </dgm:t>
    </dgm:pt>
    <dgm:pt modelId="{CB9D0260-D500-40E5-B80D-A8DAD2849840}" type="parTrans" cxnId="{9F1D3CE3-AEB4-4E92-9CF5-4A5EBB2B9BED}">
      <dgm:prSet/>
      <dgm:spPr/>
      <dgm:t>
        <a:bodyPr/>
        <a:lstStyle/>
        <a:p>
          <a:endParaRPr lang="en-US"/>
        </a:p>
      </dgm:t>
    </dgm:pt>
    <dgm:pt modelId="{E44F7525-31D2-4C1D-ADFF-947DB999BEC3}" type="sibTrans" cxnId="{9F1D3CE3-AEB4-4E92-9CF5-4A5EBB2B9BED}">
      <dgm:prSet/>
      <dgm:spPr/>
      <dgm:t>
        <a:bodyPr/>
        <a:lstStyle/>
        <a:p>
          <a:endParaRPr lang="en-US"/>
        </a:p>
      </dgm:t>
    </dgm:pt>
    <dgm:pt modelId="{79847E6D-13A1-40DB-A470-EC32F6B3C599}">
      <dgm:prSet/>
      <dgm:spPr>
        <a:solidFill>
          <a:schemeClr val="accent2"/>
        </a:solidFill>
      </dgm:spPr>
      <dgm:t>
        <a:bodyPr/>
        <a:lstStyle/>
        <a:p>
          <a:r>
            <a:rPr lang="en-US" dirty="0" smtClean="0">
              <a:latin typeface="+mj-lt"/>
              <a:cs typeface="Tahoma" pitchFamily="34" charset="0"/>
            </a:rPr>
            <a:t>Examples are just examples and not all-inclusive lists of conditions.</a:t>
          </a:r>
        </a:p>
      </dgm:t>
    </dgm:pt>
    <dgm:pt modelId="{7AE76C63-E0E6-485E-A619-6D8D8E51E310}" type="parTrans" cxnId="{AAD279D2-5613-4E3E-A912-E26E63CEE251}">
      <dgm:prSet/>
      <dgm:spPr/>
      <dgm:t>
        <a:bodyPr/>
        <a:lstStyle/>
        <a:p>
          <a:endParaRPr lang="en-US"/>
        </a:p>
      </dgm:t>
    </dgm:pt>
    <dgm:pt modelId="{F06C65A6-4393-4424-A649-C413E0B90EF4}" type="sibTrans" cxnId="{AAD279D2-5613-4E3E-A912-E26E63CEE251}">
      <dgm:prSet/>
      <dgm:spPr/>
      <dgm:t>
        <a:bodyPr/>
        <a:lstStyle/>
        <a:p>
          <a:endParaRPr lang="en-US"/>
        </a:p>
      </dgm:t>
    </dgm:pt>
    <dgm:pt modelId="{BD1AF2B3-D1F8-40E7-BCEA-FA4010E0976A}">
      <dgm:prSet/>
      <dgm:spPr>
        <a:solidFill>
          <a:schemeClr val="tx2"/>
        </a:solidFill>
      </dgm:spPr>
      <dgm:t>
        <a:bodyPr/>
        <a:lstStyle/>
        <a:p>
          <a:r>
            <a:rPr lang="en-US" dirty="0" smtClean="0">
              <a:latin typeface="+mj-lt"/>
              <a:cs typeface="Tahoma" pitchFamily="34" charset="0"/>
            </a:rPr>
            <a:t>Be aware of “AND,” “OR,” and “and/or.”</a:t>
          </a:r>
        </a:p>
      </dgm:t>
    </dgm:pt>
    <dgm:pt modelId="{DEFE6879-7B05-4B4C-B974-63742E1EDD9F}" type="parTrans" cxnId="{AE0ADFF6-AE5D-44B1-9115-BC5596FCA1D2}">
      <dgm:prSet/>
      <dgm:spPr/>
      <dgm:t>
        <a:bodyPr/>
        <a:lstStyle/>
        <a:p>
          <a:endParaRPr lang="en-US"/>
        </a:p>
      </dgm:t>
    </dgm:pt>
    <dgm:pt modelId="{F34823F1-ACD8-44C0-B263-F1DAE78BBD2E}" type="sibTrans" cxnId="{AE0ADFF6-AE5D-44B1-9115-BC5596FCA1D2}">
      <dgm:prSet/>
      <dgm:spPr/>
      <dgm:t>
        <a:bodyPr/>
        <a:lstStyle/>
        <a:p>
          <a:endParaRPr lang="en-US"/>
        </a:p>
      </dgm:t>
    </dgm:pt>
    <dgm:pt modelId="{FAD42BD3-9335-420B-B1CC-EC8D1698A790}">
      <dgm:prSet/>
      <dgm:spPr>
        <a:solidFill>
          <a:schemeClr val="accent4"/>
        </a:solidFill>
      </dgm:spPr>
      <dgm:t>
        <a:bodyPr/>
        <a:lstStyle/>
        <a:p>
          <a:r>
            <a:rPr lang="en-US" dirty="0" smtClean="0">
              <a:latin typeface="+mj-lt"/>
              <a:cs typeface="Tahoma" pitchFamily="34" charset="0"/>
            </a:rPr>
            <a:t>When unsure, ask others and use clinical judgment. </a:t>
          </a:r>
        </a:p>
      </dgm:t>
    </dgm:pt>
    <dgm:pt modelId="{55F48CFA-BD86-4607-AB8D-5A214FC23FA7}" type="parTrans" cxnId="{DFCE4658-1E60-488A-B37A-7A4CC211A2F1}">
      <dgm:prSet/>
      <dgm:spPr/>
      <dgm:t>
        <a:bodyPr/>
        <a:lstStyle/>
        <a:p>
          <a:endParaRPr lang="en-US"/>
        </a:p>
      </dgm:t>
    </dgm:pt>
    <dgm:pt modelId="{209B94CD-064E-47B6-A4C7-552DA938CB0C}" type="sibTrans" cxnId="{DFCE4658-1E60-488A-B37A-7A4CC211A2F1}">
      <dgm:prSet/>
      <dgm:spPr/>
      <dgm:t>
        <a:bodyPr/>
        <a:lstStyle/>
        <a:p>
          <a:endParaRPr lang="en-US"/>
        </a:p>
      </dgm:t>
    </dgm:pt>
    <dgm:pt modelId="{F7828C59-6628-4BD0-A80B-BEDC3EA6D487}">
      <dgm:prSet/>
      <dgm:spPr>
        <a:solidFill>
          <a:schemeClr val="accent5"/>
        </a:solidFill>
      </dgm:spPr>
      <dgm:t>
        <a:bodyPr/>
        <a:lstStyle/>
        <a:p>
          <a:r>
            <a:rPr lang="en-US" dirty="0" smtClean="0">
              <a:solidFill>
                <a:schemeClr val="tx1"/>
              </a:solidFill>
              <a:latin typeface="+mj-lt"/>
              <a:cs typeface="Tahoma" pitchFamily="34" charset="0"/>
            </a:rPr>
            <a:t>“Unasked” is different from “unknown.”</a:t>
          </a:r>
        </a:p>
      </dgm:t>
    </dgm:pt>
    <dgm:pt modelId="{24F9A12B-F687-46A5-8915-8FFC148653DC}" type="parTrans" cxnId="{EFEB1115-76AC-4E45-ACF3-D615FA5F6CAC}">
      <dgm:prSet/>
      <dgm:spPr/>
      <dgm:t>
        <a:bodyPr/>
        <a:lstStyle/>
        <a:p>
          <a:endParaRPr lang="en-US"/>
        </a:p>
      </dgm:t>
    </dgm:pt>
    <dgm:pt modelId="{3ACD877C-DADB-4A10-92C4-C2A57E6994F0}" type="sibTrans" cxnId="{EFEB1115-76AC-4E45-ACF3-D615FA5F6CAC}">
      <dgm:prSet/>
      <dgm:spPr/>
      <dgm:t>
        <a:bodyPr/>
        <a:lstStyle/>
        <a:p>
          <a:endParaRPr lang="en-US"/>
        </a:p>
      </dgm:t>
    </dgm:pt>
    <dgm:pt modelId="{5E101BCD-745E-4D42-B87C-8F3140A2A50D}">
      <dgm:prSet/>
      <dgm:spPr>
        <a:solidFill>
          <a:schemeClr val="tx1"/>
        </a:solidFill>
      </dgm:spPr>
      <dgm:t>
        <a:bodyPr/>
        <a:lstStyle/>
        <a:p>
          <a:r>
            <a:rPr lang="en-US" dirty="0" smtClean="0">
              <a:latin typeface="+mj-lt"/>
              <a:cs typeface="Tahoma" pitchFamily="34" charset="0"/>
            </a:rPr>
            <a:t>Use common sense.</a:t>
          </a:r>
          <a:endParaRPr lang="en-US" dirty="0">
            <a:latin typeface="+mj-lt"/>
            <a:cs typeface="Tahoma" pitchFamily="34" charset="0"/>
          </a:endParaRPr>
        </a:p>
      </dgm:t>
    </dgm:pt>
    <dgm:pt modelId="{356015A1-446C-4843-BA46-BA20BCD94416}" type="parTrans" cxnId="{A29C917E-56B4-4239-B3E2-6945AE4D5775}">
      <dgm:prSet/>
      <dgm:spPr/>
      <dgm:t>
        <a:bodyPr/>
        <a:lstStyle/>
        <a:p>
          <a:endParaRPr lang="en-US"/>
        </a:p>
      </dgm:t>
    </dgm:pt>
    <dgm:pt modelId="{9018E739-02B6-41C9-9D48-2134BA7F8C75}" type="sibTrans" cxnId="{A29C917E-56B4-4239-B3E2-6945AE4D5775}">
      <dgm:prSet/>
      <dgm:spPr/>
      <dgm:t>
        <a:bodyPr/>
        <a:lstStyle/>
        <a:p>
          <a:endParaRPr lang="en-US"/>
        </a:p>
      </dgm:t>
    </dgm:pt>
    <dgm:pt modelId="{D22C7C82-0DE6-4021-9584-8F4091FB0C9C}" type="pres">
      <dgm:prSet presAssocID="{10575D90-5E9C-4E88-A84E-E9DC33AA2B20}" presName="diagram" presStyleCnt="0">
        <dgm:presLayoutVars>
          <dgm:dir/>
          <dgm:resizeHandles val="exact"/>
        </dgm:presLayoutVars>
      </dgm:prSet>
      <dgm:spPr/>
      <dgm:t>
        <a:bodyPr/>
        <a:lstStyle/>
        <a:p>
          <a:endParaRPr lang="en-US"/>
        </a:p>
      </dgm:t>
    </dgm:pt>
    <dgm:pt modelId="{6F5F2A25-FA3F-4675-9D2D-5B2DA1AA879C}" type="pres">
      <dgm:prSet presAssocID="{EB13D5BD-2D6B-4B60-9DFA-91FBAF23478B}" presName="node" presStyleLbl="node1" presStyleIdx="0" presStyleCnt="6">
        <dgm:presLayoutVars>
          <dgm:bulletEnabled val="1"/>
        </dgm:presLayoutVars>
      </dgm:prSet>
      <dgm:spPr/>
      <dgm:t>
        <a:bodyPr/>
        <a:lstStyle/>
        <a:p>
          <a:endParaRPr lang="en-US"/>
        </a:p>
      </dgm:t>
    </dgm:pt>
    <dgm:pt modelId="{CAE3E17C-26D9-496E-898F-BD4238195FB2}" type="pres">
      <dgm:prSet presAssocID="{E44F7525-31D2-4C1D-ADFF-947DB999BEC3}" presName="sibTrans" presStyleCnt="0"/>
      <dgm:spPr/>
    </dgm:pt>
    <dgm:pt modelId="{BC3467A5-3A2C-448E-AB1E-8A6CFBDEA707}" type="pres">
      <dgm:prSet presAssocID="{79847E6D-13A1-40DB-A470-EC32F6B3C599}" presName="node" presStyleLbl="node1" presStyleIdx="1" presStyleCnt="6">
        <dgm:presLayoutVars>
          <dgm:bulletEnabled val="1"/>
        </dgm:presLayoutVars>
      </dgm:prSet>
      <dgm:spPr/>
      <dgm:t>
        <a:bodyPr/>
        <a:lstStyle/>
        <a:p>
          <a:endParaRPr lang="en-US"/>
        </a:p>
      </dgm:t>
    </dgm:pt>
    <dgm:pt modelId="{EBD3EFD7-E966-42AE-BCEB-711756939736}" type="pres">
      <dgm:prSet presAssocID="{F06C65A6-4393-4424-A649-C413E0B90EF4}" presName="sibTrans" presStyleCnt="0"/>
      <dgm:spPr/>
    </dgm:pt>
    <dgm:pt modelId="{CED4CB6C-B123-4F63-A234-AD585131A0A3}" type="pres">
      <dgm:prSet presAssocID="{BD1AF2B3-D1F8-40E7-BCEA-FA4010E0976A}" presName="node" presStyleLbl="node1" presStyleIdx="2" presStyleCnt="6">
        <dgm:presLayoutVars>
          <dgm:bulletEnabled val="1"/>
        </dgm:presLayoutVars>
      </dgm:prSet>
      <dgm:spPr/>
      <dgm:t>
        <a:bodyPr/>
        <a:lstStyle/>
        <a:p>
          <a:endParaRPr lang="en-US"/>
        </a:p>
      </dgm:t>
    </dgm:pt>
    <dgm:pt modelId="{512524C4-04FD-46D8-8978-88A7043DAC90}" type="pres">
      <dgm:prSet presAssocID="{F34823F1-ACD8-44C0-B263-F1DAE78BBD2E}" presName="sibTrans" presStyleCnt="0"/>
      <dgm:spPr/>
    </dgm:pt>
    <dgm:pt modelId="{0C5D9705-BAA7-4F58-9086-63431A18FE56}" type="pres">
      <dgm:prSet presAssocID="{FAD42BD3-9335-420B-B1CC-EC8D1698A790}" presName="node" presStyleLbl="node1" presStyleIdx="3" presStyleCnt="6">
        <dgm:presLayoutVars>
          <dgm:bulletEnabled val="1"/>
        </dgm:presLayoutVars>
      </dgm:prSet>
      <dgm:spPr/>
      <dgm:t>
        <a:bodyPr/>
        <a:lstStyle/>
        <a:p>
          <a:endParaRPr lang="en-US"/>
        </a:p>
      </dgm:t>
    </dgm:pt>
    <dgm:pt modelId="{95D63F43-3C41-4421-893C-05B076F3B712}" type="pres">
      <dgm:prSet presAssocID="{209B94CD-064E-47B6-A4C7-552DA938CB0C}" presName="sibTrans" presStyleCnt="0"/>
      <dgm:spPr/>
    </dgm:pt>
    <dgm:pt modelId="{FD0E140C-8992-46E8-9ECD-284EF77BD07B}" type="pres">
      <dgm:prSet presAssocID="{F7828C59-6628-4BD0-A80B-BEDC3EA6D487}" presName="node" presStyleLbl="node1" presStyleIdx="4" presStyleCnt="6">
        <dgm:presLayoutVars>
          <dgm:bulletEnabled val="1"/>
        </dgm:presLayoutVars>
      </dgm:prSet>
      <dgm:spPr/>
      <dgm:t>
        <a:bodyPr/>
        <a:lstStyle/>
        <a:p>
          <a:endParaRPr lang="en-US"/>
        </a:p>
      </dgm:t>
    </dgm:pt>
    <dgm:pt modelId="{7583273D-C39F-4C56-A643-845BD9B290AF}" type="pres">
      <dgm:prSet presAssocID="{3ACD877C-DADB-4A10-92C4-C2A57E6994F0}" presName="sibTrans" presStyleCnt="0"/>
      <dgm:spPr/>
    </dgm:pt>
    <dgm:pt modelId="{3E1A4FC0-66AF-4E5C-B26F-AFB817612C18}" type="pres">
      <dgm:prSet presAssocID="{5E101BCD-745E-4D42-B87C-8F3140A2A50D}" presName="node" presStyleLbl="node1" presStyleIdx="5" presStyleCnt="6">
        <dgm:presLayoutVars>
          <dgm:bulletEnabled val="1"/>
        </dgm:presLayoutVars>
      </dgm:prSet>
      <dgm:spPr/>
      <dgm:t>
        <a:bodyPr/>
        <a:lstStyle/>
        <a:p>
          <a:endParaRPr lang="en-US"/>
        </a:p>
      </dgm:t>
    </dgm:pt>
  </dgm:ptLst>
  <dgm:cxnLst>
    <dgm:cxn modelId="{052B7AC7-EB05-433C-8F60-B3B5BBAF481E}" type="presOf" srcId="{5E101BCD-745E-4D42-B87C-8F3140A2A50D}" destId="{3E1A4FC0-66AF-4E5C-B26F-AFB817612C18}" srcOrd="0" destOrd="0" presId="urn:microsoft.com/office/officeart/2005/8/layout/default"/>
    <dgm:cxn modelId="{32256342-C105-48E1-9ADC-9B16B11AF36A}" type="presOf" srcId="{EB13D5BD-2D6B-4B60-9DFA-91FBAF23478B}" destId="{6F5F2A25-FA3F-4675-9D2D-5B2DA1AA879C}" srcOrd="0" destOrd="0" presId="urn:microsoft.com/office/officeart/2005/8/layout/default"/>
    <dgm:cxn modelId="{EFEB1115-76AC-4E45-ACF3-D615FA5F6CAC}" srcId="{10575D90-5E9C-4E88-A84E-E9DC33AA2B20}" destId="{F7828C59-6628-4BD0-A80B-BEDC3EA6D487}" srcOrd="4" destOrd="0" parTransId="{24F9A12B-F687-46A5-8915-8FFC148653DC}" sibTransId="{3ACD877C-DADB-4A10-92C4-C2A57E6994F0}"/>
    <dgm:cxn modelId="{AAD279D2-5613-4E3E-A912-E26E63CEE251}" srcId="{10575D90-5E9C-4E88-A84E-E9DC33AA2B20}" destId="{79847E6D-13A1-40DB-A470-EC32F6B3C599}" srcOrd="1" destOrd="0" parTransId="{7AE76C63-E0E6-485E-A619-6D8D8E51E310}" sibTransId="{F06C65A6-4393-4424-A649-C413E0B90EF4}"/>
    <dgm:cxn modelId="{A8405493-D288-4CBA-9374-425D8FC4FFB3}" type="presOf" srcId="{F7828C59-6628-4BD0-A80B-BEDC3EA6D487}" destId="{FD0E140C-8992-46E8-9ECD-284EF77BD07B}" srcOrd="0" destOrd="0" presId="urn:microsoft.com/office/officeart/2005/8/layout/default"/>
    <dgm:cxn modelId="{1D9AA6DB-5472-4752-9D24-935041132DDC}" type="presOf" srcId="{BD1AF2B3-D1F8-40E7-BCEA-FA4010E0976A}" destId="{CED4CB6C-B123-4F63-A234-AD585131A0A3}" srcOrd="0" destOrd="0" presId="urn:microsoft.com/office/officeart/2005/8/layout/default"/>
    <dgm:cxn modelId="{70CA5895-6E68-492E-89C7-3BC89CD7EA9B}" type="presOf" srcId="{FAD42BD3-9335-420B-B1CC-EC8D1698A790}" destId="{0C5D9705-BAA7-4F58-9086-63431A18FE56}" srcOrd="0" destOrd="0" presId="urn:microsoft.com/office/officeart/2005/8/layout/default"/>
    <dgm:cxn modelId="{DFCE4658-1E60-488A-B37A-7A4CC211A2F1}" srcId="{10575D90-5E9C-4E88-A84E-E9DC33AA2B20}" destId="{FAD42BD3-9335-420B-B1CC-EC8D1698A790}" srcOrd="3" destOrd="0" parTransId="{55F48CFA-BD86-4607-AB8D-5A214FC23FA7}" sibTransId="{209B94CD-064E-47B6-A4C7-552DA938CB0C}"/>
    <dgm:cxn modelId="{646B4B9E-5104-4571-A5CF-582D3BE75129}" type="presOf" srcId="{79847E6D-13A1-40DB-A470-EC32F6B3C599}" destId="{BC3467A5-3A2C-448E-AB1E-8A6CFBDEA707}" srcOrd="0" destOrd="0" presId="urn:microsoft.com/office/officeart/2005/8/layout/default"/>
    <dgm:cxn modelId="{A29C917E-56B4-4239-B3E2-6945AE4D5775}" srcId="{10575D90-5E9C-4E88-A84E-E9DC33AA2B20}" destId="{5E101BCD-745E-4D42-B87C-8F3140A2A50D}" srcOrd="5" destOrd="0" parTransId="{356015A1-446C-4843-BA46-BA20BCD94416}" sibTransId="{9018E739-02B6-41C9-9D48-2134BA7F8C75}"/>
    <dgm:cxn modelId="{9F1D3CE3-AEB4-4E92-9CF5-4A5EBB2B9BED}" srcId="{10575D90-5E9C-4E88-A84E-E9DC33AA2B20}" destId="{EB13D5BD-2D6B-4B60-9DFA-91FBAF23478B}" srcOrd="0" destOrd="0" parTransId="{CB9D0260-D500-40E5-B80D-A8DAD2849840}" sibTransId="{E44F7525-31D2-4C1D-ADFF-947DB999BEC3}"/>
    <dgm:cxn modelId="{95758523-3378-4836-AF49-738A704E3448}" type="presOf" srcId="{10575D90-5E9C-4E88-A84E-E9DC33AA2B20}" destId="{D22C7C82-0DE6-4021-9584-8F4091FB0C9C}" srcOrd="0" destOrd="0" presId="urn:microsoft.com/office/officeart/2005/8/layout/default"/>
    <dgm:cxn modelId="{AE0ADFF6-AE5D-44B1-9115-BC5596FCA1D2}" srcId="{10575D90-5E9C-4E88-A84E-E9DC33AA2B20}" destId="{BD1AF2B3-D1F8-40E7-BCEA-FA4010E0976A}" srcOrd="2" destOrd="0" parTransId="{DEFE6879-7B05-4B4C-B974-63742E1EDD9F}" sibTransId="{F34823F1-ACD8-44C0-B263-F1DAE78BBD2E}"/>
    <dgm:cxn modelId="{14F4A7C0-D95C-4BA2-840E-21165684248E}" type="presParOf" srcId="{D22C7C82-0DE6-4021-9584-8F4091FB0C9C}" destId="{6F5F2A25-FA3F-4675-9D2D-5B2DA1AA879C}" srcOrd="0" destOrd="0" presId="urn:microsoft.com/office/officeart/2005/8/layout/default"/>
    <dgm:cxn modelId="{5822D1E1-5CF5-41F4-AFBA-0536E077A8DE}" type="presParOf" srcId="{D22C7C82-0DE6-4021-9584-8F4091FB0C9C}" destId="{CAE3E17C-26D9-496E-898F-BD4238195FB2}" srcOrd="1" destOrd="0" presId="urn:microsoft.com/office/officeart/2005/8/layout/default"/>
    <dgm:cxn modelId="{F628CB81-41A4-41D6-9920-80D109723B1F}" type="presParOf" srcId="{D22C7C82-0DE6-4021-9584-8F4091FB0C9C}" destId="{BC3467A5-3A2C-448E-AB1E-8A6CFBDEA707}" srcOrd="2" destOrd="0" presId="urn:microsoft.com/office/officeart/2005/8/layout/default"/>
    <dgm:cxn modelId="{988B81F0-EBD9-4848-A350-7D922DF44E7D}" type="presParOf" srcId="{D22C7C82-0DE6-4021-9584-8F4091FB0C9C}" destId="{EBD3EFD7-E966-42AE-BCEB-711756939736}" srcOrd="3" destOrd="0" presId="urn:microsoft.com/office/officeart/2005/8/layout/default"/>
    <dgm:cxn modelId="{C35497EA-8D42-44D5-BCF7-2AA35BB92ACA}" type="presParOf" srcId="{D22C7C82-0DE6-4021-9584-8F4091FB0C9C}" destId="{CED4CB6C-B123-4F63-A234-AD585131A0A3}" srcOrd="4" destOrd="0" presId="urn:microsoft.com/office/officeart/2005/8/layout/default"/>
    <dgm:cxn modelId="{AB1152B1-25B1-4E39-A1FA-02C079D8BC5F}" type="presParOf" srcId="{D22C7C82-0DE6-4021-9584-8F4091FB0C9C}" destId="{512524C4-04FD-46D8-8978-88A7043DAC90}" srcOrd="5" destOrd="0" presId="urn:microsoft.com/office/officeart/2005/8/layout/default"/>
    <dgm:cxn modelId="{630DCECE-1135-44F2-B38E-904656E9DC4D}" type="presParOf" srcId="{D22C7C82-0DE6-4021-9584-8F4091FB0C9C}" destId="{0C5D9705-BAA7-4F58-9086-63431A18FE56}" srcOrd="6" destOrd="0" presId="urn:microsoft.com/office/officeart/2005/8/layout/default"/>
    <dgm:cxn modelId="{4F576EE6-4D07-4DB5-A997-B73CE8B5D30C}" type="presParOf" srcId="{D22C7C82-0DE6-4021-9584-8F4091FB0C9C}" destId="{95D63F43-3C41-4421-893C-05B076F3B712}" srcOrd="7" destOrd="0" presId="urn:microsoft.com/office/officeart/2005/8/layout/default"/>
    <dgm:cxn modelId="{DCF54993-04A7-4A69-8869-CA12E9B55E1F}" type="presParOf" srcId="{D22C7C82-0DE6-4021-9584-8F4091FB0C9C}" destId="{FD0E140C-8992-46E8-9ECD-284EF77BD07B}" srcOrd="8" destOrd="0" presId="urn:microsoft.com/office/officeart/2005/8/layout/default"/>
    <dgm:cxn modelId="{4CA78B47-5047-418A-ADFF-90EDD096E93A}" type="presParOf" srcId="{D22C7C82-0DE6-4021-9584-8F4091FB0C9C}" destId="{7583273D-C39F-4C56-A643-845BD9B290AF}" srcOrd="9" destOrd="0" presId="urn:microsoft.com/office/officeart/2005/8/layout/default"/>
    <dgm:cxn modelId="{9865EE89-9BFA-47C0-816C-145B8510F406}" type="presParOf" srcId="{D22C7C82-0DE6-4021-9584-8F4091FB0C9C}" destId="{3E1A4FC0-66AF-4E5C-B26F-AFB817612C18}"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08A8750-3E0C-4FE4-9B52-3F1747B55BAE}" type="doc">
      <dgm:prSet loTypeId="urn:microsoft.com/office/officeart/2005/8/layout/funnel1" loCatId="process" qsTypeId="urn:microsoft.com/office/officeart/2005/8/quickstyle/simple1" qsCatId="simple" csTypeId="urn:microsoft.com/office/officeart/2005/8/colors/colorful1" csCatId="colorful" phldr="1"/>
      <dgm:spPr/>
      <dgm:t>
        <a:bodyPr/>
        <a:lstStyle/>
        <a:p>
          <a:endParaRPr lang="en-US"/>
        </a:p>
      </dgm:t>
    </dgm:pt>
    <dgm:pt modelId="{F636B2A4-7682-4193-914F-7F613162C8AF}">
      <dgm:prSet phldrT="[Text]"/>
      <dgm:spPr/>
      <dgm:t>
        <a:bodyPr/>
        <a:lstStyle/>
        <a:p>
          <a:endParaRPr lang="en-US" dirty="0"/>
        </a:p>
      </dgm:t>
    </dgm:pt>
    <dgm:pt modelId="{364AE7F5-7894-452B-BA57-1C7AE97B55A0}" type="parTrans" cxnId="{620D9BE8-4798-4C08-A51E-B6C353D00F6B}">
      <dgm:prSet/>
      <dgm:spPr/>
      <dgm:t>
        <a:bodyPr/>
        <a:lstStyle/>
        <a:p>
          <a:endParaRPr lang="en-US"/>
        </a:p>
      </dgm:t>
    </dgm:pt>
    <dgm:pt modelId="{B3600898-1825-4E44-8690-A2F190110362}" type="sibTrans" cxnId="{620D9BE8-4798-4C08-A51E-B6C353D00F6B}">
      <dgm:prSet/>
      <dgm:spPr/>
      <dgm:t>
        <a:bodyPr/>
        <a:lstStyle/>
        <a:p>
          <a:endParaRPr lang="en-US"/>
        </a:p>
      </dgm:t>
    </dgm:pt>
    <dgm:pt modelId="{1B9B9DAD-3AC5-4100-B9FF-B10F87ADD876}">
      <dgm:prSet phldrT="[Text]"/>
      <dgm:spPr/>
      <dgm:t>
        <a:bodyPr/>
        <a:lstStyle/>
        <a:p>
          <a:endParaRPr lang="en-US" dirty="0"/>
        </a:p>
      </dgm:t>
    </dgm:pt>
    <dgm:pt modelId="{A7257203-6726-43D5-A4D3-686A853677CA}" type="parTrans" cxnId="{053FA266-5CBD-40AA-9CA3-E39F33581AC4}">
      <dgm:prSet/>
      <dgm:spPr/>
      <dgm:t>
        <a:bodyPr/>
        <a:lstStyle/>
        <a:p>
          <a:endParaRPr lang="en-US"/>
        </a:p>
      </dgm:t>
    </dgm:pt>
    <dgm:pt modelId="{1A21C84A-1F2C-45BA-857F-853A6F2627B8}" type="sibTrans" cxnId="{053FA266-5CBD-40AA-9CA3-E39F33581AC4}">
      <dgm:prSet/>
      <dgm:spPr/>
      <dgm:t>
        <a:bodyPr/>
        <a:lstStyle/>
        <a:p>
          <a:endParaRPr lang="en-US"/>
        </a:p>
      </dgm:t>
    </dgm:pt>
    <dgm:pt modelId="{235D395E-2C0D-4C6A-BFBB-978A9D483942}">
      <dgm:prSet phldrT="[Text]"/>
      <dgm:spPr/>
      <dgm:t>
        <a:bodyPr/>
        <a:lstStyle/>
        <a:p>
          <a:endParaRPr lang="en-US" dirty="0"/>
        </a:p>
      </dgm:t>
    </dgm:pt>
    <dgm:pt modelId="{F1CD0990-5500-4D0A-818C-A91242129C00}" type="parTrans" cxnId="{E6ACD772-00B2-4FB0-8E10-7FDDED69AAFE}">
      <dgm:prSet/>
      <dgm:spPr/>
      <dgm:t>
        <a:bodyPr/>
        <a:lstStyle/>
        <a:p>
          <a:endParaRPr lang="en-US"/>
        </a:p>
      </dgm:t>
    </dgm:pt>
    <dgm:pt modelId="{65FAC02D-ED54-41DB-8943-1C5A0250DA89}" type="sibTrans" cxnId="{E6ACD772-00B2-4FB0-8E10-7FDDED69AAFE}">
      <dgm:prSet/>
      <dgm:spPr/>
      <dgm:t>
        <a:bodyPr/>
        <a:lstStyle/>
        <a:p>
          <a:endParaRPr lang="en-US"/>
        </a:p>
      </dgm:t>
    </dgm:pt>
    <dgm:pt modelId="{70C39451-0122-4A46-82F0-15E5FB9F84DB}">
      <dgm:prSet phldrT="[Text]"/>
      <dgm:spPr/>
      <dgm:t>
        <a:bodyPr/>
        <a:lstStyle/>
        <a:p>
          <a:endParaRPr lang="en-US" dirty="0"/>
        </a:p>
      </dgm:t>
    </dgm:pt>
    <dgm:pt modelId="{CBC88AB6-E413-4BD3-B901-860E98835515}" type="parTrans" cxnId="{01DB824E-BA70-43E7-9A4D-33FA75874E4C}">
      <dgm:prSet/>
      <dgm:spPr/>
      <dgm:t>
        <a:bodyPr/>
        <a:lstStyle/>
        <a:p>
          <a:endParaRPr lang="en-US"/>
        </a:p>
      </dgm:t>
    </dgm:pt>
    <dgm:pt modelId="{AD082CCC-E735-4C25-8576-BB58FAE17450}" type="sibTrans" cxnId="{01DB824E-BA70-43E7-9A4D-33FA75874E4C}">
      <dgm:prSet/>
      <dgm:spPr/>
      <dgm:t>
        <a:bodyPr/>
        <a:lstStyle/>
        <a:p>
          <a:endParaRPr lang="en-US"/>
        </a:p>
      </dgm:t>
    </dgm:pt>
    <dgm:pt modelId="{8DF3327C-755F-429D-90A1-CD4FD3AD373A}" type="pres">
      <dgm:prSet presAssocID="{A08A8750-3E0C-4FE4-9B52-3F1747B55BAE}" presName="Name0" presStyleCnt="0">
        <dgm:presLayoutVars>
          <dgm:chMax val="4"/>
          <dgm:resizeHandles val="exact"/>
        </dgm:presLayoutVars>
      </dgm:prSet>
      <dgm:spPr/>
      <dgm:t>
        <a:bodyPr/>
        <a:lstStyle/>
        <a:p>
          <a:endParaRPr lang="en-US"/>
        </a:p>
      </dgm:t>
    </dgm:pt>
    <dgm:pt modelId="{8FFAA4E9-0389-419B-9B68-9BEADEB668B2}" type="pres">
      <dgm:prSet presAssocID="{A08A8750-3E0C-4FE4-9B52-3F1747B55BAE}" presName="ellipse" presStyleLbl="trBgShp" presStyleIdx="0" presStyleCnt="1"/>
      <dgm:spPr/>
    </dgm:pt>
    <dgm:pt modelId="{03BF469C-F3F1-4C2A-90EE-8CB797171192}" type="pres">
      <dgm:prSet presAssocID="{A08A8750-3E0C-4FE4-9B52-3F1747B55BAE}" presName="arrow1" presStyleLbl="fgShp" presStyleIdx="0" presStyleCnt="1"/>
      <dgm:spPr>
        <a:solidFill>
          <a:schemeClr val="bg1"/>
        </a:solidFill>
      </dgm:spPr>
      <dgm:t>
        <a:bodyPr/>
        <a:lstStyle/>
        <a:p>
          <a:endParaRPr lang="en-US"/>
        </a:p>
      </dgm:t>
    </dgm:pt>
    <dgm:pt modelId="{A4036C38-9649-48D8-AA2F-C6B3531C6E8C}" type="pres">
      <dgm:prSet presAssocID="{A08A8750-3E0C-4FE4-9B52-3F1747B55BAE}" presName="rectangle" presStyleLbl="revTx" presStyleIdx="0" presStyleCnt="1">
        <dgm:presLayoutVars>
          <dgm:bulletEnabled val="1"/>
        </dgm:presLayoutVars>
      </dgm:prSet>
      <dgm:spPr/>
      <dgm:t>
        <a:bodyPr/>
        <a:lstStyle/>
        <a:p>
          <a:endParaRPr lang="en-US"/>
        </a:p>
      </dgm:t>
    </dgm:pt>
    <dgm:pt modelId="{2FF55ABC-F117-4921-8319-4713E2069D5F}" type="pres">
      <dgm:prSet presAssocID="{1B9B9DAD-3AC5-4100-B9FF-B10F87ADD876}" presName="item1" presStyleLbl="node1" presStyleIdx="0" presStyleCnt="3">
        <dgm:presLayoutVars>
          <dgm:bulletEnabled val="1"/>
        </dgm:presLayoutVars>
      </dgm:prSet>
      <dgm:spPr/>
      <dgm:t>
        <a:bodyPr/>
        <a:lstStyle/>
        <a:p>
          <a:endParaRPr lang="en-US"/>
        </a:p>
      </dgm:t>
    </dgm:pt>
    <dgm:pt modelId="{9FFB11FF-2179-4E2A-A3B0-E4EDF84D0517}" type="pres">
      <dgm:prSet presAssocID="{235D395E-2C0D-4C6A-BFBB-978A9D483942}" presName="item2" presStyleLbl="node1" presStyleIdx="1" presStyleCnt="3">
        <dgm:presLayoutVars>
          <dgm:bulletEnabled val="1"/>
        </dgm:presLayoutVars>
      </dgm:prSet>
      <dgm:spPr/>
      <dgm:t>
        <a:bodyPr/>
        <a:lstStyle/>
        <a:p>
          <a:endParaRPr lang="en-US"/>
        </a:p>
      </dgm:t>
    </dgm:pt>
    <dgm:pt modelId="{15296BB8-174A-401D-83BA-5927809B8C64}" type="pres">
      <dgm:prSet presAssocID="{70C39451-0122-4A46-82F0-15E5FB9F84DB}" presName="item3" presStyleLbl="node1" presStyleIdx="2" presStyleCnt="3">
        <dgm:presLayoutVars>
          <dgm:bulletEnabled val="1"/>
        </dgm:presLayoutVars>
      </dgm:prSet>
      <dgm:spPr/>
      <dgm:t>
        <a:bodyPr/>
        <a:lstStyle/>
        <a:p>
          <a:endParaRPr lang="en-US"/>
        </a:p>
      </dgm:t>
    </dgm:pt>
    <dgm:pt modelId="{CDEA3AA2-C4D5-4352-9AC7-80D9A1B130B6}" type="pres">
      <dgm:prSet presAssocID="{A08A8750-3E0C-4FE4-9B52-3F1747B55BAE}" presName="funnel" presStyleLbl="trAlignAcc1" presStyleIdx="0" presStyleCnt="1"/>
      <dgm:spPr/>
    </dgm:pt>
  </dgm:ptLst>
  <dgm:cxnLst>
    <dgm:cxn modelId="{620D9BE8-4798-4C08-A51E-B6C353D00F6B}" srcId="{A08A8750-3E0C-4FE4-9B52-3F1747B55BAE}" destId="{F636B2A4-7682-4193-914F-7F613162C8AF}" srcOrd="0" destOrd="0" parTransId="{364AE7F5-7894-452B-BA57-1C7AE97B55A0}" sibTransId="{B3600898-1825-4E44-8690-A2F190110362}"/>
    <dgm:cxn modelId="{DC6B349D-3FD6-488F-812B-C84BD5AC08F3}" type="presOf" srcId="{235D395E-2C0D-4C6A-BFBB-978A9D483942}" destId="{2FF55ABC-F117-4921-8319-4713E2069D5F}" srcOrd="0" destOrd="0" presId="urn:microsoft.com/office/officeart/2005/8/layout/funnel1"/>
    <dgm:cxn modelId="{A0FFA150-52A9-42A6-B24D-5D1E306AB424}" type="presOf" srcId="{A08A8750-3E0C-4FE4-9B52-3F1747B55BAE}" destId="{8DF3327C-755F-429D-90A1-CD4FD3AD373A}" srcOrd="0" destOrd="0" presId="urn:microsoft.com/office/officeart/2005/8/layout/funnel1"/>
    <dgm:cxn modelId="{D923DE59-9ACD-4A47-86F4-3762763E517D}" type="presOf" srcId="{70C39451-0122-4A46-82F0-15E5FB9F84DB}" destId="{A4036C38-9649-48D8-AA2F-C6B3531C6E8C}" srcOrd="0" destOrd="0" presId="urn:microsoft.com/office/officeart/2005/8/layout/funnel1"/>
    <dgm:cxn modelId="{00452BE4-41D6-445F-9B08-45836FF494AB}" type="presOf" srcId="{1B9B9DAD-3AC5-4100-B9FF-B10F87ADD876}" destId="{9FFB11FF-2179-4E2A-A3B0-E4EDF84D0517}" srcOrd="0" destOrd="0" presId="urn:microsoft.com/office/officeart/2005/8/layout/funnel1"/>
    <dgm:cxn modelId="{053FA266-5CBD-40AA-9CA3-E39F33581AC4}" srcId="{A08A8750-3E0C-4FE4-9B52-3F1747B55BAE}" destId="{1B9B9DAD-3AC5-4100-B9FF-B10F87ADD876}" srcOrd="1" destOrd="0" parTransId="{A7257203-6726-43D5-A4D3-686A853677CA}" sibTransId="{1A21C84A-1F2C-45BA-857F-853A6F2627B8}"/>
    <dgm:cxn modelId="{F301B9EF-6764-46B0-B5C8-DF60EC4491C5}" type="presOf" srcId="{F636B2A4-7682-4193-914F-7F613162C8AF}" destId="{15296BB8-174A-401D-83BA-5927809B8C64}" srcOrd="0" destOrd="0" presId="urn:microsoft.com/office/officeart/2005/8/layout/funnel1"/>
    <dgm:cxn modelId="{E6ACD772-00B2-4FB0-8E10-7FDDED69AAFE}" srcId="{A08A8750-3E0C-4FE4-9B52-3F1747B55BAE}" destId="{235D395E-2C0D-4C6A-BFBB-978A9D483942}" srcOrd="2" destOrd="0" parTransId="{F1CD0990-5500-4D0A-818C-A91242129C00}" sibTransId="{65FAC02D-ED54-41DB-8943-1C5A0250DA89}"/>
    <dgm:cxn modelId="{01DB824E-BA70-43E7-9A4D-33FA75874E4C}" srcId="{A08A8750-3E0C-4FE4-9B52-3F1747B55BAE}" destId="{70C39451-0122-4A46-82F0-15E5FB9F84DB}" srcOrd="3" destOrd="0" parTransId="{CBC88AB6-E413-4BD3-B901-860E98835515}" sibTransId="{AD082CCC-E735-4C25-8576-BB58FAE17450}"/>
    <dgm:cxn modelId="{B038CC4C-4A65-4536-B2B8-7EA113925E4A}" type="presParOf" srcId="{8DF3327C-755F-429D-90A1-CD4FD3AD373A}" destId="{8FFAA4E9-0389-419B-9B68-9BEADEB668B2}" srcOrd="0" destOrd="0" presId="urn:microsoft.com/office/officeart/2005/8/layout/funnel1"/>
    <dgm:cxn modelId="{D26E889B-B859-4BAB-9710-6A6FAA0EA5F6}" type="presParOf" srcId="{8DF3327C-755F-429D-90A1-CD4FD3AD373A}" destId="{03BF469C-F3F1-4C2A-90EE-8CB797171192}" srcOrd="1" destOrd="0" presId="urn:microsoft.com/office/officeart/2005/8/layout/funnel1"/>
    <dgm:cxn modelId="{273B5AE6-C384-4E7B-8C71-70F3D37191F8}" type="presParOf" srcId="{8DF3327C-755F-429D-90A1-CD4FD3AD373A}" destId="{A4036C38-9649-48D8-AA2F-C6B3531C6E8C}" srcOrd="2" destOrd="0" presId="urn:microsoft.com/office/officeart/2005/8/layout/funnel1"/>
    <dgm:cxn modelId="{8AB1E1D6-59B5-4D5F-902D-141F0752D990}" type="presParOf" srcId="{8DF3327C-755F-429D-90A1-CD4FD3AD373A}" destId="{2FF55ABC-F117-4921-8319-4713E2069D5F}" srcOrd="3" destOrd="0" presId="urn:microsoft.com/office/officeart/2005/8/layout/funnel1"/>
    <dgm:cxn modelId="{41EDDE4D-2B61-4716-B271-4F5FCFD01C09}" type="presParOf" srcId="{8DF3327C-755F-429D-90A1-CD4FD3AD373A}" destId="{9FFB11FF-2179-4E2A-A3B0-E4EDF84D0517}" srcOrd="4" destOrd="0" presId="urn:microsoft.com/office/officeart/2005/8/layout/funnel1"/>
    <dgm:cxn modelId="{0443C1ED-758C-4A7C-87F9-DD202291A47A}" type="presParOf" srcId="{8DF3327C-755F-429D-90A1-CD4FD3AD373A}" destId="{15296BB8-174A-401D-83BA-5927809B8C64}" srcOrd="5" destOrd="0" presId="urn:microsoft.com/office/officeart/2005/8/layout/funnel1"/>
    <dgm:cxn modelId="{5B885F44-80B2-4F51-8C9A-74F345731CF4}" type="presParOf" srcId="{8DF3327C-755F-429D-90A1-CD4FD3AD373A}" destId="{CDEA3AA2-C4D5-4352-9AC7-80D9A1B130B6}"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92819D88-A9CB-4A37-937B-0A5B649F39F7}" type="doc">
      <dgm:prSet loTypeId="urn:microsoft.com/office/officeart/2005/8/layout/process2" loCatId="process" qsTypeId="urn:microsoft.com/office/officeart/2005/8/quickstyle/simple1" qsCatId="simple" csTypeId="urn:microsoft.com/office/officeart/2005/8/colors/accent1_4" csCatId="accent1" phldr="1"/>
      <dgm:spPr/>
    </dgm:pt>
    <dgm:pt modelId="{059D9023-62B9-40E3-9899-2FA807D88C6A}">
      <dgm:prSet phldrT="[Text]" custT="1"/>
      <dgm:spPr>
        <a:solidFill>
          <a:schemeClr val="accent1"/>
        </a:solidFill>
      </dgm:spPr>
      <dgm:t>
        <a:bodyPr/>
        <a:lstStyle/>
        <a:p>
          <a:r>
            <a:rPr lang="en-US" sz="2400" dirty="0" smtClean="0">
              <a:latin typeface="+mn-lt"/>
              <a:ea typeface="Tahoma" pitchFamily="34" charset="0"/>
              <a:cs typeface="Tahoma" pitchFamily="34" charset="0"/>
            </a:rPr>
            <a:t>Neglect and Abuse Indices</a:t>
          </a:r>
          <a:endParaRPr lang="en-US" sz="2400" dirty="0">
            <a:latin typeface="+mn-lt"/>
            <a:ea typeface="Tahoma" pitchFamily="34" charset="0"/>
            <a:cs typeface="Tahoma" pitchFamily="34" charset="0"/>
          </a:endParaRPr>
        </a:p>
      </dgm:t>
    </dgm:pt>
    <dgm:pt modelId="{9A088884-1257-4B02-BF1A-088B1D04825A}" type="parTrans" cxnId="{A81FF1C6-0CBB-4BDD-8FEC-030C15101A84}">
      <dgm:prSet/>
      <dgm:spPr/>
      <dgm:t>
        <a:bodyPr/>
        <a:lstStyle/>
        <a:p>
          <a:endParaRPr lang="en-US" sz="2800">
            <a:latin typeface="Tahoma" pitchFamily="34" charset="0"/>
            <a:ea typeface="Tahoma" pitchFamily="34" charset="0"/>
            <a:cs typeface="Tahoma" pitchFamily="34" charset="0"/>
          </a:endParaRPr>
        </a:p>
      </dgm:t>
    </dgm:pt>
    <dgm:pt modelId="{8B0E5685-4E1A-4244-A302-6BCE0C738474}" type="sibTrans" cxnId="{A81FF1C6-0CBB-4BDD-8FEC-030C15101A84}">
      <dgm:prSet custT="1"/>
      <dgm:spPr>
        <a:solidFill>
          <a:schemeClr val="accent5"/>
        </a:solidFill>
      </dgm:spPr>
      <dgm:t>
        <a:bodyPr/>
        <a:lstStyle/>
        <a:p>
          <a:endParaRPr lang="en-US" sz="2800" dirty="0">
            <a:latin typeface="Tahoma" pitchFamily="34" charset="0"/>
            <a:ea typeface="Tahoma" pitchFamily="34" charset="0"/>
            <a:cs typeface="Tahoma" pitchFamily="34" charset="0"/>
          </a:endParaRPr>
        </a:p>
      </dgm:t>
    </dgm:pt>
    <dgm:pt modelId="{0AB382DA-F3D8-41AA-8135-84FFDCA9BB9C}">
      <dgm:prSet phldrT="[Text]" custT="1"/>
      <dgm:spPr>
        <a:solidFill>
          <a:schemeClr val="accent2"/>
        </a:solidFill>
      </dgm:spPr>
      <dgm:t>
        <a:bodyPr/>
        <a:lstStyle/>
        <a:p>
          <a:r>
            <a:rPr lang="en-US" sz="2400" dirty="0" smtClean="0">
              <a:latin typeface="+mn-lt"/>
              <a:ea typeface="Tahoma" pitchFamily="34" charset="0"/>
              <a:cs typeface="Tahoma" pitchFamily="34" charset="0"/>
            </a:rPr>
            <a:t>Scored Risk Level</a:t>
          </a:r>
          <a:endParaRPr lang="en-US" sz="2400" dirty="0">
            <a:latin typeface="+mn-lt"/>
            <a:ea typeface="Tahoma" pitchFamily="34" charset="0"/>
            <a:cs typeface="Tahoma" pitchFamily="34" charset="0"/>
          </a:endParaRPr>
        </a:p>
      </dgm:t>
    </dgm:pt>
    <dgm:pt modelId="{89495B7E-182A-41DD-826B-A747F2A75A96}" type="parTrans" cxnId="{3A683C63-CCAE-49EB-8B0D-D788A10464FE}">
      <dgm:prSet/>
      <dgm:spPr/>
      <dgm:t>
        <a:bodyPr/>
        <a:lstStyle/>
        <a:p>
          <a:endParaRPr lang="en-US" sz="2800">
            <a:latin typeface="Tahoma" pitchFamily="34" charset="0"/>
            <a:ea typeface="Tahoma" pitchFamily="34" charset="0"/>
            <a:cs typeface="Tahoma" pitchFamily="34" charset="0"/>
          </a:endParaRPr>
        </a:p>
      </dgm:t>
    </dgm:pt>
    <dgm:pt modelId="{010C8D24-15E8-451F-98EB-89CD2275951E}" type="sibTrans" cxnId="{3A683C63-CCAE-49EB-8B0D-D788A10464FE}">
      <dgm:prSet custT="1"/>
      <dgm:spPr>
        <a:solidFill>
          <a:schemeClr val="accent5"/>
        </a:solidFill>
      </dgm:spPr>
      <dgm:t>
        <a:bodyPr/>
        <a:lstStyle/>
        <a:p>
          <a:endParaRPr lang="en-US" sz="2800" dirty="0">
            <a:latin typeface="Tahoma" pitchFamily="34" charset="0"/>
            <a:ea typeface="Tahoma" pitchFamily="34" charset="0"/>
            <a:cs typeface="Tahoma" pitchFamily="34" charset="0"/>
          </a:endParaRPr>
        </a:p>
      </dgm:t>
    </dgm:pt>
    <dgm:pt modelId="{A5265C51-DD30-4A18-88AB-836F7F336820}">
      <dgm:prSet phldrT="[Text]" custT="1"/>
      <dgm:spPr>
        <a:solidFill>
          <a:schemeClr val="accent3"/>
        </a:solidFill>
      </dgm:spPr>
      <dgm:t>
        <a:bodyPr/>
        <a:lstStyle/>
        <a:p>
          <a:r>
            <a:rPr lang="en-US" sz="2800" dirty="0" smtClean="0">
              <a:latin typeface="Tahoma" pitchFamily="34" charset="0"/>
              <a:ea typeface="Tahoma" pitchFamily="34" charset="0"/>
              <a:cs typeface="Tahoma" pitchFamily="34" charset="0"/>
            </a:rPr>
            <a:t>Overrides</a:t>
          </a:r>
          <a:endParaRPr lang="en-US" sz="2800" dirty="0">
            <a:latin typeface="Tahoma" pitchFamily="34" charset="0"/>
            <a:ea typeface="Tahoma" pitchFamily="34" charset="0"/>
            <a:cs typeface="Tahoma" pitchFamily="34" charset="0"/>
          </a:endParaRPr>
        </a:p>
      </dgm:t>
    </dgm:pt>
    <dgm:pt modelId="{2CA19FA3-91FF-4E11-92F2-CF429D398EAA}" type="parTrans" cxnId="{967BEB93-3B63-4269-B0BC-1315E4288CB4}">
      <dgm:prSet/>
      <dgm:spPr/>
      <dgm:t>
        <a:bodyPr/>
        <a:lstStyle/>
        <a:p>
          <a:endParaRPr lang="en-US" sz="2800">
            <a:latin typeface="Tahoma" pitchFamily="34" charset="0"/>
            <a:ea typeface="Tahoma" pitchFamily="34" charset="0"/>
            <a:cs typeface="Tahoma" pitchFamily="34" charset="0"/>
          </a:endParaRPr>
        </a:p>
      </dgm:t>
    </dgm:pt>
    <dgm:pt modelId="{43634D21-19C3-4C79-828D-922A8C2BE9B7}" type="sibTrans" cxnId="{967BEB93-3B63-4269-B0BC-1315E4288CB4}">
      <dgm:prSet custT="1"/>
      <dgm:spPr>
        <a:solidFill>
          <a:schemeClr val="accent5"/>
        </a:solidFill>
      </dgm:spPr>
      <dgm:t>
        <a:bodyPr/>
        <a:lstStyle/>
        <a:p>
          <a:endParaRPr lang="en-US" sz="2800" dirty="0">
            <a:latin typeface="Tahoma" pitchFamily="34" charset="0"/>
            <a:ea typeface="Tahoma" pitchFamily="34" charset="0"/>
            <a:cs typeface="Tahoma" pitchFamily="34" charset="0"/>
          </a:endParaRPr>
        </a:p>
      </dgm:t>
    </dgm:pt>
    <dgm:pt modelId="{4D5D203F-887F-4138-9520-1FD2EC70E70C}">
      <dgm:prSet phldrT="[Text]" custT="1"/>
      <dgm:spPr>
        <a:solidFill>
          <a:schemeClr val="accent4"/>
        </a:solidFill>
      </dgm:spPr>
      <dgm:t>
        <a:bodyPr/>
        <a:lstStyle/>
        <a:p>
          <a:r>
            <a:rPr lang="en-US" sz="2800" dirty="0" smtClean="0">
              <a:latin typeface="Tahoma" pitchFamily="34" charset="0"/>
              <a:ea typeface="Tahoma" pitchFamily="34" charset="0"/>
              <a:cs typeface="Tahoma" pitchFamily="34" charset="0"/>
            </a:rPr>
            <a:t>Final Risk Level</a:t>
          </a:r>
          <a:endParaRPr lang="en-US" sz="2800" dirty="0">
            <a:latin typeface="Tahoma" pitchFamily="34" charset="0"/>
            <a:ea typeface="Tahoma" pitchFamily="34" charset="0"/>
            <a:cs typeface="Tahoma" pitchFamily="34" charset="0"/>
          </a:endParaRPr>
        </a:p>
      </dgm:t>
    </dgm:pt>
    <dgm:pt modelId="{A29928C2-CD79-449C-BE64-2C937325E1C6}" type="parTrans" cxnId="{E4817D3F-B1FB-4E07-B57A-461AAAAE565E}">
      <dgm:prSet/>
      <dgm:spPr/>
      <dgm:t>
        <a:bodyPr/>
        <a:lstStyle/>
        <a:p>
          <a:endParaRPr lang="en-US" sz="2800">
            <a:latin typeface="Tahoma" pitchFamily="34" charset="0"/>
            <a:ea typeface="Tahoma" pitchFamily="34" charset="0"/>
            <a:cs typeface="Tahoma" pitchFamily="34" charset="0"/>
          </a:endParaRPr>
        </a:p>
      </dgm:t>
    </dgm:pt>
    <dgm:pt modelId="{3276E772-8EC2-4E76-A725-BA7F1557FBEE}" type="sibTrans" cxnId="{E4817D3F-B1FB-4E07-B57A-461AAAAE565E}">
      <dgm:prSet/>
      <dgm:spPr/>
      <dgm:t>
        <a:bodyPr/>
        <a:lstStyle/>
        <a:p>
          <a:endParaRPr lang="en-US" sz="2800">
            <a:latin typeface="Tahoma" pitchFamily="34" charset="0"/>
            <a:ea typeface="Tahoma" pitchFamily="34" charset="0"/>
            <a:cs typeface="Tahoma" pitchFamily="34" charset="0"/>
          </a:endParaRPr>
        </a:p>
      </dgm:t>
    </dgm:pt>
    <dgm:pt modelId="{6956DA40-3FEA-4483-80CA-C6008ED9B95D}" type="pres">
      <dgm:prSet presAssocID="{92819D88-A9CB-4A37-937B-0A5B649F39F7}" presName="linearFlow" presStyleCnt="0">
        <dgm:presLayoutVars>
          <dgm:resizeHandles val="exact"/>
        </dgm:presLayoutVars>
      </dgm:prSet>
      <dgm:spPr/>
    </dgm:pt>
    <dgm:pt modelId="{16C868B6-9253-4B5B-A26E-CEF26D9D667D}" type="pres">
      <dgm:prSet presAssocID="{059D9023-62B9-40E3-9899-2FA807D88C6A}" presName="node" presStyleLbl="node1" presStyleIdx="0" presStyleCnt="4" custScaleX="183120" custScaleY="123492">
        <dgm:presLayoutVars>
          <dgm:bulletEnabled val="1"/>
        </dgm:presLayoutVars>
      </dgm:prSet>
      <dgm:spPr/>
      <dgm:t>
        <a:bodyPr/>
        <a:lstStyle/>
        <a:p>
          <a:endParaRPr lang="en-US"/>
        </a:p>
      </dgm:t>
    </dgm:pt>
    <dgm:pt modelId="{E1F87175-87AB-47CA-9DD1-146026371EBB}" type="pres">
      <dgm:prSet presAssocID="{8B0E5685-4E1A-4244-A302-6BCE0C738474}" presName="sibTrans" presStyleLbl="sibTrans2D1" presStyleIdx="0" presStyleCnt="3"/>
      <dgm:spPr/>
      <dgm:t>
        <a:bodyPr/>
        <a:lstStyle/>
        <a:p>
          <a:endParaRPr lang="en-US"/>
        </a:p>
      </dgm:t>
    </dgm:pt>
    <dgm:pt modelId="{896C2FA5-3BA0-44B5-ADEF-BB2B0A41C374}" type="pres">
      <dgm:prSet presAssocID="{8B0E5685-4E1A-4244-A302-6BCE0C738474}" presName="connectorText" presStyleLbl="sibTrans2D1" presStyleIdx="0" presStyleCnt="3"/>
      <dgm:spPr/>
      <dgm:t>
        <a:bodyPr/>
        <a:lstStyle/>
        <a:p>
          <a:endParaRPr lang="en-US"/>
        </a:p>
      </dgm:t>
    </dgm:pt>
    <dgm:pt modelId="{072D3F84-0DE7-4115-8B90-3DCC0747E155}" type="pres">
      <dgm:prSet presAssocID="{0AB382DA-F3D8-41AA-8135-84FFDCA9BB9C}" presName="node" presStyleLbl="node1" presStyleIdx="1" presStyleCnt="4" custScaleX="183120" custScaleY="123492">
        <dgm:presLayoutVars>
          <dgm:bulletEnabled val="1"/>
        </dgm:presLayoutVars>
      </dgm:prSet>
      <dgm:spPr/>
      <dgm:t>
        <a:bodyPr/>
        <a:lstStyle/>
        <a:p>
          <a:endParaRPr lang="en-US"/>
        </a:p>
      </dgm:t>
    </dgm:pt>
    <dgm:pt modelId="{842A6A26-8DFA-43A3-AE85-456319E2F873}" type="pres">
      <dgm:prSet presAssocID="{010C8D24-15E8-451F-98EB-89CD2275951E}" presName="sibTrans" presStyleLbl="sibTrans2D1" presStyleIdx="1" presStyleCnt="3"/>
      <dgm:spPr/>
      <dgm:t>
        <a:bodyPr/>
        <a:lstStyle/>
        <a:p>
          <a:endParaRPr lang="en-US"/>
        </a:p>
      </dgm:t>
    </dgm:pt>
    <dgm:pt modelId="{A36CBB04-45FB-496D-BC8D-9744A38D32CF}" type="pres">
      <dgm:prSet presAssocID="{010C8D24-15E8-451F-98EB-89CD2275951E}" presName="connectorText" presStyleLbl="sibTrans2D1" presStyleIdx="1" presStyleCnt="3"/>
      <dgm:spPr/>
      <dgm:t>
        <a:bodyPr/>
        <a:lstStyle/>
        <a:p>
          <a:endParaRPr lang="en-US"/>
        </a:p>
      </dgm:t>
    </dgm:pt>
    <dgm:pt modelId="{5BD75FA5-1B27-4C58-BEEF-91C52388D619}" type="pres">
      <dgm:prSet presAssocID="{A5265C51-DD30-4A18-88AB-836F7F336820}" presName="node" presStyleLbl="node1" presStyleIdx="2" presStyleCnt="4" custScaleX="183120" custScaleY="123492">
        <dgm:presLayoutVars>
          <dgm:bulletEnabled val="1"/>
        </dgm:presLayoutVars>
      </dgm:prSet>
      <dgm:spPr/>
      <dgm:t>
        <a:bodyPr/>
        <a:lstStyle/>
        <a:p>
          <a:endParaRPr lang="en-US"/>
        </a:p>
      </dgm:t>
    </dgm:pt>
    <dgm:pt modelId="{4F014289-D550-4542-A27F-599263B75F2C}" type="pres">
      <dgm:prSet presAssocID="{43634D21-19C3-4C79-828D-922A8C2BE9B7}" presName="sibTrans" presStyleLbl="sibTrans2D1" presStyleIdx="2" presStyleCnt="3"/>
      <dgm:spPr/>
      <dgm:t>
        <a:bodyPr/>
        <a:lstStyle/>
        <a:p>
          <a:endParaRPr lang="en-US"/>
        </a:p>
      </dgm:t>
    </dgm:pt>
    <dgm:pt modelId="{A9DFFBF9-789D-4163-814D-6ADC22F8875A}" type="pres">
      <dgm:prSet presAssocID="{43634D21-19C3-4C79-828D-922A8C2BE9B7}" presName="connectorText" presStyleLbl="sibTrans2D1" presStyleIdx="2" presStyleCnt="3"/>
      <dgm:spPr/>
      <dgm:t>
        <a:bodyPr/>
        <a:lstStyle/>
        <a:p>
          <a:endParaRPr lang="en-US"/>
        </a:p>
      </dgm:t>
    </dgm:pt>
    <dgm:pt modelId="{FD27544E-1376-40A4-8342-2115F9C02FB3}" type="pres">
      <dgm:prSet presAssocID="{4D5D203F-887F-4138-9520-1FD2EC70E70C}" presName="node" presStyleLbl="node1" presStyleIdx="3" presStyleCnt="4" custScaleX="183120" custScaleY="123492">
        <dgm:presLayoutVars>
          <dgm:bulletEnabled val="1"/>
        </dgm:presLayoutVars>
      </dgm:prSet>
      <dgm:spPr/>
      <dgm:t>
        <a:bodyPr/>
        <a:lstStyle/>
        <a:p>
          <a:endParaRPr lang="en-US"/>
        </a:p>
      </dgm:t>
    </dgm:pt>
  </dgm:ptLst>
  <dgm:cxnLst>
    <dgm:cxn modelId="{967BEB93-3B63-4269-B0BC-1315E4288CB4}" srcId="{92819D88-A9CB-4A37-937B-0A5B649F39F7}" destId="{A5265C51-DD30-4A18-88AB-836F7F336820}" srcOrd="2" destOrd="0" parTransId="{2CA19FA3-91FF-4E11-92F2-CF429D398EAA}" sibTransId="{43634D21-19C3-4C79-828D-922A8C2BE9B7}"/>
    <dgm:cxn modelId="{A81FF1C6-0CBB-4BDD-8FEC-030C15101A84}" srcId="{92819D88-A9CB-4A37-937B-0A5B649F39F7}" destId="{059D9023-62B9-40E3-9899-2FA807D88C6A}" srcOrd="0" destOrd="0" parTransId="{9A088884-1257-4B02-BF1A-088B1D04825A}" sibTransId="{8B0E5685-4E1A-4244-A302-6BCE0C738474}"/>
    <dgm:cxn modelId="{EE4A6E1A-6654-435F-B2C0-CBE887795F67}" type="presOf" srcId="{010C8D24-15E8-451F-98EB-89CD2275951E}" destId="{842A6A26-8DFA-43A3-AE85-456319E2F873}" srcOrd="0" destOrd="0" presId="urn:microsoft.com/office/officeart/2005/8/layout/process2"/>
    <dgm:cxn modelId="{D6D69785-54DF-4634-B331-89FDE97A04D7}" type="presOf" srcId="{92819D88-A9CB-4A37-937B-0A5B649F39F7}" destId="{6956DA40-3FEA-4483-80CA-C6008ED9B95D}" srcOrd="0" destOrd="0" presId="urn:microsoft.com/office/officeart/2005/8/layout/process2"/>
    <dgm:cxn modelId="{E4817D3F-B1FB-4E07-B57A-461AAAAE565E}" srcId="{92819D88-A9CB-4A37-937B-0A5B649F39F7}" destId="{4D5D203F-887F-4138-9520-1FD2EC70E70C}" srcOrd="3" destOrd="0" parTransId="{A29928C2-CD79-449C-BE64-2C937325E1C6}" sibTransId="{3276E772-8EC2-4E76-A725-BA7F1557FBEE}"/>
    <dgm:cxn modelId="{420827C8-DD04-4530-985A-9C4955D56369}" type="presOf" srcId="{010C8D24-15E8-451F-98EB-89CD2275951E}" destId="{A36CBB04-45FB-496D-BC8D-9744A38D32CF}" srcOrd="1" destOrd="0" presId="urn:microsoft.com/office/officeart/2005/8/layout/process2"/>
    <dgm:cxn modelId="{04727BDF-0DEE-41BA-A001-987340264B02}" type="presOf" srcId="{059D9023-62B9-40E3-9899-2FA807D88C6A}" destId="{16C868B6-9253-4B5B-A26E-CEF26D9D667D}" srcOrd="0" destOrd="0" presId="urn:microsoft.com/office/officeart/2005/8/layout/process2"/>
    <dgm:cxn modelId="{3A683C63-CCAE-49EB-8B0D-D788A10464FE}" srcId="{92819D88-A9CB-4A37-937B-0A5B649F39F7}" destId="{0AB382DA-F3D8-41AA-8135-84FFDCA9BB9C}" srcOrd="1" destOrd="0" parTransId="{89495B7E-182A-41DD-826B-A747F2A75A96}" sibTransId="{010C8D24-15E8-451F-98EB-89CD2275951E}"/>
    <dgm:cxn modelId="{D8A8CC97-2572-40D2-BD32-CBA2F9F064E7}" type="presOf" srcId="{A5265C51-DD30-4A18-88AB-836F7F336820}" destId="{5BD75FA5-1B27-4C58-BEEF-91C52388D619}" srcOrd="0" destOrd="0" presId="urn:microsoft.com/office/officeart/2005/8/layout/process2"/>
    <dgm:cxn modelId="{E91B1B77-7F01-480C-9371-3308CA46F446}" type="presOf" srcId="{0AB382DA-F3D8-41AA-8135-84FFDCA9BB9C}" destId="{072D3F84-0DE7-4115-8B90-3DCC0747E155}" srcOrd="0" destOrd="0" presId="urn:microsoft.com/office/officeart/2005/8/layout/process2"/>
    <dgm:cxn modelId="{D76AB86D-420C-4028-91F0-45F8793F3E45}" type="presOf" srcId="{43634D21-19C3-4C79-828D-922A8C2BE9B7}" destId="{A9DFFBF9-789D-4163-814D-6ADC22F8875A}" srcOrd="1" destOrd="0" presId="urn:microsoft.com/office/officeart/2005/8/layout/process2"/>
    <dgm:cxn modelId="{3AB76590-BCE2-4B99-B42C-79B99BF8BA1B}" type="presOf" srcId="{8B0E5685-4E1A-4244-A302-6BCE0C738474}" destId="{896C2FA5-3BA0-44B5-ADEF-BB2B0A41C374}" srcOrd="1" destOrd="0" presId="urn:microsoft.com/office/officeart/2005/8/layout/process2"/>
    <dgm:cxn modelId="{D78251EF-D508-4E76-85CB-2066B1767844}" type="presOf" srcId="{43634D21-19C3-4C79-828D-922A8C2BE9B7}" destId="{4F014289-D550-4542-A27F-599263B75F2C}" srcOrd="0" destOrd="0" presId="urn:microsoft.com/office/officeart/2005/8/layout/process2"/>
    <dgm:cxn modelId="{5F0A5748-C31C-4AE0-B8C6-7979B184699C}" type="presOf" srcId="{8B0E5685-4E1A-4244-A302-6BCE0C738474}" destId="{E1F87175-87AB-47CA-9DD1-146026371EBB}" srcOrd="0" destOrd="0" presId="urn:microsoft.com/office/officeart/2005/8/layout/process2"/>
    <dgm:cxn modelId="{0AF1DCC8-5378-42BA-BACD-EED9341A816D}" type="presOf" srcId="{4D5D203F-887F-4138-9520-1FD2EC70E70C}" destId="{FD27544E-1376-40A4-8342-2115F9C02FB3}" srcOrd="0" destOrd="0" presId="urn:microsoft.com/office/officeart/2005/8/layout/process2"/>
    <dgm:cxn modelId="{0B49535E-B16C-4E87-9BC2-18356DC95ACF}" type="presParOf" srcId="{6956DA40-3FEA-4483-80CA-C6008ED9B95D}" destId="{16C868B6-9253-4B5B-A26E-CEF26D9D667D}" srcOrd="0" destOrd="0" presId="urn:microsoft.com/office/officeart/2005/8/layout/process2"/>
    <dgm:cxn modelId="{7F9E7A72-DF83-4BA4-872B-7E94CF98FE63}" type="presParOf" srcId="{6956DA40-3FEA-4483-80CA-C6008ED9B95D}" destId="{E1F87175-87AB-47CA-9DD1-146026371EBB}" srcOrd="1" destOrd="0" presId="urn:microsoft.com/office/officeart/2005/8/layout/process2"/>
    <dgm:cxn modelId="{0B8883F9-9C1D-42E2-A08B-C661C4122365}" type="presParOf" srcId="{E1F87175-87AB-47CA-9DD1-146026371EBB}" destId="{896C2FA5-3BA0-44B5-ADEF-BB2B0A41C374}" srcOrd="0" destOrd="0" presId="urn:microsoft.com/office/officeart/2005/8/layout/process2"/>
    <dgm:cxn modelId="{FC93D26A-1D7A-4682-AE53-0039C3070454}" type="presParOf" srcId="{6956DA40-3FEA-4483-80CA-C6008ED9B95D}" destId="{072D3F84-0DE7-4115-8B90-3DCC0747E155}" srcOrd="2" destOrd="0" presId="urn:microsoft.com/office/officeart/2005/8/layout/process2"/>
    <dgm:cxn modelId="{22134A23-E4BD-4729-BED9-CA3B1C349AD6}" type="presParOf" srcId="{6956DA40-3FEA-4483-80CA-C6008ED9B95D}" destId="{842A6A26-8DFA-43A3-AE85-456319E2F873}" srcOrd="3" destOrd="0" presId="urn:microsoft.com/office/officeart/2005/8/layout/process2"/>
    <dgm:cxn modelId="{1B9A0705-974D-46B6-80B0-469C0341F39A}" type="presParOf" srcId="{842A6A26-8DFA-43A3-AE85-456319E2F873}" destId="{A36CBB04-45FB-496D-BC8D-9744A38D32CF}" srcOrd="0" destOrd="0" presId="urn:microsoft.com/office/officeart/2005/8/layout/process2"/>
    <dgm:cxn modelId="{CA1EB129-427B-40DE-A5C7-F92E2EF5AED8}" type="presParOf" srcId="{6956DA40-3FEA-4483-80CA-C6008ED9B95D}" destId="{5BD75FA5-1B27-4C58-BEEF-91C52388D619}" srcOrd="4" destOrd="0" presId="urn:microsoft.com/office/officeart/2005/8/layout/process2"/>
    <dgm:cxn modelId="{EBA5B185-C6E2-47F4-92FA-1C214DAE7F93}" type="presParOf" srcId="{6956DA40-3FEA-4483-80CA-C6008ED9B95D}" destId="{4F014289-D550-4542-A27F-599263B75F2C}" srcOrd="5" destOrd="0" presId="urn:microsoft.com/office/officeart/2005/8/layout/process2"/>
    <dgm:cxn modelId="{2EEF225D-2A8E-4C7C-B3AB-EF6C183D9D07}" type="presParOf" srcId="{4F014289-D550-4542-A27F-599263B75F2C}" destId="{A9DFFBF9-789D-4163-814D-6ADC22F8875A}" srcOrd="0" destOrd="0" presId="urn:microsoft.com/office/officeart/2005/8/layout/process2"/>
    <dgm:cxn modelId="{8B97CC49-F4E7-4EC1-BAF6-105743B8E55E}" type="presParOf" srcId="{6956DA40-3FEA-4483-80CA-C6008ED9B95D}" destId="{FD27544E-1376-40A4-8342-2115F9C02FB3}"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0A7D5B04-5D65-4110-B386-81E8E1AD056D}"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AF5FE5AC-1E73-4EBF-9FC8-40BBA1EC976A}">
      <dgm:prSet/>
      <dgm:spPr/>
      <dgm:t>
        <a:bodyPr/>
        <a:lstStyle/>
        <a:p>
          <a:r>
            <a:rPr lang="en-US" altLang="en-US" dirty="0" smtClean="0"/>
            <a:t>For children in alternate care with return home goal and a second parent receiving reunification services who lives in a different household</a:t>
          </a:r>
        </a:p>
      </dgm:t>
    </dgm:pt>
    <dgm:pt modelId="{3238FAC1-2943-4A47-8439-4A47168D8884}" type="parTrans" cxnId="{D43B95C9-01B2-4499-AA0A-D80C273ED6B2}">
      <dgm:prSet/>
      <dgm:spPr/>
      <dgm:t>
        <a:bodyPr/>
        <a:lstStyle/>
        <a:p>
          <a:endParaRPr lang="en-US"/>
        </a:p>
      </dgm:t>
    </dgm:pt>
    <dgm:pt modelId="{2823D8FE-4C97-45A3-BD1F-EE705DA0066F}" type="sibTrans" cxnId="{D43B95C9-01B2-4499-AA0A-D80C273ED6B2}">
      <dgm:prSet/>
      <dgm:spPr/>
      <dgm:t>
        <a:bodyPr/>
        <a:lstStyle/>
        <a:p>
          <a:endParaRPr lang="en-US"/>
        </a:p>
      </dgm:t>
    </dgm:pt>
    <dgm:pt modelId="{132F14A4-A78A-4A05-9BDA-9D81A3DCBA56}">
      <dgm:prSet/>
      <dgm:spPr/>
      <dgm:t>
        <a:bodyPr/>
        <a:lstStyle/>
        <a:p>
          <a:r>
            <a:rPr lang="en-US" altLang="en-US" dirty="0" smtClean="0"/>
            <a:t>Complete baseline risk assessment upon identification</a:t>
          </a:r>
        </a:p>
      </dgm:t>
    </dgm:pt>
    <dgm:pt modelId="{0B278D33-EB0D-4568-93E0-0B295BAC545D}" type="parTrans" cxnId="{8EB1C42A-34C3-4E17-BA2E-4DE5F3CECB0F}">
      <dgm:prSet/>
      <dgm:spPr/>
      <dgm:t>
        <a:bodyPr/>
        <a:lstStyle/>
        <a:p>
          <a:endParaRPr lang="en-US"/>
        </a:p>
      </dgm:t>
    </dgm:pt>
    <dgm:pt modelId="{92E82E08-DB1D-4F58-A176-0DCA2633790A}" type="sibTrans" cxnId="{8EB1C42A-34C3-4E17-BA2E-4DE5F3CECB0F}">
      <dgm:prSet/>
      <dgm:spPr/>
      <dgm:t>
        <a:bodyPr/>
        <a:lstStyle/>
        <a:p>
          <a:endParaRPr lang="en-US"/>
        </a:p>
      </dgm:t>
    </dgm:pt>
    <dgm:pt modelId="{68257456-58BC-41A6-AFEF-8B1F0355E43A}" type="pres">
      <dgm:prSet presAssocID="{0A7D5B04-5D65-4110-B386-81E8E1AD056D}" presName="Name0" presStyleCnt="0">
        <dgm:presLayoutVars>
          <dgm:dir/>
          <dgm:resizeHandles val="exact"/>
        </dgm:presLayoutVars>
      </dgm:prSet>
      <dgm:spPr/>
      <dgm:t>
        <a:bodyPr/>
        <a:lstStyle/>
        <a:p>
          <a:endParaRPr lang="en-US"/>
        </a:p>
      </dgm:t>
    </dgm:pt>
    <dgm:pt modelId="{EEA4D77C-7A35-4196-BAB9-A58377FF725F}" type="pres">
      <dgm:prSet presAssocID="{AF5FE5AC-1E73-4EBF-9FC8-40BBA1EC976A}" presName="composite" presStyleCnt="0"/>
      <dgm:spPr/>
    </dgm:pt>
    <dgm:pt modelId="{BF2DF7EB-A1BD-4980-AE5A-477FA25E8ABF}" type="pres">
      <dgm:prSet presAssocID="{AF5FE5AC-1E73-4EBF-9FC8-40BBA1EC976A}" presName="rect1" presStyleLbl="trAlignAcc1" presStyleIdx="0" presStyleCnt="2" custLinFactNeighborX="5303" custLinFactNeighborY="-2158">
        <dgm:presLayoutVars>
          <dgm:bulletEnabled val="1"/>
        </dgm:presLayoutVars>
      </dgm:prSet>
      <dgm:spPr/>
      <dgm:t>
        <a:bodyPr/>
        <a:lstStyle/>
        <a:p>
          <a:endParaRPr lang="en-US"/>
        </a:p>
      </dgm:t>
    </dgm:pt>
    <dgm:pt modelId="{85912379-BD03-446F-8538-A5A0C33BA209}" type="pres">
      <dgm:prSet presAssocID="{AF5FE5AC-1E73-4EBF-9FC8-40BBA1EC976A}" presName="rect2" presStyleLbl="fgImgPlace1" presStyleIdx="0" presStyleCnt="2" custScaleX="130656" custScaleY="111950"/>
      <dgm:spPr>
        <a:blipFill>
          <a:blip xmlns:r="http://schemas.openxmlformats.org/officeDocument/2006/relationships" r:embed="rId1">
            <a:extLst>
              <a:ext uri="{28A0092B-C50C-407E-A947-70E740481C1C}">
                <a14:useLocalDpi xmlns:a14="http://schemas.microsoft.com/office/drawing/2010/main" val="0"/>
              </a:ext>
            </a:extLst>
          </a:blip>
          <a:srcRect/>
          <a:stretch>
            <a:fillRect l="-63000" r="-63000"/>
          </a:stretch>
        </a:blipFill>
      </dgm:spPr>
      <dgm:t>
        <a:bodyPr/>
        <a:lstStyle/>
        <a:p>
          <a:endParaRPr lang="en-US"/>
        </a:p>
      </dgm:t>
    </dgm:pt>
    <dgm:pt modelId="{978E6BF2-578C-4D6C-99F2-6A3023A8BD01}" type="pres">
      <dgm:prSet presAssocID="{2823D8FE-4C97-45A3-BD1F-EE705DA0066F}" presName="sibTrans" presStyleCnt="0"/>
      <dgm:spPr/>
    </dgm:pt>
    <dgm:pt modelId="{A6E07835-A1E7-4D04-AB60-DC0E04E51154}" type="pres">
      <dgm:prSet presAssocID="{132F14A4-A78A-4A05-9BDA-9D81A3DCBA56}" presName="composite" presStyleCnt="0"/>
      <dgm:spPr/>
    </dgm:pt>
    <dgm:pt modelId="{C456FF6C-127F-48E1-BEED-E8B6F6222BAD}" type="pres">
      <dgm:prSet presAssocID="{132F14A4-A78A-4A05-9BDA-9D81A3DCBA56}" presName="rect1" presStyleLbl="trAlignAcc1" presStyleIdx="1" presStyleCnt="2" custLinFactNeighborX="5303" custLinFactNeighborY="530">
        <dgm:presLayoutVars>
          <dgm:bulletEnabled val="1"/>
        </dgm:presLayoutVars>
      </dgm:prSet>
      <dgm:spPr/>
      <dgm:t>
        <a:bodyPr/>
        <a:lstStyle/>
        <a:p>
          <a:endParaRPr lang="en-US"/>
        </a:p>
      </dgm:t>
    </dgm:pt>
    <dgm:pt modelId="{7BC46A47-F7B8-4020-B53B-F59E0C593133}" type="pres">
      <dgm:prSet presAssocID="{132F14A4-A78A-4A05-9BDA-9D81A3DCBA56}" presName="rect2" presStyleLbl="fgImgPlace1" presStyleIdx="1" presStyleCnt="2" custScaleX="130656" custScaleY="111950"/>
      <dgm:spPr>
        <a:blipFill>
          <a:blip xmlns:r="http://schemas.openxmlformats.org/officeDocument/2006/relationships" r:embed="rId2">
            <a:extLst>
              <a:ext uri="{28A0092B-C50C-407E-A947-70E740481C1C}">
                <a14:useLocalDpi xmlns:a14="http://schemas.microsoft.com/office/drawing/2010/main" val="0"/>
              </a:ext>
            </a:extLst>
          </a:blip>
          <a:srcRect/>
          <a:stretch>
            <a:fillRect l="-62000" r="-62000"/>
          </a:stretch>
        </a:blipFill>
      </dgm:spPr>
      <dgm:t>
        <a:bodyPr/>
        <a:lstStyle/>
        <a:p>
          <a:endParaRPr lang="en-US"/>
        </a:p>
      </dgm:t>
    </dgm:pt>
  </dgm:ptLst>
  <dgm:cxnLst>
    <dgm:cxn modelId="{D43B95C9-01B2-4499-AA0A-D80C273ED6B2}" srcId="{0A7D5B04-5D65-4110-B386-81E8E1AD056D}" destId="{AF5FE5AC-1E73-4EBF-9FC8-40BBA1EC976A}" srcOrd="0" destOrd="0" parTransId="{3238FAC1-2943-4A47-8439-4A47168D8884}" sibTransId="{2823D8FE-4C97-45A3-BD1F-EE705DA0066F}"/>
    <dgm:cxn modelId="{01E6CC36-B3D6-4C7C-9A0E-808C3AF15145}" type="presOf" srcId="{AF5FE5AC-1E73-4EBF-9FC8-40BBA1EC976A}" destId="{BF2DF7EB-A1BD-4980-AE5A-477FA25E8ABF}" srcOrd="0" destOrd="0" presId="urn:microsoft.com/office/officeart/2008/layout/PictureStrips"/>
    <dgm:cxn modelId="{42974BB5-51C9-4F9E-8F47-CDB331A89DE4}" type="presOf" srcId="{0A7D5B04-5D65-4110-B386-81E8E1AD056D}" destId="{68257456-58BC-41A6-AFEF-8B1F0355E43A}" srcOrd="0" destOrd="0" presId="urn:microsoft.com/office/officeart/2008/layout/PictureStrips"/>
    <dgm:cxn modelId="{2EDF84C3-BB14-43C5-B7DB-70677F2BB301}" type="presOf" srcId="{132F14A4-A78A-4A05-9BDA-9D81A3DCBA56}" destId="{C456FF6C-127F-48E1-BEED-E8B6F6222BAD}" srcOrd="0" destOrd="0" presId="urn:microsoft.com/office/officeart/2008/layout/PictureStrips"/>
    <dgm:cxn modelId="{8EB1C42A-34C3-4E17-BA2E-4DE5F3CECB0F}" srcId="{0A7D5B04-5D65-4110-B386-81E8E1AD056D}" destId="{132F14A4-A78A-4A05-9BDA-9D81A3DCBA56}" srcOrd="1" destOrd="0" parTransId="{0B278D33-EB0D-4568-93E0-0B295BAC545D}" sibTransId="{92E82E08-DB1D-4F58-A176-0DCA2633790A}"/>
    <dgm:cxn modelId="{8D6E1CF4-C24B-46CC-A13F-1DC87AD0E173}" type="presParOf" srcId="{68257456-58BC-41A6-AFEF-8B1F0355E43A}" destId="{EEA4D77C-7A35-4196-BAB9-A58377FF725F}" srcOrd="0" destOrd="0" presId="urn:microsoft.com/office/officeart/2008/layout/PictureStrips"/>
    <dgm:cxn modelId="{5065A151-ADED-4ED5-AC07-1711E0D2DF95}" type="presParOf" srcId="{EEA4D77C-7A35-4196-BAB9-A58377FF725F}" destId="{BF2DF7EB-A1BD-4980-AE5A-477FA25E8ABF}" srcOrd="0" destOrd="0" presId="urn:microsoft.com/office/officeart/2008/layout/PictureStrips"/>
    <dgm:cxn modelId="{75052CB2-9B0F-4545-BC0B-347C21BD2601}" type="presParOf" srcId="{EEA4D77C-7A35-4196-BAB9-A58377FF725F}" destId="{85912379-BD03-446F-8538-A5A0C33BA209}" srcOrd="1" destOrd="0" presId="urn:microsoft.com/office/officeart/2008/layout/PictureStrips"/>
    <dgm:cxn modelId="{ACA59589-12B9-407E-8086-D99B50680394}" type="presParOf" srcId="{68257456-58BC-41A6-AFEF-8B1F0355E43A}" destId="{978E6BF2-578C-4D6C-99F2-6A3023A8BD01}" srcOrd="1" destOrd="0" presId="urn:microsoft.com/office/officeart/2008/layout/PictureStrips"/>
    <dgm:cxn modelId="{CF4672DA-DE4C-45A8-835A-F72F73BE70B5}" type="presParOf" srcId="{68257456-58BC-41A6-AFEF-8B1F0355E43A}" destId="{A6E07835-A1E7-4D04-AB60-DC0E04E51154}" srcOrd="2" destOrd="0" presId="urn:microsoft.com/office/officeart/2008/layout/PictureStrips"/>
    <dgm:cxn modelId="{D0E76DAF-D195-4D0B-80C2-A9565E366C41}" type="presParOf" srcId="{A6E07835-A1E7-4D04-AB60-DC0E04E51154}" destId="{C456FF6C-127F-48E1-BEED-E8B6F6222BAD}" srcOrd="0" destOrd="0" presId="urn:microsoft.com/office/officeart/2008/layout/PictureStrips"/>
    <dgm:cxn modelId="{A5E9EC1D-FD86-45AD-9596-0A6B3668EC28}" type="presParOf" srcId="{A6E07835-A1E7-4D04-AB60-DC0E04E51154}" destId="{7BC46A47-F7B8-4020-B53B-F59E0C593133}"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3175FED-A232-4809-81BB-050A968B63F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96BEE31-6B2C-46D1-A713-AED654DBA04E}">
      <dgm:prSet phldrT="[Text]"/>
      <dgm:spPr>
        <a:solidFill>
          <a:schemeClr val="accent1"/>
        </a:solidFill>
      </dgm:spPr>
      <dgm:t>
        <a:bodyPr/>
        <a:lstStyle/>
        <a:p>
          <a:r>
            <a:rPr lang="en-US" altLang="en-US" dirty="0" smtClean="0"/>
            <a:t>Evidence that supports item responses</a:t>
          </a:r>
          <a:endParaRPr lang="en-US" dirty="0"/>
        </a:p>
      </dgm:t>
    </dgm:pt>
    <dgm:pt modelId="{CA041EC3-2684-4078-955C-DE272F14AAF0}" type="parTrans" cxnId="{039057BF-5006-4FAE-948D-C1058618B681}">
      <dgm:prSet/>
      <dgm:spPr/>
      <dgm:t>
        <a:bodyPr/>
        <a:lstStyle/>
        <a:p>
          <a:endParaRPr lang="en-US"/>
        </a:p>
      </dgm:t>
    </dgm:pt>
    <dgm:pt modelId="{42D12D3D-E0EB-4385-9863-4077850A4479}" type="sibTrans" cxnId="{039057BF-5006-4FAE-948D-C1058618B681}">
      <dgm:prSet/>
      <dgm:spPr/>
      <dgm:t>
        <a:bodyPr/>
        <a:lstStyle/>
        <a:p>
          <a:endParaRPr lang="en-US"/>
        </a:p>
      </dgm:t>
    </dgm:pt>
    <dgm:pt modelId="{F7F0C3F0-B7C0-42FE-8768-E7D390B91AEF}">
      <dgm:prSet/>
      <dgm:spPr>
        <a:solidFill>
          <a:schemeClr val="accent2"/>
        </a:solidFill>
      </dgm:spPr>
      <dgm:t>
        <a:bodyPr/>
        <a:lstStyle/>
        <a:p>
          <a:r>
            <a:rPr lang="en-US" altLang="en-US" dirty="0" smtClean="0"/>
            <a:t>Case opening decision/action differs from recommendation</a:t>
          </a:r>
        </a:p>
      </dgm:t>
    </dgm:pt>
    <dgm:pt modelId="{C84D6E77-3550-423C-AA05-3DB9635C8D8A}" type="parTrans" cxnId="{1611E894-8226-4B96-BF8E-591E001CC64D}">
      <dgm:prSet/>
      <dgm:spPr/>
      <dgm:t>
        <a:bodyPr/>
        <a:lstStyle/>
        <a:p>
          <a:endParaRPr lang="en-US"/>
        </a:p>
      </dgm:t>
    </dgm:pt>
    <dgm:pt modelId="{5DAB8B83-B4DC-4C56-BD80-9CEC7B38553A}" type="sibTrans" cxnId="{1611E894-8226-4B96-BF8E-591E001CC64D}">
      <dgm:prSet/>
      <dgm:spPr/>
      <dgm:t>
        <a:bodyPr/>
        <a:lstStyle/>
        <a:p>
          <a:endParaRPr lang="en-US"/>
        </a:p>
      </dgm:t>
    </dgm:pt>
    <dgm:pt modelId="{38D92FE1-ECCF-4DF7-A7AB-3F4E51709F3F}" type="pres">
      <dgm:prSet presAssocID="{13175FED-A232-4809-81BB-050A968B63F2}" presName="linear" presStyleCnt="0">
        <dgm:presLayoutVars>
          <dgm:animLvl val="lvl"/>
          <dgm:resizeHandles val="exact"/>
        </dgm:presLayoutVars>
      </dgm:prSet>
      <dgm:spPr/>
      <dgm:t>
        <a:bodyPr/>
        <a:lstStyle/>
        <a:p>
          <a:endParaRPr lang="en-US"/>
        </a:p>
      </dgm:t>
    </dgm:pt>
    <dgm:pt modelId="{5B62138E-DD0D-4530-B636-C30797757E3A}" type="pres">
      <dgm:prSet presAssocID="{596BEE31-6B2C-46D1-A713-AED654DBA04E}" presName="parentText" presStyleLbl="node1" presStyleIdx="0" presStyleCnt="2">
        <dgm:presLayoutVars>
          <dgm:chMax val="0"/>
          <dgm:bulletEnabled val="1"/>
        </dgm:presLayoutVars>
      </dgm:prSet>
      <dgm:spPr/>
      <dgm:t>
        <a:bodyPr/>
        <a:lstStyle/>
        <a:p>
          <a:endParaRPr lang="en-US"/>
        </a:p>
      </dgm:t>
    </dgm:pt>
    <dgm:pt modelId="{F7D52876-A962-43FA-9796-8CB3002D172A}" type="pres">
      <dgm:prSet presAssocID="{42D12D3D-E0EB-4385-9863-4077850A4479}" presName="spacer" presStyleCnt="0"/>
      <dgm:spPr/>
    </dgm:pt>
    <dgm:pt modelId="{8A3A4D1C-060C-44F9-9BF5-18486B88F3F8}" type="pres">
      <dgm:prSet presAssocID="{F7F0C3F0-B7C0-42FE-8768-E7D390B91AEF}" presName="parentText" presStyleLbl="node1" presStyleIdx="1" presStyleCnt="2">
        <dgm:presLayoutVars>
          <dgm:chMax val="0"/>
          <dgm:bulletEnabled val="1"/>
        </dgm:presLayoutVars>
      </dgm:prSet>
      <dgm:spPr/>
      <dgm:t>
        <a:bodyPr/>
        <a:lstStyle/>
        <a:p>
          <a:endParaRPr lang="en-US"/>
        </a:p>
      </dgm:t>
    </dgm:pt>
  </dgm:ptLst>
  <dgm:cxnLst>
    <dgm:cxn modelId="{C67EC1B2-E823-4290-8F96-B1263435CFF1}" type="presOf" srcId="{596BEE31-6B2C-46D1-A713-AED654DBA04E}" destId="{5B62138E-DD0D-4530-B636-C30797757E3A}" srcOrd="0" destOrd="0" presId="urn:microsoft.com/office/officeart/2005/8/layout/vList2"/>
    <dgm:cxn modelId="{AE2EF8DB-7BC5-49AF-BB40-E6C86E2660D5}" type="presOf" srcId="{F7F0C3F0-B7C0-42FE-8768-E7D390B91AEF}" destId="{8A3A4D1C-060C-44F9-9BF5-18486B88F3F8}" srcOrd="0" destOrd="0" presId="urn:microsoft.com/office/officeart/2005/8/layout/vList2"/>
    <dgm:cxn modelId="{67C4DE12-2C2A-4A97-88C9-114A2ACFA2CA}" type="presOf" srcId="{13175FED-A232-4809-81BB-050A968B63F2}" destId="{38D92FE1-ECCF-4DF7-A7AB-3F4E51709F3F}" srcOrd="0" destOrd="0" presId="urn:microsoft.com/office/officeart/2005/8/layout/vList2"/>
    <dgm:cxn modelId="{039057BF-5006-4FAE-948D-C1058618B681}" srcId="{13175FED-A232-4809-81BB-050A968B63F2}" destId="{596BEE31-6B2C-46D1-A713-AED654DBA04E}" srcOrd="0" destOrd="0" parTransId="{CA041EC3-2684-4078-955C-DE272F14AAF0}" sibTransId="{42D12D3D-E0EB-4385-9863-4077850A4479}"/>
    <dgm:cxn modelId="{1611E894-8226-4B96-BF8E-591E001CC64D}" srcId="{13175FED-A232-4809-81BB-050A968B63F2}" destId="{F7F0C3F0-B7C0-42FE-8768-E7D390B91AEF}" srcOrd="1" destOrd="0" parTransId="{C84D6E77-3550-423C-AA05-3DB9635C8D8A}" sibTransId="{5DAB8B83-B4DC-4C56-BD80-9CEC7B38553A}"/>
    <dgm:cxn modelId="{389BBE58-268C-49DB-9B30-59CD215665FE}" type="presParOf" srcId="{38D92FE1-ECCF-4DF7-A7AB-3F4E51709F3F}" destId="{5B62138E-DD0D-4530-B636-C30797757E3A}" srcOrd="0" destOrd="0" presId="urn:microsoft.com/office/officeart/2005/8/layout/vList2"/>
    <dgm:cxn modelId="{60BE8177-6DC7-406A-BA4F-060D1DE7386E}" type="presParOf" srcId="{38D92FE1-ECCF-4DF7-A7AB-3F4E51709F3F}" destId="{F7D52876-A962-43FA-9796-8CB3002D172A}" srcOrd="1" destOrd="0" presId="urn:microsoft.com/office/officeart/2005/8/layout/vList2"/>
    <dgm:cxn modelId="{2C2DD194-5188-476E-B0E0-5634C5799AEF}" type="presParOf" srcId="{38D92FE1-ECCF-4DF7-A7AB-3F4E51709F3F}" destId="{8A3A4D1C-060C-44F9-9BF5-18486B88F3F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FDF78BD0-C69B-442B-AF39-7DF64E6C3ED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9937F2A-5736-4920-A1C4-F78A2D1F3EC1}">
      <dgm:prSet phldrT="[Text]"/>
      <dgm:spPr>
        <a:solidFill>
          <a:schemeClr val="accent1"/>
        </a:solidFill>
      </dgm:spPr>
      <dgm:t>
        <a:bodyPr/>
        <a:lstStyle/>
        <a:p>
          <a:pPr>
            <a:lnSpc>
              <a:spcPct val="100000"/>
            </a:lnSpc>
            <a:spcAft>
              <a:spcPts val="0"/>
            </a:spcAft>
          </a:pPr>
          <a:r>
            <a:rPr lang="en-US" dirty="0" smtClean="0"/>
            <a:t>Safe</a:t>
          </a:r>
        </a:p>
        <a:p>
          <a:pPr>
            <a:lnSpc>
              <a:spcPct val="100000"/>
            </a:lnSpc>
            <a:spcAft>
              <a:spcPts val="0"/>
            </a:spcAft>
          </a:pPr>
          <a:endParaRPr lang="en-US" dirty="0" smtClean="0"/>
        </a:p>
        <a:p>
          <a:pPr>
            <a:lnSpc>
              <a:spcPct val="100000"/>
            </a:lnSpc>
            <a:spcAft>
              <a:spcPts val="0"/>
            </a:spcAft>
          </a:pPr>
          <a:r>
            <a:rPr lang="en-US" dirty="0" smtClean="0"/>
            <a:t>Low/Moderate Risk</a:t>
          </a:r>
        </a:p>
        <a:p>
          <a:pPr>
            <a:lnSpc>
              <a:spcPct val="100000"/>
            </a:lnSpc>
            <a:spcAft>
              <a:spcPts val="0"/>
            </a:spcAft>
          </a:pPr>
          <a:endParaRPr lang="en-US" dirty="0" smtClean="0"/>
        </a:p>
        <a:p>
          <a:pPr>
            <a:lnSpc>
              <a:spcPct val="100000"/>
            </a:lnSpc>
            <a:spcAft>
              <a:spcPts val="0"/>
            </a:spcAft>
          </a:pPr>
          <a:r>
            <a:rPr lang="en-US" dirty="0" smtClean="0"/>
            <a:t>39.2%</a:t>
          </a:r>
          <a:endParaRPr lang="en-US" dirty="0"/>
        </a:p>
      </dgm:t>
    </dgm:pt>
    <dgm:pt modelId="{DCC517F3-D5C5-4C49-B1CF-D2637C1E1D89}" type="parTrans" cxnId="{F9CBD287-63D6-4504-AE7B-0B8E346776CA}">
      <dgm:prSet/>
      <dgm:spPr/>
      <dgm:t>
        <a:bodyPr/>
        <a:lstStyle/>
        <a:p>
          <a:endParaRPr lang="en-US"/>
        </a:p>
      </dgm:t>
    </dgm:pt>
    <dgm:pt modelId="{3B16A138-6E9A-4EFA-8BA3-02F450F12383}" type="sibTrans" cxnId="{F9CBD287-63D6-4504-AE7B-0B8E346776CA}">
      <dgm:prSet/>
      <dgm:spPr/>
      <dgm:t>
        <a:bodyPr/>
        <a:lstStyle/>
        <a:p>
          <a:endParaRPr lang="en-US"/>
        </a:p>
      </dgm:t>
    </dgm:pt>
    <dgm:pt modelId="{3E7C4C2A-5F02-4FE7-8782-B6A673070F13}">
      <dgm:prSet phldrT="[Text]"/>
      <dgm:spPr>
        <a:solidFill>
          <a:schemeClr val="accent2"/>
        </a:solidFill>
      </dgm:spPr>
      <dgm:t>
        <a:bodyPr/>
        <a:lstStyle/>
        <a:p>
          <a:pPr>
            <a:lnSpc>
              <a:spcPct val="100000"/>
            </a:lnSpc>
            <a:spcAft>
              <a:spcPts val="0"/>
            </a:spcAft>
          </a:pPr>
          <a:r>
            <a:rPr lang="en-US" dirty="0" smtClean="0"/>
            <a:t>Safe With Plan</a:t>
          </a:r>
        </a:p>
        <a:p>
          <a:pPr>
            <a:lnSpc>
              <a:spcPct val="100000"/>
            </a:lnSpc>
            <a:spcAft>
              <a:spcPts val="0"/>
            </a:spcAft>
          </a:pPr>
          <a:endParaRPr lang="en-US" dirty="0" smtClean="0"/>
        </a:p>
        <a:p>
          <a:pPr>
            <a:lnSpc>
              <a:spcPct val="100000"/>
            </a:lnSpc>
            <a:spcAft>
              <a:spcPts val="0"/>
            </a:spcAft>
          </a:pPr>
          <a:r>
            <a:rPr lang="en-US" dirty="0" smtClean="0"/>
            <a:t>Low/Moderate Risk</a:t>
          </a:r>
        </a:p>
        <a:p>
          <a:pPr>
            <a:lnSpc>
              <a:spcPct val="100000"/>
            </a:lnSpc>
            <a:spcAft>
              <a:spcPts val="0"/>
            </a:spcAft>
          </a:pPr>
          <a:endParaRPr lang="en-US" dirty="0" smtClean="0"/>
        </a:p>
        <a:p>
          <a:pPr>
            <a:lnSpc>
              <a:spcPct val="100000"/>
            </a:lnSpc>
            <a:spcAft>
              <a:spcPts val="0"/>
            </a:spcAft>
          </a:pPr>
          <a:r>
            <a:rPr lang="en-US" dirty="0" smtClean="0"/>
            <a:t>13.5%</a:t>
          </a:r>
          <a:endParaRPr lang="en-US" dirty="0"/>
        </a:p>
      </dgm:t>
    </dgm:pt>
    <dgm:pt modelId="{57A4F212-5AF3-4A55-93F3-D252BFEB3370}" type="parTrans" cxnId="{0CBFD925-B4FB-4007-8500-8530DCCF5667}">
      <dgm:prSet/>
      <dgm:spPr/>
      <dgm:t>
        <a:bodyPr/>
        <a:lstStyle/>
        <a:p>
          <a:endParaRPr lang="en-US"/>
        </a:p>
      </dgm:t>
    </dgm:pt>
    <dgm:pt modelId="{0E06D8FB-D1DE-463E-A42B-8E9808D68F0F}" type="sibTrans" cxnId="{0CBFD925-B4FB-4007-8500-8530DCCF5667}">
      <dgm:prSet/>
      <dgm:spPr/>
      <dgm:t>
        <a:bodyPr/>
        <a:lstStyle/>
        <a:p>
          <a:endParaRPr lang="en-US"/>
        </a:p>
      </dgm:t>
    </dgm:pt>
    <dgm:pt modelId="{8F868E35-173F-448A-93E8-2E1210D792D8}">
      <dgm:prSet phldrT="[Text]"/>
      <dgm:spPr>
        <a:solidFill>
          <a:schemeClr val="accent3"/>
        </a:solidFill>
      </dgm:spPr>
      <dgm:t>
        <a:bodyPr/>
        <a:lstStyle/>
        <a:p>
          <a:pPr>
            <a:lnSpc>
              <a:spcPct val="100000"/>
            </a:lnSpc>
            <a:spcAft>
              <a:spcPts val="0"/>
            </a:spcAft>
          </a:pPr>
          <a:r>
            <a:rPr lang="en-US" dirty="0" smtClean="0"/>
            <a:t>Unsafe</a:t>
          </a:r>
        </a:p>
        <a:p>
          <a:pPr>
            <a:lnSpc>
              <a:spcPct val="100000"/>
            </a:lnSpc>
            <a:spcAft>
              <a:spcPts val="0"/>
            </a:spcAft>
          </a:pPr>
          <a:endParaRPr lang="en-US" dirty="0" smtClean="0"/>
        </a:p>
        <a:p>
          <a:pPr>
            <a:lnSpc>
              <a:spcPct val="100000"/>
            </a:lnSpc>
            <a:spcAft>
              <a:spcPts val="0"/>
            </a:spcAft>
          </a:pPr>
          <a:r>
            <a:rPr lang="en-US" dirty="0" smtClean="0"/>
            <a:t>Low/Moderate Risk</a:t>
          </a:r>
        </a:p>
        <a:p>
          <a:pPr>
            <a:lnSpc>
              <a:spcPct val="100000"/>
            </a:lnSpc>
            <a:spcAft>
              <a:spcPts val="0"/>
            </a:spcAft>
          </a:pPr>
          <a:endParaRPr lang="en-US" dirty="0" smtClean="0"/>
        </a:p>
        <a:p>
          <a:pPr>
            <a:lnSpc>
              <a:spcPct val="100000"/>
            </a:lnSpc>
            <a:spcAft>
              <a:spcPts val="0"/>
            </a:spcAft>
          </a:pPr>
          <a:r>
            <a:rPr lang="en-US" dirty="0" smtClean="0"/>
            <a:t>1.7%</a:t>
          </a:r>
          <a:endParaRPr lang="en-US" dirty="0"/>
        </a:p>
      </dgm:t>
    </dgm:pt>
    <dgm:pt modelId="{F6565A71-5130-4F70-8A1E-19A5CBB7A094}" type="parTrans" cxnId="{480C930A-F685-41AE-AF78-24134B85163F}">
      <dgm:prSet/>
      <dgm:spPr/>
      <dgm:t>
        <a:bodyPr/>
        <a:lstStyle/>
        <a:p>
          <a:endParaRPr lang="en-US"/>
        </a:p>
      </dgm:t>
    </dgm:pt>
    <dgm:pt modelId="{76B9FB86-14A4-4BF6-ADC9-1113D1533866}" type="sibTrans" cxnId="{480C930A-F685-41AE-AF78-24134B85163F}">
      <dgm:prSet/>
      <dgm:spPr/>
      <dgm:t>
        <a:bodyPr/>
        <a:lstStyle/>
        <a:p>
          <a:endParaRPr lang="en-US"/>
        </a:p>
      </dgm:t>
    </dgm:pt>
    <dgm:pt modelId="{4B337EEB-590C-40E7-9A04-C1B522F5D7BB}">
      <dgm:prSet phldrT="[Text]"/>
      <dgm:spPr>
        <a:solidFill>
          <a:schemeClr val="accent4"/>
        </a:solidFill>
      </dgm:spPr>
      <dgm:t>
        <a:bodyPr/>
        <a:lstStyle/>
        <a:p>
          <a:pPr>
            <a:lnSpc>
              <a:spcPct val="100000"/>
            </a:lnSpc>
            <a:spcAft>
              <a:spcPts val="0"/>
            </a:spcAft>
          </a:pPr>
          <a:r>
            <a:rPr lang="en-US" dirty="0" smtClean="0"/>
            <a:t>Safe</a:t>
          </a:r>
        </a:p>
        <a:p>
          <a:pPr>
            <a:lnSpc>
              <a:spcPct val="100000"/>
            </a:lnSpc>
            <a:spcAft>
              <a:spcPts val="0"/>
            </a:spcAft>
          </a:pPr>
          <a:endParaRPr lang="en-US" dirty="0" smtClean="0"/>
        </a:p>
        <a:p>
          <a:pPr>
            <a:lnSpc>
              <a:spcPct val="100000"/>
            </a:lnSpc>
            <a:spcAft>
              <a:spcPts val="0"/>
            </a:spcAft>
          </a:pPr>
          <a:r>
            <a:rPr lang="en-US" dirty="0" smtClean="0"/>
            <a:t>High/Very High Risk</a:t>
          </a:r>
        </a:p>
        <a:p>
          <a:pPr>
            <a:lnSpc>
              <a:spcPct val="100000"/>
            </a:lnSpc>
            <a:spcAft>
              <a:spcPts val="0"/>
            </a:spcAft>
          </a:pPr>
          <a:endParaRPr lang="en-US" dirty="0" smtClean="0"/>
        </a:p>
        <a:p>
          <a:pPr>
            <a:lnSpc>
              <a:spcPct val="100000"/>
            </a:lnSpc>
            <a:spcAft>
              <a:spcPts val="0"/>
            </a:spcAft>
          </a:pPr>
          <a:r>
            <a:rPr lang="en-US" dirty="0" smtClean="0"/>
            <a:t>20.1%</a:t>
          </a:r>
          <a:endParaRPr lang="en-US" dirty="0"/>
        </a:p>
      </dgm:t>
    </dgm:pt>
    <dgm:pt modelId="{920E5777-8255-4804-921F-2F6BE2BCE585}" type="parTrans" cxnId="{DD46ED14-972D-4F4B-81D0-4129E26DB644}">
      <dgm:prSet/>
      <dgm:spPr/>
      <dgm:t>
        <a:bodyPr/>
        <a:lstStyle/>
        <a:p>
          <a:endParaRPr lang="en-US"/>
        </a:p>
      </dgm:t>
    </dgm:pt>
    <dgm:pt modelId="{B5637420-8305-4B95-8386-604760667E17}" type="sibTrans" cxnId="{DD46ED14-972D-4F4B-81D0-4129E26DB644}">
      <dgm:prSet/>
      <dgm:spPr/>
      <dgm:t>
        <a:bodyPr/>
        <a:lstStyle/>
        <a:p>
          <a:endParaRPr lang="en-US"/>
        </a:p>
      </dgm:t>
    </dgm:pt>
    <dgm:pt modelId="{440B9C74-3B81-4243-90DB-1C07D5C01873}">
      <dgm:prSet phldrT="[Text]"/>
      <dgm:spPr>
        <a:solidFill>
          <a:schemeClr val="accent5"/>
        </a:solidFill>
      </dgm:spPr>
      <dgm:t>
        <a:bodyPr/>
        <a:lstStyle/>
        <a:p>
          <a:pPr>
            <a:lnSpc>
              <a:spcPct val="100000"/>
            </a:lnSpc>
            <a:spcAft>
              <a:spcPts val="0"/>
            </a:spcAft>
          </a:pPr>
          <a:r>
            <a:rPr lang="en-US" dirty="0" smtClean="0">
              <a:solidFill>
                <a:schemeClr val="tx1"/>
              </a:solidFill>
            </a:rPr>
            <a:t>Safe With Plan</a:t>
          </a:r>
        </a:p>
        <a:p>
          <a:pPr>
            <a:lnSpc>
              <a:spcPct val="100000"/>
            </a:lnSpc>
            <a:spcAft>
              <a:spcPts val="0"/>
            </a:spcAft>
          </a:pPr>
          <a:endParaRPr lang="en-US" dirty="0" smtClean="0">
            <a:solidFill>
              <a:schemeClr val="tx1"/>
            </a:solidFill>
          </a:endParaRPr>
        </a:p>
        <a:p>
          <a:pPr>
            <a:lnSpc>
              <a:spcPct val="100000"/>
            </a:lnSpc>
            <a:spcAft>
              <a:spcPts val="0"/>
            </a:spcAft>
          </a:pPr>
          <a:r>
            <a:rPr lang="en-US" dirty="0" smtClean="0">
              <a:solidFill>
                <a:schemeClr val="tx1"/>
              </a:solidFill>
            </a:rPr>
            <a:t>High/Very High Risk</a:t>
          </a:r>
        </a:p>
        <a:p>
          <a:pPr>
            <a:lnSpc>
              <a:spcPct val="100000"/>
            </a:lnSpc>
            <a:spcAft>
              <a:spcPts val="0"/>
            </a:spcAft>
          </a:pPr>
          <a:endParaRPr lang="en-US" dirty="0" smtClean="0">
            <a:solidFill>
              <a:schemeClr val="tx1"/>
            </a:solidFill>
          </a:endParaRPr>
        </a:p>
        <a:p>
          <a:pPr>
            <a:lnSpc>
              <a:spcPct val="100000"/>
            </a:lnSpc>
            <a:spcAft>
              <a:spcPts val="0"/>
            </a:spcAft>
          </a:pPr>
          <a:r>
            <a:rPr lang="en-US" dirty="0" smtClean="0">
              <a:solidFill>
                <a:schemeClr val="tx1"/>
              </a:solidFill>
            </a:rPr>
            <a:t>13.3%</a:t>
          </a:r>
          <a:endParaRPr lang="en-US" dirty="0">
            <a:solidFill>
              <a:schemeClr val="tx1"/>
            </a:solidFill>
          </a:endParaRPr>
        </a:p>
      </dgm:t>
    </dgm:pt>
    <dgm:pt modelId="{51893B2F-1878-40EB-BFBE-8E9ED02AB6BF}" type="parTrans" cxnId="{7DAC68AC-CD7E-49FA-B1D3-73FA887618B7}">
      <dgm:prSet/>
      <dgm:spPr/>
      <dgm:t>
        <a:bodyPr/>
        <a:lstStyle/>
        <a:p>
          <a:endParaRPr lang="en-US"/>
        </a:p>
      </dgm:t>
    </dgm:pt>
    <dgm:pt modelId="{AD48D099-6129-4E99-BECB-6564F4EE6E5A}" type="sibTrans" cxnId="{7DAC68AC-CD7E-49FA-B1D3-73FA887618B7}">
      <dgm:prSet/>
      <dgm:spPr/>
      <dgm:t>
        <a:bodyPr/>
        <a:lstStyle/>
        <a:p>
          <a:endParaRPr lang="en-US"/>
        </a:p>
      </dgm:t>
    </dgm:pt>
    <dgm:pt modelId="{F1C52618-3CBF-4C21-B6DA-9495E89902C7}">
      <dgm:prSet/>
      <dgm:spPr>
        <a:solidFill>
          <a:schemeClr val="tx1">
            <a:lumMod val="75000"/>
          </a:schemeClr>
        </a:solidFill>
      </dgm:spPr>
      <dgm:t>
        <a:bodyPr/>
        <a:lstStyle/>
        <a:p>
          <a:pPr>
            <a:lnSpc>
              <a:spcPct val="100000"/>
            </a:lnSpc>
            <a:spcAft>
              <a:spcPts val="0"/>
            </a:spcAft>
          </a:pPr>
          <a:r>
            <a:rPr lang="en-US" dirty="0" smtClean="0">
              <a:solidFill>
                <a:schemeClr val="bg1"/>
              </a:solidFill>
            </a:rPr>
            <a:t>Unsafe</a:t>
          </a:r>
        </a:p>
        <a:p>
          <a:pPr>
            <a:lnSpc>
              <a:spcPct val="100000"/>
            </a:lnSpc>
            <a:spcAft>
              <a:spcPts val="0"/>
            </a:spcAft>
          </a:pPr>
          <a:endParaRPr lang="en-US" dirty="0" smtClean="0">
            <a:solidFill>
              <a:schemeClr val="bg1"/>
            </a:solidFill>
          </a:endParaRPr>
        </a:p>
        <a:p>
          <a:pPr>
            <a:lnSpc>
              <a:spcPct val="100000"/>
            </a:lnSpc>
            <a:spcAft>
              <a:spcPts val="0"/>
            </a:spcAft>
          </a:pPr>
          <a:r>
            <a:rPr lang="en-US" dirty="0" smtClean="0">
              <a:solidFill>
                <a:schemeClr val="bg1"/>
              </a:solidFill>
            </a:rPr>
            <a:t>High/very High Risk</a:t>
          </a:r>
        </a:p>
        <a:p>
          <a:pPr>
            <a:lnSpc>
              <a:spcPct val="100000"/>
            </a:lnSpc>
            <a:spcAft>
              <a:spcPts val="0"/>
            </a:spcAft>
          </a:pPr>
          <a:endParaRPr lang="en-US" dirty="0" smtClean="0">
            <a:solidFill>
              <a:schemeClr val="bg1"/>
            </a:solidFill>
          </a:endParaRPr>
        </a:p>
        <a:p>
          <a:pPr>
            <a:lnSpc>
              <a:spcPct val="100000"/>
            </a:lnSpc>
            <a:spcAft>
              <a:spcPts val="0"/>
            </a:spcAft>
          </a:pPr>
          <a:r>
            <a:rPr lang="en-US" dirty="0" smtClean="0">
              <a:solidFill>
                <a:schemeClr val="bg1"/>
              </a:solidFill>
            </a:rPr>
            <a:t>12.2%</a:t>
          </a:r>
          <a:endParaRPr lang="en-US" dirty="0">
            <a:solidFill>
              <a:schemeClr val="bg1"/>
            </a:solidFill>
          </a:endParaRPr>
        </a:p>
      </dgm:t>
    </dgm:pt>
    <dgm:pt modelId="{0326369D-3149-4FB2-A752-9AB2C97684D8}" type="parTrans" cxnId="{1000A8D7-1C15-4580-AA25-C2E9EBB9FC37}">
      <dgm:prSet/>
      <dgm:spPr/>
      <dgm:t>
        <a:bodyPr/>
        <a:lstStyle/>
        <a:p>
          <a:endParaRPr lang="en-US"/>
        </a:p>
      </dgm:t>
    </dgm:pt>
    <dgm:pt modelId="{F993F117-401B-4E8A-9210-891BC323D2A4}" type="sibTrans" cxnId="{1000A8D7-1C15-4580-AA25-C2E9EBB9FC37}">
      <dgm:prSet/>
      <dgm:spPr/>
      <dgm:t>
        <a:bodyPr/>
        <a:lstStyle/>
        <a:p>
          <a:endParaRPr lang="en-US"/>
        </a:p>
      </dgm:t>
    </dgm:pt>
    <dgm:pt modelId="{BA6C589D-5CDF-4AB6-9960-C1967F5214B2}" type="pres">
      <dgm:prSet presAssocID="{FDF78BD0-C69B-442B-AF39-7DF64E6C3ED8}" presName="diagram" presStyleCnt="0">
        <dgm:presLayoutVars>
          <dgm:dir/>
          <dgm:resizeHandles val="exact"/>
        </dgm:presLayoutVars>
      </dgm:prSet>
      <dgm:spPr/>
      <dgm:t>
        <a:bodyPr/>
        <a:lstStyle/>
        <a:p>
          <a:endParaRPr lang="en-US"/>
        </a:p>
      </dgm:t>
    </dgm:pt>
    <dgm:pt modelId="{F4532553-0DE2-45A3-9895-942E8E2F27AE}" type="pres">
      <dgm:prSet presAssocID="{59937F2A-5736-4920-A1C4-F78A2D1F3EC1}" presName="node" presStyleLbl="node1" presStyleIdx="0" presStyleCnt="6">
        <dgm:presLayoutVars>
          <dgm:bulletEnabled val="1"/>
        </dgm:presLayoutVars>
      </dgm:prSet>
      <dgm:spPr/>
      <dgm:t>
        <a:bodyPr/>
        <a:lstStyle/>
        <a:p>
          <a:endParaRPr lang="en-US"/>
        </a:p>
      </dgm:t>
    </dgm:pt>
    <dgm:pt modelId="{AF9D6969-358C-4CA7-9D24-76CD7F27E73B}" type="pres">
      <dgm:prSet presAssocID="{3B16A138-6E9A-4EFA-8BA3-02F450F12383}" presName="sibTrans" presStyleCnt="0"/>
      <dgm:spPr/>
    </dgm:pt>
    <dgm:pt modelId="{8C8452FD-A2C0-478F-82AB-55B24D4C9C3E}" type="pres">
      <dgm:prSet presAssocID="{3E7C4C2A-5F02-4FE7-8782-B6A673070F13}" presName="node" presStyleLbl="node1" presStyleIdx="1" presStyleCnt="6">
        <dgm:presLayoutVars>
          <dgm:bulletEnabled val="1"/>
        </dgm:presLayoutVars>
      </dgm:prSet>
      <dgm:spPr/>
      <dgm:t>
        <a:bodyPr/>
        <a:lstStyle/>
        <a:p>
          <a:endParaRPr lang="en-US"/>
        </a:p>
      </dgm:t>
    </dgm:pt>
    <dgm:pt modelId="{D0ED2064-5BAF-49C6-87BD-3C5E1B006EA2}" type="pres">
      <dgm:prSet presAssocID="{0E06D8FB-D1DE-463E-A42B-8E9808D68F0F}" presName="sibTrans" presStyleCnt="0"/>
      <dgm:spPr/>
    </dgm:pt>
    <dgm:pt modelId="{4FA55EBB-487C-43A2-98BF-DA2BE5CDB443}" type="pres">
      <dgm:prSet presAssocID="{8F868E35-173F-448A-93E8-2E1210D792D8}" presName="node" presStyleLbl="node1" presStyleIdx="2" presStyleCnt="6">
        <dgm:presLayoutVars>
          <dgm:bulletEnabled val="1"/>
        </dgm:presLayoutVars>
      </dgm:prSet>
      <dgm:spPr/>
      <dgm:t>
        <a:bodyPr/>
        <a:lstStyle/>
        <a:p>
          <a:endParaRPr lang="en-US"/>
        </a:p>
      </dgm:t>
    </dgm:pt>
    <dgm:pt modelId="{C9AC94ED-B8C7-4F88-AF97-93465C0241A6}" type="pres">
      <dgm:prSet presAssocID="{76B9FB86-14A4-4BF6-ADC9-1113D1533866}" presName="sibTrans" presStyleCnt="0"/>
      <dgm:spPr/>
    </dgm:pt>
    <dgm:pt modelId="{C7811DAF-11A9-4210-9FAB-FCDEA8BA43BD}" type="pres">
      <dgm:prSet presAssocID="{4B337EEB-590C-40E7-9A04-C1B522F5D7BB}" presName="node" presStyleLbl="node1" presStyleIdx="3" presStyleCnt="6">
        <dgm:presLayoutVars>
          <dgm:bulletEnabled val="1"/>
        </dgm:presLayoutVars>
      </dgm:prSet>
      <dgm:spPr/>
      <dgm:t>
        <a:bodyPr/>
        <a:lstStyle/>
        <a:p>
          <a:endParaRPr lang="en-US"/>
        </a:p>
      </dgm:t>
    </dgm:pt>
    <dgm:pt modelId="{687DAC05-A3CB-4A44-BB5D-F3D51D4282DF}" type="pres">
      <dgm:prSet presAssocID="{B5637420-8305-4B95-8386-604760667E17}" presName="sibTrans" presStyleCnt="0"/>
      <dgm:spPr/>
    </dgm:pt>
    <dgm:pt modelId="{C9C63AC0-D69C-44AF-A538-C541D229DFE1}" type="pres">
      <dgm:prSet presAssocID="{440B9C74-3B81-4243-90DB-1C07D5C01873}" presName="node" presStyleLbl="node1" presStyleIdx="4" presStyleCnt="6">
        <dgm:presLayoutVars>
          <dgm:bulletEnabled val="1"/>
        </dgm:presLayoutVars>
      </dgm:prSet>
      <dgm:spPr/>
      <dgm:t>
        <a:bodyPr/>
        <a:lstStyle/>
        <a:p>
          <a:endParaRPr lang="en-US"/>
        </a:p>
      </dgm:t>
    </dgm:pt>
    <dgm:pt modelId="{2D1907E4-3AEC-463C-90B0-78C63E127137}" type="pres">
      <dgm:prSet presAssocID="{AD48D099-6129-4E99-BECB-6564F4EE6E5A}" presName="sibTrans" presStyleCnt="0"/>
      <dgm:spPr/>
    </dgm:pt>
    <dgm:pt modelId="{AE3737A8-0A8A-476F-AEBE-270743D85B24}" type="pres">
      <dgm:prSet presAssocID="{F1C52618-3CBF-4C21-B6DA-9495E89902C7}" presName="node" presStyleLbl="node1" presStyleIdx="5" presStyleCnt="6">
        <dgm:presLayoutVars>
          <dgm:bulletEnabled val="1"/>
        </dgm:presLayoutVars>
      </dgm:prSet>
      <dgm:spPr/>
      <dgm:t>
        <a:bodyPr/>
        <a:lstStyle/>
        <a:p>
          <a:endParaRPr lang="en-US"/>
        </a:p>
      </dgm:t>
    </dgm:pt>
  </dgm:ptLst>
  <dgm:cxnLst>
    <dgm:cxn modelId="{D2E51097-BA4F-4818-8B09-5D0378AC12BE}" type="presOf" srcId="{F1C52618-3CBF-4C21-B6DA-9495E89902C7}" destId="{AE3737A8-0A8A-476F-AEBE-270743D85B24}" srcOrd="0" destOrd="0" presId="urn:microsoft.com/office/officeart/2005/8/layout/default"/>
    <dgm:cxn modelId="{480C930A-F685-41AE-AF78-24134B85163F}" srcId="{FDF78BD0-C69B-442B-AF39-7DF64E6C3ED8}" destId="{8F868E35-173F-448A-93E8-2E1210D792D8}" srcOrd="2" destOrd="0" parTransId="{F6565A71-5130-4F70-8A1E-19A5CBB7A094}" sibTransId="{76B9FB86-14A4-4BF6-ADC9-1113D1533866}"/>
    <dgm:cxn modelId="{AA2318C9-E0A9-4275-B820-A5218B90E455}" type="presOf" srcId="{59937F2A-5736-4920-A1C4-F78A2D1F3EC1}" destId="{F4532553-0DE2-45A3-9895-942E8E2F27AE}" srcOrd="0" destOrd="0" presId="urn:microsoft.com/office/officeart/2005/8/layout/default"/>
    <dgm:cxn modelId="{1000A8D7-1C15-4580-AA25-C2E9EBB9FC37}" srcId="{FDF78BD0-C69B-442B-AF39-7DF64E6C3ED8}" destId="{F1C52618-3CBF-4C21-B6DA-9495E89902C7}" srcOrd="5" destOrd="0" parTransId="{0326369D-3149-4FB2-A752-9AB2C97684D8}" sibTransId="{F993F117-401B-4E8A-9210-891BC323D2A4}"/>
    <dgm:cxn modelId="{67DEA89B-77CB-493B-8703-934FC93BAF39}" type="presOf" srcId="{FDF78BD0-C69B-442B-AF39-7DF64E6C3ED8}" destId="{BA6C589D-5CDF-4AB6-9960-C1967F5214B2}" srcOrd="0" destOrd="0" presId="urn:microsoft.com/office/officeart/2005/8/layout/default"/>
    <dgm:cxn modelId="{0CBFD925-B4FB-4007-8500-8530DCCF5667}" srcId="{FDF78BD0-C69B-442B-AF39-7DF64E6C3ED8}" destId="{3E7C4C2A-5F02-4FE7-8782-B6A673070F13}" srcOrd="1" destOrd="0" parTransId="{57A4F212-5AF3-4A55-93F3-D252BFEB3370}" sibTransId="{0E06D8FB-D1DE-463E-A42B-8E9808D68F0F}"/>
    <dgm:cxn modelId="{88E32F9F-6F07-4CCF-9A54-F281009A3DD5}" type="presOf" srcId="{3E7C4C2A-5F02-4FE7-8782-B6A673070F13}" destId="{8C8452FD-A2C0-478F-82AB-55B24D4C9C3E}" srcOrd="0" destOrd="0" presId="urn:microsoft.com/office/officeart/2005/8/layout/default"/>
    <dgm:cxn modelId="{CF3AD2BC-8B2B-485D-92AC-DC2B83EEA679}" type="presOf" srcId="{4B337EEB-590C-40E7-9A04-C1B522F5D7BB}" destId="{C7811DAF-11A9-4210-9FAB-FCDEA8BA43BD}" srcOrd="0" destOrd="0" presId="urn:microsoft.com/office/officeart/2005/8/layout/default"/>
    <dgm:cxn modelId="{8BD48685-ACEA-49E6-B2C8-F735971FAB08}" type="presOf" srcId="{8F868E35-173F-448A-93E8-2E1210D792D8}" destId="{4FA55EBB-487C-43A2-98BF-DA2BE5CDB443}" srcOrd="0" destOrd="0" presId="urn:microsoft.com/office/officeart/2005/8/layout/default"/>
    <dgm:cxn modelId="{DD46ED14-972D-4F4B-81D0-4129E26DB644}" srcId="{FDF78BD0-C69B-442B-AF39-7DF64E6C3ED8}" destId="{4B337EEB-590C-40E7-9A04-C1B522F5D7BB}" srcOrd="3" destOrd="0" parTransId="{920E5777-8255-4804-921F-2F6BE2BCE585}" sibTransId="{B5637420-8305-4B95-8386-604760667E17}"/>
    <dgm:cxn modelId="{25A1F3DC-DA81-49E8-A71D-E6FFC600472F}" type="presOf" srcId="{440B9C74-3B81-4243-90DB-1C07D5C01873}" destId="{C9C63AC0-D69C-44AF-A538-C541D229DFE1}" srcOrd="0" destOrd="0" presId="urn:microsoft.com/office/officeart/2005/8/layout/default"/>
    <dgm:cxn modelId="{7DAC68AC-CD7E-49FA-B1D3-73FA887618B7}" srcId="{FDF78BD0-C69B-442B-AF39-7DF64E6C3ED8}" destId="{440B9C74-3B81-4243-90DB-1C07D5C01873}" srcOrd="4" destOrd="0" parTransId="{51893B2F-1878-40EB-BFBE-8E9ED02AB6BF}" sibTransId="{AD48D099-6129-4E99-BECB-6564F4EE6E5A}"/>
    <dgm:cxn modelId="{F9CBD287-63D6-4504-AE7B-0B8E346776CA}" srcId="{FDF78BD0-C69B-442B-AF39-7DF64E6C3ED8}" destId="{59937F2A-5736-4920-A1C4-F78A2D1F3EC1}" srcOrd="0" destOrd="0" parTransId="{DCC517F3-D5C5-4C49-B1CF-D2637C1E1D89}" sibTransId="{3B16A138-6E9A-4EFA-8BA3-02F450F12383}"/>
    <dgm:cxn modelId="{7D6EC9D2-8B5E-4659-B94E-0AE919D433E4}" type="presParOf" srcId="{BA6C589D-5CDF-4AB6-9960-C1967F5214B2}" destId="{F4532553-0DE2-45A3-9895-942E8E2F27AE}" srcOrd="0" destOrd="0" presId="urn:microsoft.com/office/officeart/2005/8/layout/default"/>
    <dgm:cxn modelId="{CB6F9F3A-9653-4D84-B68C-7F9AD878759C}" type="presParOf" srcId="{BA6C589D-5CDF-4AB6-9960-C1967F5214B2}" destId="{AF9D6969-358C-4CA7-9D24-76CD7F27E73B}" srcOrd="1" destOrd="0" presId="urn:microsoft.com/office/officeart/2005/8/layout/default"/>
    <dgm:cxn modelId="{0D554B13-9370-4D02-9E90-8ED60C43D511}" type="presParOf" srcId="{BA6C589D-5CDF-4AB6-9960-C1967F5214B2}" destId="{8C8452FD-A2C0-478F-82AB-55B24D4C9C3E}" srcOrd="2" destOrd="0" presId="urn:microsoft.com/office/officeart/2005/8/layout/default"/>
    <dgm:cxn modelId="{733FBEB0-9A1E-4826-8869-0A301A3E1653}" type="presParOf" srcId="{BA6C589D-5CDF-4AB6-9960-C1967F5214B2}" destId="{D0ED2064-5BAF-49C6-87BD-3C5E1B006EA2}" srcOrd="3" destOrd="0" presId="urn:microsoft.com/office/officeart/2005/8/layout/default"/>
    <dgm:cxn modelId="{E1550C09-ADFB-444A-BA4F-C98F4CE0892D}" type="presParOf" srcId="{BA6C589D-5CDF-4AB6-9960-C1967F5214B2}" destId="{4FA55EBB-487C-43A2-98BF-DA2BE5CDB443}" srcOrd="4" destOrd="0" presId="urn:microsoft.com/office/officeart/2005/8/layout/default"/>
    <dgm:cxn modelId="{4536F993-621E-479C-8F0D-97E8C42975F6}" type="presParOf" srcId="{BA6C589D-5CDF-4AB6-9960-C1967F5214B2}" destId="{C9AC94ED-B8C7-4F88-AF97-93465C0241A6}" srcOrd="5" destOrd="0" presId="urn:microsoft.com/office/officeart/2005/8/layout/default"/>
    <dgm:cxn modelId="{06234D66-8825-4162-BC94-2966E38C1A94}" type="presParOf" srcId="{BA6C589D-5CDF-4AB6-9960-C1967F5214B2}" destId="{C7811DAF-11A9-4210-9FAB-FCDEA8BA43BD}" srcOrd="6" destOrd="0" presId="urn:microsoft.com/office/officeart/2005/8/layout/default"/>
    <dgm:cxn modelId="{3CDDBB90-B9D9-4068-9423-2090E3C65B02}" type="presParOf" srcId="{BA6C589D-5CDF-4AB6-9960-C1967F5214B2}" destId="{687DAC05-A3CB-4A44-BB5D-F3D51D4282DF}" srcOrd="7" destOrd="0" presId="urn:microsoft.com/office/officeart/2005/8/layout/default"/>
    <dgm:cxn modelId="{E9CBD253-4E63-49E9-AC9C-0683B751620B}" type="presParOf" srcId="{BA6C589D-5CDF-4AB6-9960-C1967F5214B2}" destId="{C9C63AC0-D69C-44AF-A538-C541D229DFE1}" srcOrd="8" destOrd="0" presId="urn:microsoft.com/office/officeart/2005/8/layout/default"/>
    <dgm:cxn modelId="{640AD004-7539-4E03-91AB-6B00220FF2DA}" type="presParOf" srcId="{BA6C589D-5CDF-4AB6-9960-C1967F5214B2}" destId="{2D1907E4-3AEC-463C-90B0-78C63E127137}" srcOrd="9" destOrd="0" presId="urn:microsoft.com/office/officeart/2005/8/layout/default"/>
    <dgm:cxn modelId="{18C8ABFF-BC21-4877-8B25-60F447B28CBF}" type="presParOf" srcId="{BA6C589D-5CDF-4AB6-9960-C1967F5214B2}" destId="{AE3737A8-0A8A-476F-AEBE-270743D85B2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FDF78BD0-C69B-442B-AF39-7DF64E6C3ED8}" type="doc">
      <dgm:prSet loTypeId="urn:microsoft.com/office/officeart/2005/8/layout/default#6" loCatId="list" qsTypeId="urn:microsoft.com/office/officeart/2005/8/quickstyle/simple1" qsCatId="simple" csTypeId="urn:microsoft.com/office/officeart/2005/8/colors/accent1_2" csCatId="accent1" phldr="1"/>
      <dgm:spPr/>
      <dgm:t>
        <a:bodyPr/>
        <a:lstStyle/>
        <a:p>
          <a:endParaRPr lang="en-US"/>
        </a:p>
      </dgm:t>
    </dgm:pt>
    <dgm:pt modelId="{59937F2A-5736-4920-A1C4-F78A2D1F3EC1}">
      <dgm:prSet phldrT="[Text]" custT="1"/>
      <dgm:spPr>
        <a:solidFill>
          <a:schemeClr val="accent1"/>
        </a:solidFill>
      </dgm:spPr>
      <dgm:t>
        <a:bodyPr/>
        <a:lstStyle/>
        <a:p>
          <a:pPr>
            <a:lnSpc>
              <a:spcPct val="100000"/>
            </a:lnSpc>
            <a:spcAft>
              <a:spcPts val="0"/>
            </a:spcAft>
          </a:pPr>
          <a:r>
            <a:rPr lang="en-US" sz="1600" dirty="0" smtClean="0"/>
            <a:t>Safe</a:t>
          </a:r>
        </a:p>
        <a:p>
          <a:pPr>
            <a:lnSpc>
              <a:spcPct val="100000"/>
            </a:lnSpc>
            <a:spcAft>
              <a:spcPts val="0"/>
            </a:spcAft>
          </a:pPr>
          <a:endParaRPr lang="en-US" sz="1600" dirty="0" smtClean="0"/>
        </a:p>
        <a:p>
          <a:pPr>
            <a:lnSpc>
              <a:spcPct val="100000"/>
            </a:lnSpc>
            <a:spcAft>
              <a:spcPts val="0"/>
            </a:spcAft>
          </a:pPr>
          <a:r>
            <a:rPr lang="en-US" sz="1600" dirty="0" smtClean="0"/>
            <a:t>Low/Moderate Risk</a:t>
          </a:r>
        </a:p>
        <a:p>
          <a:pPr>
            <a:lnSpc>
              <a:spcPct val="100000"/>
            </a:lnSpc>
            <a:spcAft>
              <a:spcPts val="0"/>
            </a:spcAft>
          </a:pPr>
          <a:endParaRPr lang="en-US" sz="1600" i="1" dirty="0" smtClean="0"/>
        </a:p>
        <a:p>
          <a:pPr>
            <a:lnSpc>
              <a:spcPct val="100000"/>
            </a:lnSpc>
            <a:spcAft>
              <a:spcPts val="0"/>
            </a:spcAft>
          </a:pPr>
          <a:r>
            <a:rPr lang="en-US" sz="1600" i="1" dirty="0" smtClean="0"/>
            <a:t>Do we need to be involved at all?</a:t>
          </a:r>
          <a:endParaRPr lang="en-US" sz="1600" i="1" dirty="0"/>
        </a:p>
      </dgm:t>
    </dgm:pt>
    <dgm:pt modelId="{DCC517F3-D5C5-4C49-B1CF-D2637C1E1D89}" type="parTrans" cxnId="{F9CBD287-63D6-4504-AE7B-0B8E346776CA}">
      <dgm:prSet/>
      <dgm:spPr/>
      <dgm:t>
        <a:bodyPr/>
        <a:lstStyle/>
        <a:p>
          <a:endParaRPr lang="en-US"/>
        </a:p>
      </dgm:t>
    </dgm:pt>
    <dgm:pt modelId="{3B16A138-6E9A-4EFA-8BA3-02F450F12383}" type="sibTrans" cxnId="{F9CBD287-63D6-4504-AE7B-0B8E346776CA}">
      <dgm:prSet/>
      <dgm:spPr/>
      <dgm:t>
        <a:bodyPr/>
        <a:lstStyle/>
        <a:p>
          <a:endParaRPr lang="en-US"/>
        </a:p>
      </dgm:t>
    </dgm:pt>
    <dgm:pt modelId="{3E7C4C2A-5F02-4FE7-8782-B6A673070F13}">
      <dgm:prSet phldrT="[Text]" custT="1"/>
      <dgm:spPr>
        <a:solidFill>
          <a:schemeClr val="accent2"/>
        </a:solidFill>
      </dgm:spPr>
      <dgm:t>
        <a:bodyPr/>
        <a:lstStyle/>
        <a:p>
          <a:pPr>
            <a:lnSpc>
              <a:spcPct val="100000"/>
            </a:lnSpc>
            <a:spcAft>
              <a:spcPts val="0"/>
            </a:spcAft>
          </a:pPr>
          <a:r>
            <a:rPr lang="en-US" sz="1600" dirty="0" smtClean="0"/>
            <a:t>Safe With Plan</a:t>
          </a:r>
        </a:p>
        <a:p>
          <a:pPr>
            <a:lnSpc>
              <a:spcPct val="100000"/>
            </a:lnSpc>
            <a:spcAft>
              <a:spcPts val="0"/>
            </a:spcAft>
          </a:pPr>
          <a:endParaRPr lang="en-US" sz="1600" dirty="0" smtClean="0"/>
        </a:p>
        <a:p>
          <a:pPr>
            <a:lnSpc>
              <a:spcPct val="100000"/>
            </a:lnSpc>
            <a:spcAft>
              <a:spcPts val="0"/>
            </a:spcAft>
          </a:pPr>
          <a:r>
            <a:rPr lang="en-US" sz="1600" dirty="0" smtClean="0"/>
            <a:t>Low/Moderate Risk</a:t>
          </a:r>
        </a:p>
        <a:p>
          <a:pPr>
            <a:lnSpc>
              <a:spcPct val="100000"/>
            </a:lnSpc>
            <a:spcAft>
              <a:spcPts val="0"/>
            </a:spcAft>
          </a:pPr>
          <a:endParaRPr lang="en-US" sz="1600" i="1" dirty="0" smtClean="0"/>
        </a:p>
        <a:p>
          <a:pPr>
            <a:lnSpc>
              <a:spcPct val="100000"/>
            </a:lnSpc>
            <a:spcAft>
              <a:spcPts val="0"/>
            </a:spcAft>
          </a:pPr>
          <a:r>
            <a:rPr lang="en-US" sz="1600" i="1" dirty="0" smtClean="0"/>
            <a:t>Is the plan working?</a:t>
          </a:r>
          <a:endParaRPr lang="en-US" sz="1600" i="1" dirty="0"/>
        </a:p>
      </dgm:t>
    </dgm:pt>
    <dgm:pt modelId="{57A4F212-5AF3-4A55-93F3-D252BFEB3370}" type="parTrans" cxnId="{0CBFD925-B4FB-4007-8500-8530DCCF5667}">
      <dgm:prSet/>
      <dgm:spPr/>
      <dgm:t>
        <a:bodyPr/>
        <a:lstStyle/>
        <a:p>
          <a:endParaRPr lang="en-US"/>
        </a:p>
      </dgm:t>
    </dgm:pt>
    <dgm:pt modelId="{0E06D8FB-D1DE-463E-A42B-8E9808D68F0F}" type="sibTrans" cxnId="{0CBFD925-B4FB-4007-8500-8530DCCF5667}">
      <dgm:prSet/>
      <dgm:spPr/>
      <dgm:t>
        <a:bodyPr/>
        <a:lstStyle/>
        <a:p>
          <a:endParaRPr lang="en-US"/>
        </a:p>
      </dgm:t>
    </dgm:pt>
    <dgm:pt modelId="{8F868E35-173F-448A-93E8-2E1210D792D8}">
      <dgm:prSet phldrT="[Text]" custT="1"/>
      <dgm:spPr>
        <a:solidFill>
          <a:schemeClr val="accent3"/>
        </a:solidFill>
      </dgm:spPr>
      <dgm:t>
        <a:bodyPr/>
        <a:lstStyle/>
        <a:p>
          <a:pPr>
            <a:lnSpc>
              <a:spcPct val="100000"/>
            </a:lnSpc>
            <a:spcAft>
              <a:spcPts val="0"/>
            </a:spcAft>
          </a:pPr>
          <a:r>
            <a:rPr lang="en-US" sz="1600" dirty="0" smtClean="0"/>
            <a:t>Unsafe</a:t>
          </a:r>
        </a:p>
        <a:p>
          <a:pPr>
            <a:lnSpc>
              <a:spcPct val="100000"/>
            </a:lnSpc>
            <a:spcAft>
              <a:spcPts val="0"/>
            </a:spcAft>
          </a:pPr>
          <a:endParaRPr lang="en-US" sz="1600" dirty="0" smtClean="0"/>
        </a:p>
        <a:p>
          <a:pPr>
            <a:lnSpc>
              <a:spcPct val="100000"/>
            </a:lnSpc>
            <a:spcAft>
              <a:spcPts val="0"/>
            </a:spcAft>
          </a:pPr>
          <a:r>
            <a:rPr lang="en-US" sz="1600" dirty="0" smtClean="0"/>
            <a:t>Low/Moderate Risk</a:t>
          </a:r>
        </a:p>
        <a:p>
          <a:pPr>
            <a:lnSpc>
              <a:spcPct val="100000"/>
            </a:lnSpc>
            <a:spcAft>
              <a:spcPts val="0"/>
            </a:spcAft>
          </a:pPr>
          <a:endParaRPr lang="en-US" sz="1600" i="1" dirty="0" smtClean="0"/>
        </a:p>
        <a:p>
          <a:pPr>
            <a:lnSpc>
              <a:spcPct val="100000"/>
            </a:lnSpc>
            <a:spcAft>
              <a:spcPts val="0"/>
            </a:spcAft>
          </a:pPr>
          <a:r>
            <a:rPr lang="en-US" sz="1600" i="1" dirty="0" smtClean="0"/>
            <a:t>Is a quick return home possible?</a:t>
          </a:r>
          <a:endParaRPr lang="en-US" sz="1600" i="1" dirty="0"/>
        </a:p>
      </dgm:t>
    </dgm:pt>
    <dgm:pt modelId="{F6565A71-5130-4F70-8A1E-19A5CBB7A094}" type="parTrans" cxnId="{480C930A-F685-41AE-AF78-24134B85163F}">
      <dgm:prSet/>
      <dgm:spPr/>
      <dgm:t>
        <a:bodyPr/>
        <a:lstStyle/>
        <a:p>
          <a:endParaRPr lang="en-US"/>
        </a:p>
      </dgm:t>
    </dgm:pt>
    <dgm:pt modelId="{76B9FB86-14A4-4BF6-ADC9-1113D1533866}" type="sibTrans" cxnId="{480C930A-F685-41AE-AF78-24134B85163F}">
      <dgm:prSet/>
      <dgm:spPr/>
      <dgm:t>
        <a:bodyPr/>
        <a:lstStyle/>
        <a:p>
          <a:endParaRPr lang="en-US"/>
        </a:p>
      </dgm:t>
    </dgm:pt>
    <dgm:pt modelId="{4B337EEB-590C-40E7-9A04-C1B522F5D7BB}">
      <dgm:prSet phldrT="[Text]" custT="1"/>
      <dgm:spPr>
        <a:solidFill>
          <a:schemeClr val="accent4"/>
        </a:solidFill>
        <a:ln>
          <a:noFill/>
        </a:ln>
      </dgm:spPr>
      <dgm:t>
        <a:bodyPr/>
        <a:lstStyle/>
        <a:p>
          <a:pPr>
            <a:lnSpc>
              <a:spcPct val="100000"/>
            </a:lnSpc>
            <a:spcAft>
              <a:spcPts val="0"/>
            </a:spcAft>
          </a:pPr>
          <a:r>
            <a:rPr lang="en-US" sz="1600" dirty="0" smtClean="0"/>
            <a:t>Safe</a:t>
          </a:r>
        </a:p>
        <a:p>
          <a:pPr>
            <a:lnSpc>
              <a:spcPct val="100000"/>
            </a:lnSpc>
            <a:spcAft>
              <a:spcPts val="0"/>
            </a:spcAft>
          </a:pPr>
          <a:endParaRPr lang="en-US" sz="1600" dirty="0" smtClean="0"/>
        </a:p>
        <a:p>
          <a:pPr>
            <a:lnSpc>
              <a:spcPct val="100000"/>
            </a:lnSpc>
            <a:spcAft>
              <a:spcPts val="0"/>
            </a:spcAft>
          </a:pPr>
          <a:r>
            <a:rPr lang="en-US" sz="1600" dirty="0" smtClean="0"/>
            <a:t>High/Very High Risk</a:t>
          </a:r>
        </a:p>
        <a:p>
          <a:pPr>
            <a:lnSpc>
              <a:spcPct val="100000"/>
            </a:lnSpc>
            <a:spcAft>
              <a:spcPts val="0"/>
            </a:spcAft>
          </a:pPr>
          <a:endParaRPr lang="en-US" sz="1600" i="1" dirty="0" smtClean="0"/>
        </a:p>
        <a:p>
          <a:pPr>
            <a:lnSpc>
              <a:spcPct val="100000"/>
            </a:lnSpc>
            <a:spcAft>
              <a:spcPts val="0"/>
            </a:spcAft>
          </a:pPr>
          <a:r>
            <a:rPr lang="en-US" sz="1600" i="1" dirty="0" smtClean="0"/>
            <a:t>What preventive measures can we take?</a:t>
          </a:r>
          <a:endParaRPr lang="en-US" sz="1600" i="1" dirty="0"/>
        </a:p>
      </dgm:t>
    </dgm:pt>
    <dgm:pt modelId="{920E5777-8255-4804-921F-2F6BE2BCE585}" type="parTrans" cxnId="{DD46ED14-972D-4F4B-81D0-4129E26DB644}">
      <dgm:prSet/>
      <dgm:spPr/>
      <dgm:t>
        <a:bodyPr/>
        <a:lstStyle/>
        <a:p>
          <a:endParaRPr lang="en-US"/>
        </a:p>
      </dgm:t>
    </dgm:pt>
    <dgm:pt modelId="{B5637420-8305-4B95-8386-604760667E17}" type="sibTrans" cxnId="{DD46ED14-972D-4F4B-81D0-4129E26DB644}">
      <dgm:prSet/>
      <dgm:spPr/>
      <dgm:t>
        <a:bodyPr/>
        <a:lstStyle/>
        <a:p>
          <a:endParaRPr lang="en-US"/>
        </a:p>
      </dgm:t>
    </dgm:pt>
    <dgm:pt modelId="{440B9C74-3B81-4243-90DB-1C07D5C01873}">
      <dgm:prSet phldrT="[Text]" custT="1"/>
      <dgm:spPr>
        <a:solidFill>
          <a:schemeClr val="accent5"/>
        </a:solidFill>
      </dgm:spPr>
      <dgm:t>
        <a:bodyPr/>
        <a:lstStyle/>
        <a:p>
          <a:pPr>
            <a:lnSpc>
              <a:spcPct val="100000"/>
            </a:lnSpc>
            <a:spcAft>
              <a:spcPts val="0"/>
            </a:spcAft>
          </a:pPr>
          <a:r>
            <a:rPr lang="en-US" sz="1600" dirty="0" smtClean="0">
              <a:solidFill>
                <a:schemeClr val="tx1"/>
              </a:solidFill>
            </a:rPr>
            <a:t>Safe With Plan</a:t>
          </a:r>
        </a:p>
        <a:p>
          <a:pPr>
            <a:lnSpc>
              <a:spcPct val="100000"/>
            </a:lnSpc>
            <a:spcAft>
              <a:spcPts val="0"/>
            </a:spcAft>
          </a:pPr>
          <a:endParaRPr lang="en-US" sz="1600" dirty="0" smtClean="0">
            <a:solidFill>
              <a:schemeClr val="tx1"/>
            </a:solidFill>
          </a:endParaRPr>
        </a:p>
        <a:p>
          <a:pPr>
            <a:lnSpc>
              <a:spcPct val="100000"/>
            </a:lnSpc>
            <a:spcAft>
              <a:spcPts val="0"/>
            </a:spcAft>
          </a:pPr>
          <a:r>
            <a:rPr lang="en-US" sz="1600" dirty="0" smtClean="0">
              <a:solidFill>
                <a:schemeClr val="tx1"/>
              </a:solidFill>
            </a:rPr>
            <a:t>High/Very High Risk</a:t>
          </a:r>
        </a:p>
        <a:p>
          <a:pPr>
            <a:lnSpc>
              <a:spcPct val="100000"/>
            </a:lnSpc>
            <a:spcAft>
              <a:spcPts val="0"/>
            </a:spcAft>
          </a:pPr>
          <a:endParaRPr lang="en-US" sz="1600" i="1" dirty="0" smtClean="0">
            <a:solidFill>
              <a:schemeClr val="tx1"/>
            </a:solidFill>
          </a:endParaRPr>
        </a:p>
        <a:p>
          <a:pPr>
            <a:lnSpc>
              <a:spcPct val="100000"/>
            </a:lnSpc>
            <a:spcAft>
              <a:spcPts val="0"/>
            </a:spcAft>
          </a:pPr>
          <a:r>
            <a:rPr lang="en-US" sz="1600" i="1" dirty="0" smtClean="0">
              <a:solidFill>
                <a:schemeClr val="tx1"/>
              </a:solidFill>
            </a:rPr>
            <a:t>We will need to see a plan working longer</a:t>
          </a:r>
          <a:endParaRPr lang="en-US" sz="1600" i="1" dirty="0">
            <a:solidFill>
              <a:schemeClr val="tx1"/>
            </a:solidFill>
          </a:endParaRPr>
        </a:p>
      </dgm:t>
    </dgm:pt>
    <dgm:pt modelId="{51893B2F-1878-40EB-BFBE-8E9ED02AB6BF}" type="parTrans" cxnId="{7DAC68AC-CD7E-49FA-B1D3-73FA887618B7}">
      <dgm:prSet/>
      <dgm:spPr/>
      <dgm:t>
        <a:bodyPr/>
        <a:lstStyle/>
        <a:p>
          <a:endParaRPr lang="en-US"/>
        </a:p>
      </dgm:t>
    </dgm:pt>
    <dgm:pt modelId="{AD48D099-6129-4E99-BECB-6564F4EE6E5A}" type="sibTrans" cxnId="{7DAC68AC-CD7E-49FA-B1D3-73FA887618B7}">
      <dgm:prSet/>
      <dgm:spPr/>
      <dgm:t>
        <a:bodyPr/>
        <a:lstStyle/>
        <a:p>
          <a:endParaRPr lang="en-US"/>
        </a:p>
      </dgm:t>
    </dgm:pt>
    <dgm:pt modelId="{F1C52618-3CBF-4C21-B6DA-9495E89902C7}">
      <dgm:prSet custT="1"/>
      <dgm:spPr>
        <a:solidFill>
          <a:schemeClr val="tx1">
            <a:lumMod val="75000"/>
          </a:schemeClr>
        </a:solidFill>
        <a:ln>
          <a:noFill/>
        </a:ln>
      </dgm:spPr>
      <dgm:t>
        <a:bodyPr/>
        <a:lstStyle/>
        <a:p>
          <a:pPr>
            <a:lnSpc>
              <a:spcPct val="100000"/>
            </a:lnSpc>
            <a:spcAft>
              <a:spcPts val="0"/>
            </a:spcAft>
          </a:pPr>
          <a:r>
            <a:rPr lang="en-US" sz="1600" dirty="0" smtClean="0">
              <a:solidFill>
                <a:schemeClr val="bg1"/>
              </a:solidFill>
            </a:rPr>
            <a:t>Unsafe</a:t>
          </a:r>
        </a:p>
        <a:p>
          <a:pPr>
            <a:lnSpc>
              <a:spcPct val="100000"/>
            </a:lnSpc>
            <a:spcAft>
              <a:spcPts val="0"/>
            </a:spcAft>
          </a:pPr>
          <a:endParaRPr lang="en-US" sz="1600" dirty="0" smtClean="0">
            <a:solidFill>
              <a:schemeClr val="bg1"/>
            </a:solidFill>
          </a:endParaRPr>
        </a:p>
        <a:p>
          <a:pPr>
            <a:lnSpc>
              <a:spcPct val="100000"/>
            </a:lnSpc>
            <a:spcAft>
              <a:spcPts val="0"/>
            </a:spcAft>
          </a:pPr>
          <a:r>
            <a:rPr lang="en-US" sz="1600" dirty="0" smtClean="0">
              <a:solidFill>
                <a:schemeClr val="bg1"/>
              </a:solidFill>
            </a:rPr>
            <a:t>High/Very High Risk</a:t>
          </a:r>
        </a:p>
        <a:p>
          <a:pPr>
            <a:lnSpc>
              <a:spcPct val="100000"/>
            </a:lnSpc>
            <a:spcAft>
              <a:spcPts val="0"/>
            </a:spcAft>
          </a:pPr>
          <a:endParaRPr lang="en-US" sz="1600" i="1" dirty="0" smtClean="0">
            <a:solidFill>
              <a:schemeClr val="bg1"/>
            </a:solidFill>
          </a:endParaRPr>
        </a:p>
        <a:p>
          <a:pPr>
            <a:lnSpc>
              <a:spcPct val="100000"/>
            </a:lnSpc>
            <a:spcAft>
              <a:spcPts val="0"/>
            </a:spcAft>
          </a:pPr>
          <a:r>
            <a:rPr lang="en-US" sz="1600" i="1" dirty="0" smtClean="0">
              <a:solidFill>
                <a:schemeClr val="bg1"/>
              </a:solidFill>
            </a:rPr>
            <a:t>We need to establish sustainable safety in home before return</a:t>
          </a:r>
          <a:endParaRPr lang="en-US" sz="1600" i="1" dirty="0">
            <a:solidFill>
              <a:schemeClr val="bg1"/>
            </a:solidFill>
          </a:endParaRPr>
        </a:p>
      </dgm:t>
    </dgm:pt>
    <dgm:pt modelId="{0326369D-3149-4FB2-A752-9AB2C97684D8}" type="parTrans" cxnId="{1000A8D7-1C15-4580-AA25-C2E9EBB9FC37}">
      <dgm:prSet/>
      <dgm:spPr/>
      <dgm:t>
        <a:bodyPr/>
        <a:lstStyle/>
        <a:p>
          <a:endParaRPr lang="en-US"/>
        </a:p>
      </dgm:t>
    </dgm:pt>
    <dgm:pt modelId="{F993F117-401B-4E8A-9210-891BC323D2A4}" type="sibTrans" cxnId="{1000A8D7-1C15-4580-AA25-C2E9EBB9FC37}">
      <dgm:prSet/>
      <dgm:spPr/>
      <dgm:t>
        <a:bodyPr/>
        <a:lstStyle/>
        <a:p>
          <a:endParaRPr lang="en-US"/>
        </a:p>
      </dgm:t>
    </dgm:pt>
    <dgm:pt modelId="{BA6C589D-5CDF-4AB6-9960-C1967F5214B2}" type="pres">
      <dgm:prSet presAssocID="{FDF78BD0-C69B-442B-AF39-7DF64E6C3ED8}" presName="diagram" presStyleCnt="0">
        <dgm:presLayoutVars>
          <dgm:dir/>
          <dgm:resizeHandles val="exact"/>
        </dgm:presLayoutVars>
      </dgm:prSet>
      <dgm:spPr/>
      <dgm:t>
        <a:bodyPr/>
        <a:lstStyle/>
        <a:p>
          <a:endParaRPr lang="en-US"/>
        </a:p>
      </dgm:t>
    </dgm:pt>
    <dgm:pt modelId="{F4532553-0DE2-45A3-9895-942E8E2F27AE}" type="pres">
      <dgm:prSet presAssocID="{59937F2A-5736-4920-A1C4-F78A2D1F3EC1}" presName="node" presStyleLbl="node1" presStyleIdx="0" presStyleCnt="6" custScaleY="104021">
        <dgm:presLayoutVars>
          <dgm:bulletEnabled val="1"/>
        </dgm:presLayoutVars>
      </dgm:prSet>
      <dgm:spPr/>
      <dgm:t>
        <a:bodyPr/>
        <a:lstStyle/>
        <a:p>
          <a:endParaRPr lang="en-US"/>
        </a:p>
      </dgm:t>
    </dgm:pt>
    <dgm:pt modelId="{AF9D6969-358C-4CA7-9D24-76CD7F27E73B}" type="pres">
      <dgm:prSet presAssocID="{3B16A138-6E9A-4EFA-8BA3-02F450F12383}" presName="sibTrans" presStyleCnt="0"/>
      <dgm:spPr/>
    </dgm:pt>
    <dgm:pt modelId="{8C8452FD-A2C0-478F-82AB-55B24D4C9C3E}" type="pres">
      <dgm:prSet presAssocID="{3E7C4C2A-5F02-4FE7-8782-B6A673070F13}" presName="node" presStyleLbl="node1" presStyleIdx="1" presStyleCnt="6" custScaleY="104021">
        <dgm:presLayoutVars>
          <dgm:bulletEnabled val="1"/>
        </dgm:presLayoutVars>
      </dgm:prSet>
      <dgm:spPr/>
      <dgm:t>
        <a:bodyPr/>
        <a:lstStyle/>
        <a:p>
          <a:endParaRPr lang="en-US"/>
        </a:p>
      </dgm:t>
    </dgm:pt>
    <dgm:pt modelId="{D0ED2064-5BAF-49C6-87BD-3C5E1B006EA2}" type="pres">
      <dgm:prSet presAssocID="{0E06D8FB-D1DE-463E-A42B-8E9808D68F0F}" presName="sibTrans" presStyleCnt="0"/>
      <dgm:spPr/>
    </dgm:pt>
    <dgm:pt modelId="{4FA55EBB-487C-43A2-98BF-DA2BE5CDB443}" type="pres">
      <dgm:prSet presAssocID="{8F868E35-173F-448A-93E8-2E1210D792D8}" presName="node" presStyleLbl="node1" presStyleIdx="2" presStyleCnt="6" custScaleY="104021">
        <dgm:presLayoutVars>
          <dgm:bulletEnabled val="1"/>
        </dgm:presLayoutVars>
      </dgm:prSet>
      <dgm:spPr/>
      <dgm:t>
        <a:bodyPr/>
        <a:lstStyle/>
        <a:p>
          <a:endParaRPr lang="en-US"/>
        </a:p>
      </dgm:t>
    </dgm:pt>
    <dgm:pt modelId="{C9AC94ED-B8C7-4F88-AF97-93465C0241A6}" type="pres">
      <dgm:prSet presAssocID="{76B9FB86-14A4-4BF6-ADC9-1113D1533866}" presName="sibTrans" presStyleCnt="0"/>
      <dgm:spPr/>
    </dgm:pt>
    <dgm:pt modelId="{C7811DAF-11A9-4210-9FAB-FCDEA8BA43BD}" type="pres">
      <dgm:prSet presAssocID="{4B337EEB-590C-40E7-9A04-C1B522F5D7BB}" presName="node" presStyleLbl="node1" presStyleIdx="3" presStyleCnt="6" custScaleY="104021">
        <dgm:presLayoutVars>
          <dgm:bulletEnabled val="1"/>
        </dgm:presLayoutVars>
      </dgm:prSet>
      <dgm:spPr/>
      <dgm:t>
        <a:bodyPr/>
        <a:lstStyle/>
        <a:p>
          <a:endParaRPr lang="en-US"/>
        </a:p>
      </dgm:t>
    </dgm:pt>
    <dgm:pt modelId="{687DAC05-A3CB-4A44-BB5D-F3D51D4282DF}" type="pres">
      <dgm:prSet presAssocID="{B5637420-8305-4B95-8386-604760667E17}" presName="sibTrans" presStyleCnt="0"/>
      <dgm:spPr/>
    </dgm:pt>
    <dgm:pt modelId="{C9C63AC0-D69C-44AF-A538-C541D229DFE1}" type="pres">
      <dgm:prSet presAssocID="{440B9C74-3B81-4243-90DB-1C07D5C01873}" presName="node" presStyleLbl="node1" presStyleIdx="4" presStyleCnt="6" custScaleY="104021">
        <dgm:presLayoutVars>
          <dgm:bulletEnabled val="1"/>
        </dgm:presLayoutVars>
      </dgm:prSet>
      <dgm:spPr/>
      <dgm:t>
        <a:bodyPr/>
        <a:lstStyle/>
        <a:p>
          <a:endParaRPr lang="en-US"/>
        </a:p>
      </dgm:t>
    </dgm:pt>
    <dgm:pt modelId="{2D1907E4-3AEC-463C-90B0-78C63E127137}" type="pres">
      <dgm:prSet presAssocID="{AD48D099-6129-4E99-BECB-6564F4EE6E5A}" presName="sibTrans" presStyleCnt="0"/>
      <dgm:spPr/>
    </dgm:pt>
    <dgm:pt modelId="{AE3737A8-0A8A-476F-AEBE-270743D85B24}" type="pres">
      <dgm:prSet presAssocID="{F1C52618-3CBF-4C21-B6DA-9495E89902C7}" presName="node" presStyleLbl="node1" presStyleIdx="5" presStyleCnt="6" custScaleY="104021">
        <dgm:presLayoutVars>
          <dgm:bulletEnabled val="1"/>
        </dgm:presLayoutVars>
      </dgm:prSet>
      <dgm:spPr/>
      <dgm:t>
        <a:bodyPr/>
        <a:lstStyle/>
        <a:p>
          <a:endParaRPr lang="en-US"/>
        </a:p>
      </dgm:t>
    </dgm:pt>
  </dgm:ptLst>
  <dgm:cxnLst>
    <dgm:cxn modelId="{480C930A-F685-41AE-AF78-24134B85163F}" srcId="{FDF78BD0-C69B-442B-AF39-7DF64E6C3ED8}" destId="{8F868E35-173F-448A-93E8-2E1210D792D8}" srcOrd="2" destOrd="0" parTransId="{F6565A71-5130-4F70-8A1E-19A5CBB7A094}" sibTransId="{76B9FB86-14A4-4BF6-ADC9-1113D1533866}"/>
    <dgm:cxn modelId="{719192EF-33AD-4F87-8258-00AF85D9BC13}" type="presOf" srcId="{440B9C74-3B81-4243-90DB-1C07D5C01873}" destId="{C9C63AC0-D69C-44AF-A538-C541D229DFE1}" srcOrd="0" destOrd="0" presId="urn:microsoft.com/office/officeart/2005/8/layout/default#6"/>
    <dgm:cxn modelId="{24D7F24B-EC61-4927-8118-73F7544D1442}" type="presOf" srcId="{FDF78BD0-C69B-442B-AF39-7DF64E6C3ED8}" destId="{BA6C589D-5CDF-4AB6-9960-C1967F5214B2}" srcOrd="0" destOrd="0" presId="urn:microsoft.com/office/officeart/2005/8/layout/default#6"/>
    <dgm:cxn modelId="{6A0BFD94-B71C-413F-A08F-E0B28554C67C}" type="presOf" srcId="{F1C52618-3CBF-4C21-B6DA-9495E89902C7}" destId="{AE3737A8-0A8A-476F-AEBE-270743D85B24}" srcOrd="0" destOrd="0" presId="urn:microsoft.com/office/officeart/2005/8/layout/default#6"/>
    <dgm:cxn modelId="{F9CBD287-63D6-4504-AE7B-0B8E346776CA}" srcId="{FDF78BD0-C69B-442B-AF39-7DF64E6C3ED8}" destId="{59937F2A-5736-4920-A1C4-F78A2D1F3EC1}" srcOrd="0" destOrd="0" parTransId="{DCC517F3-D5C5-4C49-B1CF-D2637C1E1D89}" sibTransId="{3B16A138-6E9A-4EFA-8BA3-02F450F12383}"/>
    <dgm:cxn modelId="{C5F52FD3-C1B3-4E34-8E30-A82605ECC1D9}" type="presOf" srcId="{4B337EEB-590C-40E7-9A04-C1B522F5D7BB}" destId="{C7811DAF-11A9-4210-9FAB-FCDEA8BA43BD}" srcOrd="0" destOrd="0" presId="urn:microsoft.com/office/officeart/2005/8/layout/default#6"/>
    <dgm:cxn modelId="{4B7F079C-A01F-4E38-8E1D-1C7F7DFD7488}" type="presOf" srcId="{8F868E35-173F-448A-93E8-2E1210D792D8}" destId="{4FA55EBB-487C-43A2-98BF-DA2BE5CDB443}" srcOrd="0" destOrd="0" presId="urn:microsoft.com/office/officeart/2005/8/layout/default#6"/>
    <dgm:cxn modelId="{857E453A-229C-4C11-A044-639D95B33FA7}" type="presOf" srcId="{59937F2A-5736-4920-A1C4-F78A2D1F3EC1}" destId="{F4532553-0DE2-45A3-9895-942E8E2F27AE}" srcOrd="0" destOrd="0" presId="urn:microsoft.com/office/officeart/2005/8/layout/default#6"/>
    <dgm:cxn modelId="{7DAC68AC-CD7E-49FA-B1D3-73FA887618B7}" srcId="{FDF78BD0-C69B-442B-AF39-7DF64E6C3ED8}" destId="{440B9C74-3B81-4243-90DB-1C07D5C01873}" srcOrd="4" destOrd="0" parTransId="{51893B2F-1878-40EB-BFBE-8E9ED02AB6BF}" sibTransId="{AD48D099-6129-4E99-BECB-6564F4EE6E5A}"/>
    <dgm:cxn modelId="{1000A8D7-1C15-4580-AA25-C2E9EBB9FC37}" srcId="{FDF78BD0-C69B-442B-AF39-7DF64E6C3ED8}" destId="{F1C52618-3CBF-4C21-B6DA-9495E89902C7}" srcOrd="5" destOrd="0" parTransId="{0326369D-3149-4FB2-A752-9AB2C97684D8}" sibTransId="{F993F117-401B-4E8A-9210-891BC323D2A4}"/>
    <dgm:cxn modelId="{848AA4C7-7EE9-4503-A921-A6552174CB19}" type="presOf" srcId="{3E7C4C2A-5F02-4FE7-8782-B6A673070F13}" destId="{8C8452FD-A2C0-478F-82AB-55B24D4C9C3E}" srcOrd="0" destOrd="0" presId="urn:microsoft.com/office/officeart/2005/8/layout/default#6"/>
    <dgm:cxn modelId="{DD46ED14-972D-4F4B-81D0-4129E26DB644}" srcId="{FDF78BD0-C69B-442B-AF39-7DF64E6C3ED8}" destId="{4B337EEB-590C-40E7-9A04-C1B522F5D7BB}" srcOrd="3" destOrd="0" parTransId="{920E5777-8255-4804-921F-2F6BE2BCE585}" sibTransId="{B5637420-8305-4B95-8386-604760667E17}"/>
    <dgm:cxn modelId="{0CBFD925-B4FB-4007-8500-8530DCCF5667}" srcId="{FDF78BD0-C69B-442B-AF39-7DF64E6C3ED8}" destId="{3E7C4C2A-5F02-4FE7-8782-B6A673070F13}" srcOrd="1" destOrd="0" parTransId="{57A4F212-5AF3-4A55-93F3-D252BFEB3370}" sibTransId="{0E06D8FB-D1DE-463E-A42B-8E9808D68F0F}"/>
    <dgm:cxn modelId="{A2C2A0B6-936A-48C9-A121-20BD53EFC08F}" type="presParOf" srcId="{BA6C589D-5CDF-4AB6-9960-C1967F5214B2}" destId="{F4532553-0DE2-45A3-9895-942E8E2F27AE}" srcOrd="0" destOrd="0" presId="urn:microsoft.com/office/officeart/2005/8/layout/default#6"/>
    <dgm:cxn modelId="{106E4028-1978-41EC-B28A-6B2F9CD25BFB}" type="presParOf" srcId="{BA6C589D-5CDF-4AB6-9960-C1967F5214B2}" destId="{AF9D6969-358C-4CA7-9D24-76CD7F27E73B}" srcOrd="1" destOrd="0" presId="urn:microsoft.com/office/officeart/2005/8/layout/default#6"/>
    <dgm:cxn modelId="{B37678C7-6F34-4AE5-84BE-9F87BE6A581A}" type="presParOf" srcId="{BA6C589D-5CDF-4AB6-9960-C1967F5214B2}" destId="{8C8452FD-A2C0-478F-82AB-55B24D4C9C3E}" srcOrd="2" destOrd="0" presId="urn:microsoft.com/office/officeart/2005/8/layout/default#6"/>
    <dgm:cxn modelId="{0EDD70A7-9FD1-42EC-B5E8-F959E731E9AC}" type="presParOf" srcId="{BA6C589D-5CDF-4AB6-9960-C1967F5214B2}" destId="{D0ED2064-5BAF-49C6-87BD-3C5E1B006EA2}" srcOrd="3" destOrd="0" presId="urn:microsoft.com/office/officeart/2005/8/layout/default#6"/>
    <dgm:cxn modelId="{BEB808ED-BA84-4CFF-A4F9-7A8E537DD811}" type="presParOf" srcId="{BA6C589D-5CDF-4AB6-9960-C1967F5214B2}" destId="{4FA55EBB-487C-43A2-98BF-DA2BE5CDB443}" srcOrd="4" destOrd="0" presId="urn:microsoft.com/office/officeart/2005/8/layout/default#6"/>
    <dgm:cxn modelId="{FEB7C200-740B-41A8-8D6C-16559347D821}" type="presParOf" srcId="{BA6C589D-5CDF-4AB6-9960-C1967F5214B2}" destId="{C9AC94ED-B8C7-4F88-AF97-93465C0241A6}" srcOrd="5" destOrd="0" presId="urn:microsoft.com/office/officeart/2005/8/layout/default#6"/>
    <dgm:cxn modelId="{DD87EA59-8D73-46B8-868A-E2FF00F9879E}" type="presParOf" srcId="{BA6C589D-5CDF-4AB6-9960-C1967F5214B2}" destId="{C7811DAF-11A9-4210-9FAB-FCDEA8BA43BD}" srcOrd="6" destOrd="0" presId="urn:microsoft.com/office/officeart/2005/8/layout/default#6"/>
    <dgm:cxn modelId="{B8FEEDFC-C8D7-4330-9854-0A8E283D7F74}" type="presParOf" srcId="{BA6C589D-5CDF-4AB6-9960-C1967F5214B2}" destId="{687DAC05-A3CB-4A44-BB5D-F3D51D4282DF}" srcOrd="7" destOrd="0" presId="urn:microsoft.com/office/officeart/2005/8/layout/default#6"/>
    <dgm:cxn modelId="{CF710D86-F896-4DD4-8C9E-9FE5E9BDB4F4}" type="presParOf" srcId="{BA6C589D-5CDF-4AB6-9960-C1967F5214B2}" destId="{C9C63AC0-D69C-44AF-A538-C541D229DFE1}" srcOrd="8" destOrd="0" presId="urn:microsoft.com/office/officeart/2005/8/layout/default#6"/>
    <dgm:cxn modelId="{FF946955-517C-4DD1-ADA3-CB207764BE7D}" type="presParOf" srcId="{BA6C589D-5CDF-4AB6-9960-C1967F5214B2}" destId="{2D1907E4-3AEC-463C-90B0-78C63E127137}" srcOrd="9" destOrd="0" presId="urn:microsoft.com/office/officeart/2005/8/layout/default#6"/>
    <dgm:cxn modelId="{887CCAC8-CC5C-4C64-BA61-4791BE9185DD}" type="presParOf" srcId="{BA6C589D-5CDF-4AB6-9960-C1967F5214B2}" destId="{AE3737A8-0A8A-476F-AEBE-270743D85B24}" srcOrd="10" destOrd="0" presId="urn:microsoft.com/office/officeart/2005/8/layout/defaul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3B8A522E-DFD2-E540-98CC-FADDF72CCB3E}" type="doc">
      <dgm:prSet loTypeId="urn:microsoft.com/office/officeart/2005/8/layout/lProcess2" loCatId="list" qsTypeId="urn:microsoft.com/office/officeart/2005/8/quickstyle/simple4" qsCatId="simple" csTypeId="urn:microsoft.com/office/officeart/2005/8/colors/accent1_2" csCatId="accent1" phldr="1"/>
      <dgm:spPr/>
      <dgm:t>
        <a:bodyPr/>
        <a:lstStyle/>
        <a:p>
          <a:endParaRPr lang="en-US"/>
        </a:p>
      </dgm:t>
    </dgm:pt>
    <dgm:pt modelId="{08A94ADE-D9C1-3E4C-AC63-E3059D38D9BA}">
      <dgm:prSet phldrT="[Text]"/>
      <dgm:spPr>
        <a:solidFill>
          <a:schemeClr val="accent2"/>
        </a:solidFill>
        <a:effectLst/>
      </dgm:spPr>
      <dgm:t>
        <a:bodyPr/>
        <a:lstStyle/>
        <a:p>
          <a:r>
            <a:rPr lang="en-US" dirty="0" smtClean="0">
              <a:solidFill>
                <a:schemeClr val="bg1"/>
              </a:solidFill>
            </a:rPr>
            <a:t>Safety Assessment</a:t>
          </a:r>
          <a:endParaRPr lang="en-US" dirty="0">
            <a:solidFill>
              <a:schemeClr val="bg1"/>
            </a:solidFill>
          </a:endParaRPr>
        </a:p>
      </dgm:t>
    </dgm:pt>
    <dgm:pt modelId="{1AD29826-B16E-D643-9A25-BB6BE2BE7610}" type="parTrans" cxnId="{20086BB6-F6ED-0D4F-A066-F66C6465EF55}">
      <dgm:prSet/>
      <dgm:spPr/>
      <dgm:t>
        <a:bodyPr/>
        <a:lstStyle/>
        <a:p>
          <a:endParaRPr lang="en-US"/>
        </a:p>
      </dgm:t>
    </dgm:pt>
    <dgm:pt modelId="{571A7680-057E-CC40-BC7A-DB30FFBA37B0}" type="sibTrans" cxnId="{20086BB6-F6ED-0D4F-A066-F66C6465EF55}">
      <dgm:prSet/>
      <dgm:spPr/>
      <dgm:t>
        <a:bodyPr/>
        <a:lstStyle/>
        <a:p>
          <a:endParaRPr lang="en-US"/>
        </a:p>
      </dgm:t>
    </dgm:pt>
    <dgm:pt modelId="{04C74D56-05BA-0544-9587-141F7B47ACBB}">
      <dgm:prSet phldrT="[Text]"/>
      <dgm:spPr>
        <a:solidFill>
          <a:schemeClr val="accent1"/>
        </a:solidFill>
        <a:effectLst/>
      </dgm:spPr>
      <dgm:t>
        <a:bodyPr/>
        <a:lstStyle/>
        <a:p>
          <a:r>
            <a:rPr lang="en-US" dirty="0" smtClean="0"/>
            <a:t>Informs </a:t>
          </a:r>
          <a:r>
            <a:rPr lang="en-US" i="1" dirty="0" smtClean="0"/>
            <a:t>what </a:t>
          </a:r>
          <a:r>
            <a:rPr lang="en-US" dirty="0" smtClean="0"/>
            <a:t>we are worried about</a:t>
          </a:r>
          <a:endParaRPr lang="en-US" dirty="0"/>
        </a:p>
      </dgm:t>
    </dgm:pt>
    <dgm:pt modelId="{29F23F1C-0C8E-6646-AB5F-DB578C67289A}" type="parTrans" cxnId="{0FEE4ABC-B220-8942-A75A-040CD69FFC93}">
      <dgm:prSet/>
      <dgm:spPr/>
      <dgm:t>
        <a:bodyPr/>
        <a:lstStyle/>
        <a:p>
          <a:endParaRPr lang="en-US"/>
        </a:p>
      </dgm:t>
    </dgm:pt>
    <dgm:pt modelId="{D6B2332C-CC1A-AE4F-AECD-C0EFD67EDBCB}" type="sibTrans" cxnId="{0FEE4ABC-B220-8942-A75A-040CD69FFC93}">
      <dgm:prSet/>
      <dgm:spPr/>
      <dgm:t>
        <a:bodyPr/>
        <a:lstStyle/>
        <a:p>
          <a:endParaRPr lang="en-US"/>
        </a:p>
      </dgm:t>
    </dgm:pt>
    <dgm:pt modelId="{C83E2E08-A432-7943-A3B9-C4A5EC11E9EA}">
      <dgm:prSet phldrT="[Text]"/>
      <dgm:spPr>
        <a:solidFill>
          <a:schemeClr val="accent2"/>
        </a:solidFill>
        <a:effectLst/>
      </dgm:spPr>
      <dgm:t>
        <a:bodyPr/>
        <a:lstStyle/>
        <a:p>
          <a:r>
            <a:rPr lang="en-US" dirty="0" smtClean="0">
              <a:solidFill>
                <a:schemeClr val="bg1"/>
              </a:solidFill>
            </a:rPr>
            <a:t>Risk Assessment</a:t>
          </a:r>
          <a:endParaRPr lang="en-US" dirty="0">
            <a:solidFill>
              <a:schemeClr val="bg1"/>
            </a:solidFill>
          </a:endParaRPr>
        </a:p>
      </dgm:t>
    </dgm:pt>
    <dgm:pt modelId="{2DEEEDFB-8920-6049-8532-89A20684DE3E}" type="sibTrans" cxnId="{96D66407-6800-1E4B-B0F9-799859742F3D}">
      <dgm:prSet/>
      <dgm:spPr/>
      <dgm:t>
        <a:bodyPr/>
        <a:lstStyle/>
        <a:p>
          <a:endParaRPr lang="en-US"/>
        </a:p>
      </dgm:t>
    </dgm:pt>
    <dgm:pt modelId="{23B1D85D-FDAA-AE40-8234-E76B5D24B450}" type="parTrans" cxnId="{96D66407-6800-1E4B-B0F9-799859742F3D}">
      <dgm:prSet/>
      <dgm:spPr/>
      <dgm:t>
        <a:bodyPr/>
        <a:lstStyle/>
        <a:p>
          <a:endParaRPr lang="en-US"/>
        </a:p>
      </dgm:t>
    </dgm:pt>
    <dgm:pt modelId="{39A39C5E-F86D-9A44-A222-1E58FF245272}">
      <dgm:prSet/>
      <dgm:spPr>
        <a:solidFill>
          <a:schemeClr val="accent1"/>
        </a:solidFill>
        <a:effectLst/>
      </dgm:spPr>
      <dgm:t>
        <a:bodyPr/>
        <a:lstStyle/>
        <a:p>
          <a:r>
            <a:rPr lang="en-US" dirty="0" smtClean="0"/>
            <a:t>Informs </a:t>
          </a:r>
          <a:r>
            <a:rPr lang="en-US" i="1" dirty="0" smtClean="0"/>
            <a:t>how </a:t>
          </a:r>
          <a:r>
            <a:rPr lang="en-US" dirty="0" smtClean="0"/>
            <a:t>worried we should be</a:t>
          </a:r>
          <a:endParaRPr lang="en-US" dirty="0"/>
        </a:p>
      </dgm:t>
    </dgm:pt>
    <dgm:pt modelId="{8AC9CDA0-5999-FD44-AF11-AE430E2DCF7D}" type="parTrans" cxnId="{A75D6475-12C6-4C47-9244-A364B1ACD335}">
      <dgm:prSet/>
      <dgm:spPr/>
      <dgm:t>
        <a:bodyPr/>
        <a:lstStyle/>
        <a:p>
          <a:endParaRPr lang="en-US"/>
        </a:p>
      </dgm:t>
    </dgm:pt>
    <dgm:pt modelId="{7D356D6D-66B6-CA45-BF46-52D4F3CBE37E}" type="sibTrans" cxnId="{A75D6475-12C6-4C47-9244-A364B1ACD335}">
      <dgm:prSet/>
      <dgm:spPr/>
      <dgm:t>
        <a:bodyPr/>
        <a:lstStyle/>
        <a:p>
          <a:endParaRPr lang="en-US"/>
        </a:p>
      </dgm:t>
    </dgm:pt>
    <dgm:pt modelId="{55BF91BE-8DCD-AB41-AF7F-E538F3B79B43}" type="pres">
      <dgm:prSet presAssocID="{3B8A522E-DFD2-E540-98CC-FADDF72CCB3E}" presName="theList" presStyleCnt="0">
        <dgm:presLayoutVars>
          <dgm:dir/>
          <dgm:animLvl val="lvl"/>
          <dgm:resizeHandles val="exact"/>
        </dgm:presLayoutVars>
      </dgm:prSet>
      <dgm:spPr/>
      <dgm:t>
        <a:bodyPr/>
        <a:lstStyle/>
        <a:p>
          <a:endParaRPr lang="en-US"/>
        </a:p>
      </dgm:t>
    </dgm:pt>
    <dgm:pt modelId="{30B3FFF6-7CE4-F040-9886-3D380512CE8F}" type="pres">
      <dgm:prSet presAssocID="{08A94ADE-D9C1-3E4C-AC63-E3059D38D9BA}" presName="compNode" presStyleCnt="0"/>
      <dgm:spPr/>
    </dgm:pt>
    <dgm:pt modelId="{3FB8A2D5-E953-3E45-88E2-62A36F67F7F7}" type="pres">
      <dgm:prSet presAssocID="{08A94ADE-D9C1-3E4C-AC63-E3059D38D9BA}" presName="aNode" presStyleLbl="bgShp" presStyleIdx="0" presStyleCnt="2" custLinFactNeighborY="1529"/>
      <dgm:spPr/>
      <dgm:t>
        <a:bodyPr/>
        <a:lstStyle/>
        <a:p>
          <a:endParaRPr lang="en-US"/>
        </a:p>
      </dgm:t>
    </dgm:pt>
    <dgm:pt modelId="{97632076-4B9C-C940-BD71-1EC73B3D8B1E}" type="pres">
      <dgm:prSet presAssocID="{08A94ADE-D9C1-3E4C-AC63-E3059D38D9BA}" presName="textNode" presStyleLbl="bgShp" presStyleIdx="0" presStyleCnt="2"/>
      <dgm:spPr/>
      <dgm:t>
        <a:bodyPr/>
        <a:lstStyle/>
        <a:p>
          <a:endParaRPr lang="en-US"/>
        </a:p>
      </dgm:t>
    </dgm:pt>
    <dgm:pt modelId="{689D779D-FA1C-534B-867D-2046B3FD3CD2}" type="pres">
      <dgm:prSet presAssocID="{08A94ADE-D9C1-3E4C-AC63-E3059D38D9BA}" presName="compChildNode" presStyleCnt="0"/>
      <dgm:spPr/>
    </dgm:pt>
    <dgm:pt modelId="{1459078A-38EE-6F40-9F23-6034F28C427B}" type="pres">
      <dgm:prSet presAssocID="{08A94ADE-D9C1-3E4C-AC63-E3059D38D9BA}" presName="theInnerList" presStyleCnt="0"/>
      <dgm:spPr/>
    </dgm:pt>
    <dgm:pt modelId="{955B1ACF-301C-9544-ACEF-D060EB2B4A69}" type="pres">
      <dgm:prSet presAssocID="{04C74D56-05BA-0544-9587-141F7B47ACBB}" presName="childNode" presStyleLbl="node1" presStyleIdx="0" presStyleCnt="2">
        <dgm:presLayoutVars>
          <dgm:bulletEnabled val="1"/>
        </dgm:presLayoutVars>
      </dgm:prSet>
      <dgm:spPr/>
      <dgm:t>
        <a:bodyPr/>
        <a:lstStyle/>
        <a:p>
          <a:endParaRPr lang="en-US"/>
        </a:p>
      </dgm:t>
    </dgm:pt>
    <dgm:pt modelId="{CE6014D1-E5DB-5B43-8773-7DD7B55206AD}" type="pres">
      <dgm:prSet presAssocID="{08A94ADE-D9C1-3E4C-AC63-E3059D38D9BA}" presName="aSpace" presStyleCnt="0"/>
      <dgm:spPr/>
    </dgm:pt>
    <dgm:pt modelId="{36EA4665-DF06-0040-B10D-B96AF498EFCD}" type="pres">
      <dgm:prSet presAssocID="{C83E2E08-A432-7943-A3B9-C4A5EC11E9EA}" presName="compNode" presStyleCnt="0"/>
      <dgm:spPr/>
    </dgm:pt>
    <dgm:pt modelId="{2EFECEC4-332C-B84A-993E-F58E51B35B91}" type="pres">
      <dgm:prSet presAssocID="{C83E2E08-A432-7943-A3B9-C4A5EC11E9EA}" presName="aNode" presStyleLbl="bgShp" presStyleIdx="1" presStyleCnt="2"/>
      <dgm:spPr/>
      <dgm:t>
        <a:bodyPr/>
        <a:lstStyle/>
        <a:p>
          <a:endParaRPr lang="en-US"/>
        </a:p>
      </dgm:t>
    </dgm:pt>
    <dgm:pt modelId="{B25AFAB3-10FF-DE48-A639-B6963668DDC3}" type="pres">
      <dgm:prSet presAssocID="{C83E2E08-A432-7943-A3B9-C4A5EC11E9EA}" presName="textNode" presStyleLbl="bgShp" presStyleIdx="1" presStyleCnt="2"/>
      <dgm:spPr/>
      <dgm:t>
        <a:bodyPr/>
        <a:lstStyle/>
        <a:p>
          <a:endParaRPr lang="en-US"/>
        </a:p>
      </dgm:t>
    </dgm:pt>
    <dgm:pt modelId="{AFE1DA98-9B50-E346-9DBA-DCD42A88572F}" type="pres">
      <dgm:prSet presAssocID="{C83E2E08-A432-7943-A3B9-C4A5EC11E9EA}" presName="compChildNode" presStyleCnt="0"/>
      <dgm:spPr/>
    </dgm:pt>
    <dgm:pt modelId="{998BAAA8-08EA-EC41-B8DA-ADFE8C8FF887}" type="pres">
      <dgm:prSet presAssocID="{C83E2E08-A432-7943-A3B9-C4A5EC11E9EA}" presName="theInnerList" presStyleCnt="0"/>
      <dgm:spPr/>
    </dgm:pt>
    <dgm:pt modelId="{3E68AFDB-40EB-2644-B3EC-B94CDE058F4E}" type="pres">
      <dgm:prSet presAssocID="{39A39C5E-F86D-9A44-A222-1E58FF245272}" presName="childNode" presStyleLbl="node1" presStyleIdx="1" presStyleCnt="2">
        <dgm:presLayoutVars>
          <dgm:bulletEnabled val="1"/>
        </dgm:presLayoutVars>
      </dgm:prSet>
      <dgm:spPr/>
      <dgm:t>
        <a:bodyPr/>
        <a:lstStyle/>
        <a:p>
          <a:endParaRPr lang="en-US"/>
        </a:p>
      </dgm:t>
    </dgm:pt>
  </dgm:ptLst>
  <dgm:cxnLst>
    <dgm:cxn modelId="{0FB0FA59-5E84-4A40-AF7B-01D078683447}" type="presOf" srcId="{C83E2E08-A432-7943-A3B9-C4A5EC11E9EA}" destId="{B25AFAB3-10FF-DE48-A639-B6963668DDC3}" srcOrd="1" destOrd="0" presId="urn:microsoft.com/office/officeart/2005/8/layout/lProcess2"/>
    <dgm:cxn modelId="{20086BB6-F6ED-0D4F-A066-F66C6465EF55}" srcId="{3B8A522E-DFD2-E540-98CC-FADDF72CCB3E}" destId="{08A94ADE-D9C1-3E4C-AC63-E3059D38D9BA}" srcOrd="0" destOrd="0" parTransId="{1AD29826-B16E-D643-9A25-BB6BE2BE7610}" sibTransId="{571A7680-057E-CC40-BC7A-DB30FFBA37B0}"/>
    <dgm:cxn modelId="{AA885C3F-A9B5-4CEE-BDAD-777639826146}" type="presOf" srcId="{39A39C5E-F86D-9A44-A222-1E58FF245272}" destId="{3E68AFDB-40EB-2644-B3EC-B94CDE058F4E}" srcOrd="0" destOrd="0" presId="urn:microsoft.com/office/officeart/2005/8/layout/lProcess2"/>
    <dgm:cxn modelId="{7FC7FB00-8E8D-40F2-A2D7-133A7F587FC2}" type="presOf" srcId="{08A94ADE-D9C1-3E4C-AC63-E3059D38D9BA}" destId="{3FB8A2D5-E953-3E45-88E2-62A36F67F7F7}" srcOrd="0" destOrd="0" presId="urn:microsoft.com/office/officeart/2005/8/layout/lProcess2"/>
    <dgm:cxn modelId="{0FEE4ABC-B220-8942-A75A-040CD69FFC93}" srcId="{08A94ADE-D9C1-3E4C-AC63-E3059D38D9BA}" destId="{04C74D56-05BA-0544-9587-141F7B47ACBB}" srcOrd="0" destOrd="0" parTransId="{29F23F1C-0C8E-6646-AB5F-DB578C67289A}" sibTransId="{D6B2332C-CC1A-AE4F-AECD-C0EFD67EDBCB}"/>
    <dgm:cxn modelId="{B1E8B5E2-0C3B-478D-A4AC-EC23B74DF82F}" type="presOf" srcId="{08A94ADE-D9C1-3E4C-AC63-E3059D38D9BA}" destId="{97632076-4B9C-C940-BD71-1EC73B3D8B1E}" srcOrd="1" destOrd="0" presId="urn:microsoft.com/office/officeart/2005/8/layout/lProcess2"/>
    <dgm:cxn modelId="{96D66407-6800-1E4B-B0F9-799859742F3D}" srcId="{3B8A522E-DFD2-E540-98CC-FADDF72CCB3E}" destId="{C83E2E08-A432-7943-A3B9-C4A5EC11E9EA}" srcOrd="1" destOrd="0" parTransId="{23B1D85D-FDAA-AE40-8234-E76B5D24B450}" sibTransId="{2DEEEDFB-8920-6049-8532-89A20684DE3E}"/>
    <dgm:cxn modelId="{A304C8A6-A622-460F-A3D0-8FB12CFB0919}" type="presOf" srcId="{C83E2E08-A432-7943-A3B9-C4A5EC11E9EA}" destId="{2EFECEC4-332C-B84A-993E-F58E51B35B91}" srcOrd="0" destOrd="0" presId="urn:microsoft.com/office/officeart/2005/8/layout/lProcess2"/>
    <dgm:cxn modelId="{6B5B1BE5-4640-4C18-ABB2-4F5CB4226C2A}" type="presOf" srcId="{3B8A522E-DFD2-E540-98CC-FADDF72CCB3E}" destId="{55BF91BE-8DCD-AB41-AF7F-E538F3B79B43}" srcOrd="0" destOrd="0" presId="urn:microsoft.com/office/officeart/2005/8/layout/lProcess2"/>
    <dgm:cxn modelId="{A75D6475-12C6-4C47-9244-A364B1ACD335}" srcId="{C83E2E08-A432-7943-A3B9-C4A5EC11E9EA}" destId="{39A39C5E-F86D-9A44-A222-1E58FF245272}" srcOrd="0" destOrd="0" parTransId="{8AC9CDA0-5999-FD44-AF11-AE430E2DCF7D}" sibTransId="{7D356D6D-66B6-CA45-BF46-52D4F3CBE37E}"/>
    <dgm:cxn modelId="{64AFCA42-997A-422B-9254-A4023DB3A71A}" type="presOf" srcId="{04C74D56-05BA-0544-9587-141F7B47ACBB}" destId="{955B1ACF-301C-9544-ACEF-D060EB2B4A69}" srcOrd="0" destOrd="0" presId="urn:microsoft.com/office/officeart/2005/8/layout/lProcess2"/>
    <dgm:cxn modelId="{3148552F-FCB9-4E83-97B5-A1E2A8C9BE0D}" type="presParOf" srcId="{55BF91BE-8DCD-AB41-AF7F-E538F3B79B43}" destId="{30B3FFF6-7CE4-F040-9886-3D380512CE8F}" srcOrd="0" destOrd="0" presId="urn:microsoft.com/office/officeart/2005/8/layout/lProcess2"/>
    <dgm:cxn modelId="{007F5338-D2E8-4ECE-A952-D5AA249427CF}" type="presParOf" srcId="{30B3FFF6-7CE4-F040-9886-3D380512CE8F}" destId="{3FB8A2D5-E953-3E45-88E2-62A36F67F7F7}" srcOrd="0" destOrd="0" presId="urn:microsoft.com/office/officeart/2005/8/layout/lProcess2"/>
    <dgm:cxn modelId="{73CA31F3-D410-4E12-B981-B84CA6B4D524}" type="presParOf" srcId="{30B3FFF6-7CE4-F040-9886-3D380512CE8F}" destId="{97632076-4B9C-C940-BD71-1EC73B3D8B1E}" srcOrd="1" destOrd="0" presId="urn:microsoft.com/office/officeart/2005/8/layout/lProcess2"/>
    <dgm:cxn modelId="{F3FFDE59-608E-4C05-AFDC-7D1D0EAF41A4}" type="presParOf" srcId="{30B3FFF6-7CE4-F040-9886-3D380512CE8F}" destId="{689D779D-FA1C-534B-867D-2046B3FD3CD2}" srcOrd="2" destOrd="0" presId="urn:microsoft.com/office/officeart/2005/8/layout/lProcess2"/>
    <dgm:cxn modelId="{7DBDCDDB-2A67-4E4D-AE61-A21CA76E1236}" type="presParOf" srcId="{689D779D-FA1C-534B-867D-2046B3FD3CD2}" destId="{1459078A-38EE-6F40-9F23-6034F28C427B}" srcOrd="0" destOrd="0" presId="urn:microsoft.com/office/officeart/2005/8/layout/lProcess2"/>
    <dgm:cxn modelId="{223191C0-60DF-4A46-9D84-B315593DA460}" type="presParOf" srcId="{1459078A-38EE-6F40-9F23-6034F28C427B}" destId="{955B1ACF-301C-9544-ACEF-D060EB2B4A69}" srcOrd="0" destOrd="0" presId="urn:microsoft.com/office/officeart/2005/8/layout/lProcess2"/>
    <dgm:cxn modelId="{354DE8C6-D4AB-4034-9C7C-7CC0E18F081E}" type="presParOf" srcId="{55BF91BE-8DCD-AB41-AF7F-E538F3B79B43}" destId="{CE6014D1-E5DB-5B43-8773-7DD7B55206AD}" srcOrd="1" destOrd="0" presId="urn:microsoft.com/office/officeart/2005/8/layout/lProcess2"/>
    <dgm:cxn modelId="{C210504A-6E52-4C17-A705-3D0A32C6BE14}" type="presParOf" srcId="{55BF91BE-8DCD-AB41-AF7F-E538F3B79B43}" destId="{36EA4665-DF06-0040-B10D-B96AF498EFCD}" srcOrd="2" destOrd="0" presId="urn:microsoft.com/office/officeart/2005/8/layout/lProcess2"/>
    <dgm:cxn modelId="{6BE4040A-B37E-4315-B2FE-51CD57E32400}" type="presParOf" srcId="{36EA4665-DF06-0040-B10D-B96AF498EFCD}" destId="{2EFECEC4-332C-B84A-993E-F58E51B35B91}" srcOrd="0" destOrd="0" presId="urn:microsoft.com/office/officeart/2005/8/layout/lProcess2"/>
    <dgm:cxn modelId="{43D2066D-DA6F-4B28-834C-A27E4E06FE35}" type="presParOf" srcId="{36EA4665-DF06-0040-B10D-B96AF498EFCD}" destId="{B25AFAB3-10FF-DE48-A639-B6963668DDC3}" srcOrd="1" destOrd="0" presId="urn:microsoft.com/office/officeart/2005/8/layout/lProcess2"/>
    <dgm:cxn modelId="{E5242B16-CF66-42A6-91F5-2C0D22A3F0EA}" type="presParOf" srcId="{36EA4665-DF06-0040-B10D-B96AF498EFCD}" destId="{AFE1DA98-9B50-E346-9DBA-DCD42A88572F}" srcOrd="2" destOrd="0" presId="urn:microsoft.com/office/officeart/2005/8/layout/lProcess2"/>
    <dgm:cxn modelId="{6CA06752-7DAC-43D6-B3BE-A0FC502DA720}" type="presParOf" srcId="{AFE1DA98-9B50-E346-9DBA-DCD42A88572F}" destId="{998BAAA8-08EA-EC41-B8DA-ADFE8C8FF887}" srcOrd="0" destOrd="0" presId="urn:microsoft.com/office/officeart/2005/8/layout/lProcess2"/>
    <dgm:cxn modelId="{2CC6326C-A05D-422F-AB6E-D883A6E435EF}" type="presParOf" srcId="{998BAAA8-08EA-EC41-B8DA-ADFE8C8FF887}" destId="{3E68AFDB-40EB-2644-B3EC-B94CDE058F4E}"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0C864669-3E0B-4196-8F38-8DCF32F25F1A}" type="doc">
      <dgm:prSet loTypeId="urn:microsoft.com/office/officeart/2005/8/layout/vList6" loCatId="list" qsTypeId="urn:microsoft.com/office/officeart/2005/8/quickstyle/simple1" qsCatId="simple" csTypeId="urn:microsoft.com/office/officeart/2005/8/colors/colorful3" csCatId="colorful" phldr="1"/>
      <dgm:spPr/>
      <dgm:t>
        <a:bodyPr/>
        <a:lstStyle/>
        <a:p>
          <a:endParaRPr lang="en-US"/>
        </a:p>
      </dgm:t>
    </dgm:pt>
    <dgm:pt modelId="{BC6AC70C-0700-4122-A89A-C8893FAE575C}">
      <dgm:prSet phldrT="[Text]" custT="1"/>
      <dgm:spPr>
        <a:solidFill>
          <a:schemeClr val="accent1"/>
        </a:solidFill>
      </dgm:spPr>
      <dgm:t>
        <a:bodyPr/>
        <a:lstStyle/>
        <a:p>
          <a:r>
            <a:rPr lang="en-US" sz="2800" dirty="0" smtClean="0"/>
            <a:t>Purpose</a:t>
          </a:r>
          <a:endParaRPr lang="en-US" sz="2800" dirty="0"/>
        </a:p>
      </dgm:t>
    </dgm:pt>
    <dgm:pt modelId="{90183576-A0C0-46A3-89E6-969086C31491}" type="parTrans" cxnId="{FC6CA785-D82D-48A6-B5AD-DCB303446123}">
      <dgm:prSet/>
      <dgm:spPr/>
      <dgm:t>
        <a:bodyPr/>
        <a:lstStyle/>
        <a:p>
          <a:endParaRPr lang="en-US"/>
        </a:p>
      </dgm:t>
    </dgm:pt>
    <dgm:pt modelId="{5F4860CC-D10A-4853-B7C0-12D1AB3C8932}" type="sibTrans" cxnId="{FC6CA785-D82D-48A6-B5AD-DCB303446123}">
      <dgm:prSet/>
      <dgm:spPr/>
      <dgm:t>
        <a:bodyPr/>
        <a:lstStyle/>
        <a:p>
          <a:endParaRPr lang="en-US"/>
        </a:p>
      </dgm:t>
    </dgm:pt>
    <dgm:pt modelId="{26DA322A-6A41-4611-8DD2-316A7BD83EC0}">
      <dgm:prSet phldrT="[Text]" custT="1"/>
      <dgm:spPr>
        <a:solidFill>
          <a:schemeClr val="accent2"/>
        </a:solidFill>
      </dgm:spPr>
      <dgm:t>
        <a:bodyPr/>
        <a:lstStyle/>
        <a:p>
          <a:r>
            <a:rPr lang="en-US" sz="2800" dirty="0" smtClean="0"/>
            <a:t>Factors</a:t>
          </a:r>
          <a:endParaRPr lang="en-US" sz="2800" dirty="0"/>
        </a:p>
      </dgm:t>
    </dgm:pt>
    <dgm:pt modelId="{2E2BD224-688D-485C-9B63-4B464B89462B}" type="parTrans" cxnId="{3746576D-D0C5-4566-A701-670D5623B8CE}">
      <dgm:prSet/>
      <dgm:spPr/>
      <dgm:t>
        <a:bodyPr/>
        <a:lstStyle/>
        <a:p>
          <a:endParaRPr lang="en-US"/>
        </a:p>
      </dgm:t>
    </dgm:pt>
    <dgm:pt modelId="{19B9A78C-7170-4476-BFEB-B3B48319696C}" type="sibTrans" cxnId="{3746576D-D0C5-4566-A701-670D5623B8CE}">
      <dgm:prSet/>
      <dgm:spPr/>
      <dgm:t>
        <a:bodyPr/>
        <a:lstStyle/>
        <a:p>
          <a:endParaRPr lang="en-US"/>
        </a:p>
      </dgm:t>
    </dgm:pt>
    <dgm:pt modelId="{DC6E2339-06B7-4125-93E5-7BE75BBBEE14}">
      <dgm:prSet phldrT="[Text]" custT="1"/>
      <dgm:spPr>
        <a:solidFill>
          <a:schemeClr val="accent5">
            <a:alpha val="90000"/>
          </a:schemeClr>
        </a:solidFill>
        <a:ln>
          <a:noFill/>
        </a:ln>
      </dgm:spPr>
      <dgm:t>
        <a:bodyPr anchor="ctr"/>
        <a:lstStyle/>
        <a:p>
          <a:pPr marL="571500" indent="-342900">
            <a:lnSpc>
              <a:spcPct val="100000"/>
            </a:lnSpc>
            <a:spcAft>
              <a:spcPts val="0"/>
            </a:spcAft>
            <a:buFont typeface="Verdana" panose="020B0604030504040204" pitchFamily="34" charset="0"/>
            <a:buChar char="•"/>
          </a:pPr>
          <a:r>
            <a:rPr lang="en-US" sz="1950" dirty="0" smtClean="0"/>
            <a:t>Not about blame</a:t>
          </a:r>
          <a:endParaRPr lang="en-US" sz="1950" dirty="0"/>
        </a:p>
      </dgm:t>
    </dgm:pt>
    <dgm:pt modelId="{43B139FA-B57E-425C-B91A-07A2AF3BDE71}" type="parTrans" cxnId="{7C30132E-D61E-4AC6-842B-3A4418CCD9E9}">
      <dgm:prSet/>
      <dgm:spPr/>
      <dgm:t>
        <a:bodyPr/>
        <a:lstStyle/>
        <a:p>
          <a:endParaRPr lang="en-US"/>
        </a:p>
      </dgm:t>
    </dgm:pt>
    <dgm:pt modelId="{800109FC-D803-4E96-98CB-B0F8DAFCC7C2}" type="sibTrans" cxnId="{7C30132E-D61E-4AC6-842B-3A4418CCD9E9}">
      <dgm:prSet/>
      <dgm:spPr/>
      <dgm:t>
        <a:bodyPr/>
        <a:lstStyle/>
        <a:p>
          <a:endParaRPr lang="en-US"/>
        </a:p>
      </dgm:t>
    </dgm:pt>
    <dgm:pt modelId="{051442D5-D29F-40D5-A439-726BB60191A4}">
      <dgm:prSet phldrT="[Text]" custT="1"/>
      <dgm:spPr>
        <a:solidFill>
          <a:schemeClr val="accent5">
            <a:alpha val="90000"/>
          </a:schemeClr>
        </a:solidFill>
        <a:ln>
          <a:noFill/>
        </a:ln>
      </dgm:spPr>
      <dgm:t>
        <a:bodyPr anchor="ctr"/>
        <a:lstStyle/>
        <a:p>
          <a:pPr marL="571500" indent="-342900">
            <a:lnSpc>
              <a:spcPct val="100000"/>
            </a:lnSpc>
            <a:spcAft>
              <a:spcPts val="0"/>
            </a:spcAft>
            <a:buFont typeface="Verdana" panose="020B0604030504040204" pitchFamily="34" charset="0"/>
            <a:buChar char="•"/>
          </a:pPr>
          <a:r>
            <a:rPr lang="en-US" sz="1950" dirty="0" smtClean="0"/>
            <a:t>Some are not within control</a:t>
          </a:r>
          <a:endParaRPr lang="en-US" sz="1950" dirty="0"/>
        </a:p>
      </dgm:t>
    </dgm:pt>
    <dgm:pt modelId="{BEEF3050-D355-400E-A8A3-71E59649C30E}" type="parTrans" cxnId="{3CA91173-42DD-4D98-BBB1-328DBDB792E1}">
      <dgm:prSet/>
      <dgm:spPr/>
      <dgm:t>
        <a:bodyPr/>
        <a:lstStyle/>
        <a:p>
          <a:endParaRPr lang="en-US"/>
        </a:p>
      </dgm:t>
    </dgm:pt>
    <dgm:pt modelId="{A929388B-E385-4394-9B6C-196A688DA3DA}" type="sibTrans" cxnId="{3CA91173-42DD-4D98-BBB1-328DBDB792E1}">
      <dgm:prSet/>
      <dgm:spPr/>
      <dgm:t>
        <a:bodyPr/>
        <a:lstStyle/>
        <a:p>
          <a:endParaRPr lang="en-US"/>
        </a:p>
      </dgm:t>
    </dgm:pt>
    <dgm:pt modelId="{6D55DFA4-513A-4645-AC62-908F6178A26C}">
      <dgm:prSet custT="1"/>
      <dgm:spPr>
        <a:solidFill>
          <a:schemeClr val="accent3"/>
        </a:solidFill>
      </dgm:spPr>
      <dgm:t>
        <a:bodyPr/>
        <a:lstStyle/>
        <a:p>
          <a:r>
            <a:rPr lang="en-US" sz="2800" dirty="0" smtClean="0"/>
            <a:t>Examples</a:t>
          </a:r>
          <a:endParaRPr lang="en-US" sz="2800" dirty="0"/>
        </a:p>
      </dgm:t>
    </dgm:pt>
    <dgm:pt modelId="{CDCCBF65-6DA3-4D00-BBCF-B8731F6631BA}" type="parTrans" cxnId="{9A876105-070E-4C7A-8BAA-ADA13D363CE4}">
      <dgm:prSet/>
      <dgm:spPr/>
      <dgm:t>
        <a:bodyPr/>
        <a:lstStyle/>
        <a:p>
          <a:endParaRPr lang="en-US"/>
        </a:p>
      </dgm:t>
    </dgm:pt>
    <dgm:pt modelId="{DBDA49BC-76DB-4385-A51B-F48276CC4CCD}" type="sibTrans" cxnId="{9A876105-070E-4C7A-8BAA-ADA13D363CE4}">
      <dgm:prSet/>
      <dgm:spPr/>
      <dgm:t>
        <a:bodyPr/>
        <a:lstStyle/>
        <a:p>
          <a:endParaRPr lang="en-US"/>
        </a:p>
      </dgm:t>
    </dgm:pt>
    <dgm:pt modelId="{BB7E3C4C-1457-4A35-AF05-FBE259A4E4C3}">
      <dgm:prSet custT="1"/>
      <dgm:spPr>
        <a:solidFill>
          <a:schemeClr val="accent5">
            <a:alpha val="90000"/>
          </a:schemeClr>
        </a:solidFill>
        <a:ln>
          <a:noFill/>
        </a:ln>
      </dgm:spPr>
      <dgm:t>
        <a:bodyPr anchor="ctr"/>
        <a:lstStyle/>
        <a:p>
          <a:pPr marL="571500" indent="-342900">
            <a:buFont typeface="Verdana" panose="020B0604030504040204" pitchFamily="34" charset="0"/>
            <a:buChar char="•"/>
          </a:pPr>
          <a:r>
            <a:rPr lang="en-US" sz="1950" dirty="0" smtClean="0"/>
            <a:t>Health</a:t>
          </a:r>
          <a:endParaRPr lang="en-US" sz="1950" dirty="0"/>
        </a:p>
      </dgm:t>
    </dgm:pt>
    <dgm:pt modelId="{058F596F-D5C8-41C0-B1E8-1CF35847A1CF}" type="parTrans" cxnId="{B38A914B-D5C9-41EA-A0E8-AB6E5EA3FA34}">
      <dgm:prSet/>
      <dgm:spPr/>
      <dgm:t>
        <a:bodyPr/>
        <a:lstStyle/>
        <a:p>
          <a:endParaRPr lang="en-US"/>
        </a:p>
      </dgm:t>
    </dgm:pt>
    <dgm:pt modelId="{963C7446-9BB3-4338-8415-BFA05F7CD970}" type="sibTrans" cxnId="{B38A914B-D5C9-41EA-A0E8-AB6E5EA3FA34}">
      <dgm:prSet/>
      <dgm:spPr/>
      <dgm:t>
        <a:bodyPr/>
        <a:lstStyle/>
        <a:p>
          <a:endParaRPr lang="en-US"/>
        </a:p>
      </dgm:t>
    </dgm:pt>
    <dgm:pt modelId="{7EB6CFEE-E1B2-4764-A1E3-8CD5A1133944}">
      <dgm:prSet phldrT="[Text]" custT="1"/>
      <dgm:spPr>
        <a:solidFill>
          <a:schemeClr val="accent5">
            <a:alpha val="90000"/>
          </a:schemeClr>
        </a:solidFill>
        <a:ln>
          <a:noFill/>
        </a:ln>
      </dgm:spPr>
      <dgm:t>
        <a:bodyPr anchor="ctr"/>
        <a:lstStyle/>
        <a:p>
          <a:pPr marL="571500" indent="-342900">
            <a:lnSpc>
              <a:spcPct val="100000"/>
            </a:lnSpc>
            <a:spcAft>
              <a:spcPts val="0"/>
            </a:spcAft>
            <a:buFont typeface="Verdana" panose="020B0604030504040204" pitchFamily="34" charset="0"/>
            <a:buChar char="•"/>
          </a:pPr>
          <a:r>
            <a:rPr lang="en-US" sz="1950" dirty="0" smtClean="0"/>
            <a:t>Objective, standard, research-based</a:t>
          </a:r>
          <a:endParaRPr lang="en-US" sz="1950" dirty="0"/>
        </a:p>
      </dgm:t>
    </dgm:pt>
    <dgm:pt modelId="{3E8DDE01-D1F4-421A-A48A-0157B133E8C1}" type="parTrans" cxnId="{08051CE0-67D2-4D67-95AC-03733B267166}">
      <dgm:prSet/>
      <dgm:spPr/>
      <dgm:t>
        <a:bodyPr/>
        <a:lstStyle/>
        <a:p>
          <a:endParaRPr lang="en-US"/>
        </a:p>
      </dgm:t>
    </dgm:pt>
    <dgm:pt modelId="{D1ADFFAE-D1F6-4F41-92FA-895A2D265A3E}" type="sibTrans" cxnId="{08051CE0-67D2-4D67-95AC-03733B267166}">
      <dgm:prSet/>
      <dgm:spPr/>
      <dgm:t>
        <a:bodyPr/>
        <a:lstStyle/>
        <a:p>
          <a:endParaRPr lang="en-US"/>
        </a:p>
      </dgm:t>
    </dgm:pt>
    <dgm:pt modelId="{FB016CF7-8E9A-4D0C-8D5A-C16FFCC603F7}">
      <dgm:prSet phldrT="[Text]" custT="1"/>
      <dgm:spPr>
        <a:solidFill>
          <a:schemeClr val="accent5">
            <a:alpha val="90000"/>
          </a:schemeClr>
        </a:solidFill>
        <a:ln>
          <a:noFill/>
        </a:ln>
      </dgm:spPr>
      <dgm:t>
        <a:bodyPr anchor="ctr"/>
        <a:lstStyle/>
        <a:p>
          <a:pPr marL="571500" indent="-342900">
            <a:buFont typeface="Verdana" panose="020B0604030504040204" pitchFamily="34" charset="0"/>
            <a:buChar char="•"/>
          </a:pPr>
          <a:r>
            <a:rPr lang="en-US" sz="1950" dirty="0" smtClean="0"/>
            <a:t>Whether to recommend ongoing services</a:t>
          </a:r>
          <a:endParaRPr lang="en-US" sz="1950" dirty="0"/>
        </a:p>
      </dgm:t>
    </dgm:pt>
    <dgm:pt modelId="{5104C227-42D7-47B9-8D1E-1AA10035C7CB}" type="parTrans" cxnId="{8C9060AC-55E7-4BAE-BDFA-3C33EC78C5B9}">
      <dgm:prSet/>
      <dgm:spPr/>
      <dgm:t>
        <a:bodyPr/>
        <a:lstStyle/>
        <a:p>
          <a:endParaRPr lang="en-US"/>
        </a:p>
      </dgm:t>
    </dgm:pt>
    <dgm:pt modelId="{80C3FEA7-AD7A-402F-9495-4FEB75A513EF}" type="sibTrans" cxnId="{8C9060AC-55E7-4BAE-BDFA-3C33EC78C5B9}">
      <dgm:prSet/>
      <dgm:spPr/>
      <dgm:t>
        <a:bodyPr/>
        <a:lstStyle/>
        <a:p>
          <a:endParaRPr lang="en-US"/>
        </a:p>
      </dgm:t>
    </dgm:pt>
    <dgm:pt modelId="{96D25EA0-DDE4-407B-8AF2-00440F8EAF01}">
      <dgm:prSet phldrT="[Text]" custT="1"/>
      <dgm:spPr>
        <a:solidFill>
          <a:schemeClr val="accent5">
            <a:alpha val="90000"/>
          </a:schemeClr>
        </a:solidFill>
        <a:ln>
          <a:noFill/>
        </a:ln>
      </dgm:spPr>
      <dgm:t>
        <a:bodyPr anchor="ctr"/>
        <a:lstStyle/>
        <a:p>
          <a:pPr marL="571500" indent="-342900">
            <a:buFont typeface="Verdana" panose="020B0604030504040204" pitchFamily="34" charset="0"/>
            <a:buChar char="•"/>
          </a:pPr>
          <a:r>
            <a:rPr lang="en-US" sz="1950" dirty="0" smtClean="0"/>
            <a:t>What are the chances that there is anything to prevent?</a:t>
          </a:r>
          <a:endParaRPr lang="en-US" sz="1950" dirty="0"/>
        </a:p>
      </dgm:t>
    </dgm:pt>
    <dgm:pt modelId="{9EB0B634-A167-44EE-8437-E831A36AB9DC}" type="sibTrans" cxnId="{A0E6D5ED-0AB1-473A-B23A-BB2A4A8C135F}">
      <dgm:prSet/>
      <dgm:spPr/>
      <dgm:t>
        <a:bodyPr/>
        <a:lstStyle/>
        <a:p>
          <a:endParaRPr lang="en-US"/>
        </a:p>
      </dgm:t>
    </dgm:pt>
    <dgm:pt modelId="{E3C085EA-2E11-4360-827E-152EB4844DD9}" type="parTrans" cxnId="{A0E6D5ED-0AB1-473A-B23A-BB2A4A8C135F}">
      <dgm:prSet/>
      <dgm:spPr/>
      <dgm:t>
        <a:bodyPr/>
        <a:lstStyle/>
        <a:p>
          <a:endParaRPr lang="en-US"/>
        </a:p>
      </dgm:t>
    </dgm:pt>
    <dgm:pt modelId="{8A1B49E7-28D7-4598-8E65-AAD655D576F2}">
      <dgm:prSet custT="1"/>
      <dgm:spPr>
        <a:solidFill>
          <a:schemeClr val="accent5">
            <a:alpha val="90000"/>
          </a:schemeClr>
        </a:solidFill>
        <a:ln>
          <a:noFill/>
        </a:ln>
      </dgm:spPr>
      <dgm:t>
        <a:bodyPr anchor="ctr"/>
        <a:lstStyle/>
        <a:p>
          <a:pPr marL="571500" indent="-342900">
            <a:buFont typeface="Verdana" panose="020B0604030504040204" pitchFamily="34" charset="0"/>
            <a:buChar char="•"/>
          </a:pPr>
          <a:r>
            <a:rPr lang="en-US" sz="1950" dirty="0" smtClean="0"/>
            <a:t>Insurance </a:t>
          </a:r>
          <a:endParaRPr lang="en-US" sz="1950" dirty="0"/>
        </a:p>
      </dgm:t>
    </dgm:pt>
    <dgm:pt modelId="{27E2FED9-36E9-4CD3-AB35-35B69989181C}" type="parTrans" cxnId="{2F06A2FE-BDED-4A2B-828A-CF6CC8E7032D}">
      <dgm:prSet/>
      <dgm:spPr/>
      <dgm:t>
        <a:bodyPr/>
        <a:lstStyle/>
        <a:p>
          <a:endParaRPr lang="en-US"/>
        </a:p>
      </dgm:t>
    </dgm:pt>
    <dgm:pt modelId="{6D96B982-FEBD-43CD-B876-F3F857AA7E40}" type="sibTrans" cxnId="{2F06A2FE-BDED-4A2B-828A-CF6CC8E7032D}">
      <dgm:prSet/>
      <dgm:spPr/>
      <dgm:t>
        <a:bodyPr/>
        <a:lstStyle/>
        <a:p>
          <a:endParaRPr lang="en-US"/>
        </a:p>
      </dgm:t>
    </dgm:pt>
    <dgm:pt modelId="{94F8AE7A-1C06-41E6-9CFF-7C2D626C5850}">
      <dgm:prSet custT="1"/>
      <dgm:spPr>
        <a:solidFill>
          <a:schemeClr val="accent5">
            <a:alpha val="90000"/>
          </a:schemeClr>
        </a:solidFill>
        <a:ln>
          <a:noFill/>
        </a:ln>
      </dgm:spPr>
      <dgm:t>
        <a:bodyPr anchor="ctr"/>
        <a:lstStyle/>
        <a:p>
          <a:pPr marL="571500" indent="-342900">
            <a:buFont typeface="Verdana" panose="020B0604030504040204" pitchFamily="34" charset="0"/>
            <a:buChar char="•"/>
          </a:pPr>
          <a:r>
            <a:rPr lang="en-US" sz="1950" dirty="0" smtClean="0"/>
            <a:t>Weather</a:t>
          </a:r>
          <a:endParaRPr lang="en-US" sz="1950" dirty="0"/>
        </a:p>
      </dgm:t>
    </dgm:pt>
    <dgm:pt modelId="{2C7A0301-C5F7-4312-9D59-53A60DA3D85A}" type="parTrans" cxnId="{76E37356-CBF9-40DC-9F50-9D6B8BF544F1}">
      <dgm:prSet/>
      <dgm:spPr/>
      <dgm:t>
        <a:bodyPr/>
        <a:lstStyle/>
        <a:p>
          <a:endParaRPr lang="en-US"/>
        </a:p>
      </dgm:t>
    </dgm:pt>
    <dgm:pt modelId="{DF5D331F-BA17-44A3-AAEE-57001D4F6B59}" type="sibTrans" cxnId="{76E37356-CBF9-40DC-9F50-9D6B8BF544F1}">
      <dgm:prSet/>
      <dgm:spPr/>
      <dgm:t>
        <a:bodyPr/>
        <a:lstStyle/>
        <a:p>
          <a:endParaRPr lang="en-US"/>
        </a:p>
      </dgm:t>
    </dgm:pt>
    <dgm:pt modelId="{6814A8D7-68FA-4FE5-8C5F-ED37F090AF77}" type="pres">
      <dgm:prSet presAssocID="{0C864669-3E0B-4196-8F38-8DCF32F25F1A}" presName="Name0" presStyleCnt="0">
        <dgm:presLayoutVars>
          <dgm:dir/>
          <dgm:animLvl val="lvl"/>
          <dgm:resizeHandles/>
        </dgm:presLayoutVars>
      </dgm:prSet>
      <dgm:spPr/>
      <dgm:t>
        <a:bodyPr/>
        <a:lstStyle/>
        <a:p>
          <a:endParaRPr lang="en-US"/>
        </a:p>
      </dgm:t>
    </dgm:pt>
    <dgm:pt modelId="{A7511274-EA55-4BD2-950E-208A6B0D6739}" type="pres">
      <dgm:prSet presAssocID="{BC6AC70C-0700-4122-A89A-C8893FAE575C}" presName="linNode" presStyleCnt="0"/>
      <dgm:spPr/>
      <dgm:t>
        <a:bodyPr/>
        <a:lstStyle/>
        <a:p>
          <a:endParaRPr lang="en-US"/>
        </a:p>
      </dgm:t>
    </dgm:pt>
    <dgm:pt modelId="{02045CDD-E8B4-41ED-B7B9-5FAAD14E6E65}" type="pres">
      <dgm:prSet presAssocID="{BC6AC70C-0700-4122-A89A-C8893FAE575C}" presName="parentShp" presStyleLbl="node1" presStyleIdx="0" presStyleCnt="3" custScaleX="64912" custLinFactNeighborX="-2047">
        <dgm:presLayoutVars>
          <dgm:bulletEnabled val="1"/>
        </dgm:presLayoutVars>
      </dgm:prSet>
      <dgm:spPr/>
      <dgm:t>
        <a:bodyPr/>
        <a:lstStyle/>
        <a:p>
          <a:endParaRPr lang="en-US"/>
        </a:p>
      </dgm:t>
    </dgm:pt>
    <dgm:pt modelId="{F149EB28-81C1-458E-B47D-FFD6E54BF869}" type="pres">
      <dgm:prSet presAssocID="{BC6AC70C-0700-4122-A89A-C8893FAE575C}" presName="childShp" presStyleLbl="bgAccFollowNode1" presStyleIdx="0" presStyleCnt="3" custScaleX="125146">
        <dgm:presLayoutVars>
          <dgm:bulletEnabled val="1"/>
        </dgm:presLayoutVars>
      </dgm:prSet>
      <dgm:spPr/>
      <dgm:t>
        <a:bodyPr/>
        <a:lstStyle/>
        <a:p>
          <a:endParaRPr lang="en-US"/>
        </a:p>
      </dgm:t>
    </dgm:pt>
    <dgm:pt modelId="{A9447285-CE82-4844-9EA0-6A7DDDB2D627}" type="pres">
      <dgm:prSet presAssocID="{5F4860CC-D10A-4853-B7C0-12D1AB3C8932}" presName="spacing" presStyleCnt="0"/>
      <dgm:spPr/>
      <dgm:t>
        <a:bodyPr/>
        <a:lstStyle/>
        <a:p>
          <a:endParaRPr lang="en-US"/>
        </a:p>
      </dgm:t>
    </dgm:pt>
    <dgm:pt modelId="{DF5BC1F7-82D9-44D4-9BAC-E089736F5568}" type="pres">
      <dgm:prSet presAssocID="{26DA322A-6A41-4611-8DD2-316A7BD83EC0}" presName="linNode" presStyleCnt="0"/>
      <dgm:spPr/>
      <dgm:t>
        <a:bodyPr/>
        <a:lstStyle/>
        <a:p>
          <a:endParaRPr lang="en-US"/>
        </a:p>
      </dgm:t>
    </dgm:pt>
    <dgm:pt modelId="{D0B1FD6A-E64D-4FE3-8FED-BAC82A1AE2FF}" type="pres">
      <dgm:prSet presAssocID="{26DA322A-6A41-4611-8DD2-316A7BD83EC0}" presName="parentShp" presStyleLbl="node1" presStyleIdx="1" presStyleCnt="3" custScaleX="64912" custLinFactNeighborX="-7310" custLinFactNeighborY="1746">
        <dgm:presLayoutVars>
          <dgm:bulletEnabled val="1"/>
        </dgm:presLayoutVars>
      </dgm:prSet>
      <dgm:spPr/>
      <dgm:t>
        <a:bodyPr/>
        <a:lstStyle/>
        <a:p>
          <a:endParaRPr lang="en-US"/>
        </a:p>
      </dgm:t>
    </dgm:pt>
    <dgm:pt modelId="{22BEEE7D-7776-45B8-AC8F-FB2D44D0B3DD}" type="pres">
      <dgm:prSet presAssocID="{26DA322A-6A41-4611-8DD2-316A7BD83EC0}" presName="childShp" presStyleLbl="bgAccFollowNode1" presStyleIdx="1" presStyleCnt="3" custScaleX="123544" custLinFactNeighborY="1746">
        <dgm:presLayoutVars>
          <dgm:bulletEnabled val="1"/>
        </dgm:presLayoutVars>
      </dgm:prSet>
      <dgm:spPr/>
      <dgm:t>
        <a:bodyPr/>
        <a:lstStyle/>
        <a:p>
          <a:endParaRPr lang="en-US"/>
        </a:p>
      </dgm:t>
    </dgm:pt>
    <dgm:pt modelId="{EE446815-4512-4239-B36D-2EFFAF0850DA}" type="pres">
      <dgm:prSet presAssocID="{19B9A78C-7170-4476-BFEB-B3B48319696C}" presName="spacing" presStyleCnt="0"/>
      <dgm:spPr/>
      <dgm:t>
        <a:bodyPr/>
        <a:lstStyle/>
        <a:p>
          <a:endParaRPr lang="en-US"/>
        </a:p>
      </dgm:t>
    </dgm:pt>
    <dgm:pt modelId="{772B5D3F-E2E8-442F-8D2E-B8C34FFBE1A5}" type="pres">
      <dgm:prSet presAssocID="{6D55DFA4-513A-4645-AC62-908F6178A26C}" presName="linNode" presStyleCnt="0"/>
      <dgm:spPr/>
      <dgm:t>
        <a:bodyPr/>
        <a:lstStyle/>
        <a:p>
          <a:endParaRPr lang="en-US"/>
        </a:p>
      </dgm:t>
    </dgm:pt>
    <dgm:pt modelId="{211074F8-5AD6-43AB-A85A-3B484E1D1B6A}" type="pres">
      <dgm:prSet presAssocID="{6D55DFA4-513A-4645-AC62-908F6178A26C}" presName="parentShp" presStyleLbl="node1" presStyleIdx="2" presStyleCnt="3" custScaleX="64912" custLinFactNeighborX="-7310">
        <dgm:presLayoutVars>
          <dgm:bulletEnabled val="1"/>
        </dgm:presLayoutVars>
      </dgm:prSet>
      <dgm:spPr/>
      <dgm:t>
        <a:bodyPr/>
        <a:lstStyle/>
        <a:p>
          <a:endParaRPr lang="en-US"/>
        </a:p>
      </dgm:t>
    </dgm:pt>
    <dgm:pt modelId="{4CFF4C1F-21D5-4C9F-9530-CB054875FE06}" type="pres">
      <dgm:prSet presAssocID="{6D55DFA4-513A-4645-AC62-908F6178A26C}" presName="childShp" presStyleLbl="bgAccFollowNode1" presStyleIdx="2" presStyleCnt="3" custScaleX="123865">
        <dgm:presLayoutVars>
          <dgm:bulletEnabled val="1"/>
        </dgm:presLayoutVars>
      </dgm:prSet>
      <dgm:spPr/>
      <dgm:t>
        <a:bodyPr/>
        <a:lstStyle/>
        <a:p>
          <a:endParaRPr lang="en-US"/>
        </a:p>
      </dgm:t>
    </dgm:pt>
  </dgm:ptLst>
  <dgm:cxnLst>
    <dgm:cxn modelId="{BAD83250-A6E5-4D24-9324-E855EA09FF93}" type="presOf" srcId="{FB016CF7-8E9A-4D0C-8D5A-C16FFCC603F7}" destId="{F149EB28-81C1-458E-B47D-FFD6E54BF869}" srcOrd="0" destOrd="1" presId="urn:microsoft.com/office/officeart/2005/8/layout/vList6"/>
    <dgm:cxn modelId="{DCB16890-63F6-4D44-91EF-0C90EEAB2D1D}" type="presOf" srcId="{94F8AE7A-1C06-41E6-9CFF-7C2D626C5850}" destId="{4CFF4C1F-21D5-4C9F-9530-CB054875FE06}" srcOrd="0" destOrd="2" presId="urn:microsoft.com/office/officeart/2005/8/layout/vList6"/>
    <dgm:cxn modelId="{421EE911-8AB1-47C4-B69C-A9212C9E102E}" type="presOf" srcId="{8A1B49E7-28D7-4598-8E65-AAD655D576F2}" destId="{4CFF4C1F-21D5-4C9F-9530-CB054875FE06}" srcOrd="0" destOrd="1" presId="urn:microsoft.com/office/officeart/2005/8/layout/vList6"/>
    <dgm:cxn modelId="{E2B740DD-C071-4C67-B946-A54B93E2609E}" type="presOf" srcId="{7EB6CFEE-E1B2-4764-A1E3-8CD5A1133944}" destId="{22BEEE7D-7776-45B8-AC8F-FB2D44D0B3DD}" srcOrd="0" destOrd="2" presId="urn:microsoft.com/office/officeart/2005/8/layout/vList6"/>
    <dgm:cxn modelId="{2F06A2FE-BDED-4A2B-828A-CF6CC8E7032D}" srcId="{6D55DFA4-513A-4645-AC62-908F6178A26C}" destId="{8A1B49E7-28D7-4598-8E65-AAD655D576F2}" srcOrd="1" destOrd="0" parTransId="{27E2FED9-36E9-4CD3-AB35-35B69989181C}" sibTransId="{6D96B982-FEBD-43CD-B876-F3F857AA7E40}"/>
    <dgm:cxn modelId="{A0E6D5ED-0AB1-473A-B23A-BB2A4A8C135F}" srcId="{BC6AC70C-0700-4122-A89A-C8893FAE575C}" destId="{96D25EA0-DDE4-407B-8AF2-00440F8EAF01}" srcOrd="0" destOrd="0" parTransId="{E3C085EA-2E11-4360-827E-152EB4844DD9}" sibTransId="{9EB0B634-A167-44EE-8437-E831A36AB9DC}"/>
    <dgm:cxn modelId="{61A8B3DD-C78B-4185-B56D-0E2AAE8DDB67}" type="presOf" srcId="{051442D5-D29F-40D5-A439-726BB60191A4}" destId="{22BEEE7D-7776-45B8-AC8F-FB2D44D0B3DD}" srcOrd="0" destOrd="0" presId="urn:microsoft.com/office/officeart/2005/8/layout/vList6"/>
    <dgm:cxn modelId="{3CA91173-42DD-4D98-BBB1-328DBDB792E1}" srcId="{26DA322A-6A41-4611-8DD2-316A7BD83EC0}" destId="{051442D5-D29F-40D5-A439-726BB60191A4}" srcOrd="0" destOrd="0" parTransId="{BEEF3050-D355-400E-A8A3-71E59649C30E}" sibTransId="{A929388B-E385-4394-9B6C-196A688DA3DA}"/>
    <dgm:cxn modelId="{FC6CA785-D82D-48A6-B5AD-DCB303446123}" srcId="{0C864669-3E0B-4196-8F38-8DCF32F25F1A}" destId="{BC6AC70C-0700-4122-A89A-C8893FAE575C}" srcOrd="0" destOrd="0" parTransId="{90183576-A0C0-46A3-89E6-969086C31491}" sibTransId="{5F4860CC-D10A-4853-B7C0-12D1AB3C8932}"/>
    <dgm:cxn modelId="{9A876105-070E-4C7A-8BAA-ADA13D363CE4}" srcId="{0C864669-3E0B-4196-8F38-8DCF32F25F1A}" destId="{6D55DFA4-513A-4645-AC62-908F6178A26C}" srcOrd="2" destOrd="0" parTransId="{CDCCBF65-6DA3-4D00-BBCF-B8731F6631BA}" sibTransId="{DBDA49BC-76DB-4385-A51B-F48276CC4CCD}"/>
    <dgm:cxn modelId="{B38A914B-D5C9-41EA-A0E8-AB6E5EA3FA34}" srcId="{6D55DFA4-513A-4645-AC62-908F6178A26C}" destId="{BB7E3C4C-1457-4A35-AF05-FBE259A4E4C3}" srcOrd="0" destOrd="0" parTransId="{058F596F-D5C8-41C0-B1E8-1CF35847A1CF}" sibTransId="{963C7446-9BB3-4338-8415-BFA05F7CD970}"/>
    <dgm:cxn modelId="{7C30132E-D61E-4AC6-842B-3A4418CCD9E9}" srcId="{26DA322A-6A41-4611-8DD2-316A7BD83EC0}" destId="{DC6E2339-06B7-4125-93E5-7BE75BBBEE14}" srcOrd="1" destOrd="0" parTransId="{43B139FA-B57E-425C-B91A-07A2AF3BDE71}" sibTransId="{800109FC-D803-4E96-98CB-B0F8DAFCC7C2}"/>
    <dgm:cxn modelId="{1E7EACC2-773D-4827-88E3-3C4A5891143E}" type="presOf" srcId="{0C864669-3E0B-4196-8F38-8DCF32F25F1A}" destId="{6814A8D7-68FA-4FE5-8C5F-ED37F090AF77}" srcOrd="0" destOrd="0" presId="urn:microsoft.com/office/officeart/2005/8/layout/vList6"/>
    <dgm:cxn modelId="{077EF822-A1E5-45B4-8212-C524DA7122B2}" type="presOf" srcId="{96D25EA0-DDE4-407B-8AF2-00440F8EAF01}" destId="{F149EB28-81C1-458E-B47D-FFD6E54BF869}" srcOrd="0" destOrd="0" presId="urn:microsoft.com/office/officeart/2005/8/layout/vList6"/>
    <dgm:cxn modelId="{3746576D-D0C5-4566-A701-670D5623B8CE}" srcId="{0C864669-3E0B-4196-8F38-8DCF32F25F1A}" destId="{26DA322A-6A41-4611-8DD2-316A7BD83EC0}" srcOrd="1" destOrd="0" parTransId="{2E2BD224-688D-485C-9B63-4B464B89462B}" sibTransId="{19B9A78C-7170-4476-BFEB-B3B48319696C}"/>
    <dgm:cxn modelId="{EED5C76B-FB7F-46B3-92A5-F487A325CA04}" type="presOf" srcId="{26DA322A-6A41-4611-8DD2-316A7BD83EC0}" destId="{D0B1FD6A-E64D-4FE3-8FED-BAC82A1AE2FF}" srcOrd="0" destOrd="0" presId="urn:microsoft.com/office/officeart/2005/8/layout/vList6"/>
    <dgm:cxn modelId="{607C4814-971F-4EE5-A220-21E438E461A6}" type="presOf" srcId="{DC6E2339-06B7-4125-93E5-7BE75BBBEE14}" destId="{22BEEE7D-7776-45B8-AC8F-FB2D44D0B3DD}" srcOrd="0" destOrd="1" presId="urn:microsoft.com/office/officeart/2005/8/layout/vList6"/>
    <dgm:cxn modelId="{CB61AFF5-DF27-4FB7-A825-F19D6A747DB8}" type="presOf" srcId="{BC6AC70C-0700-4122-A89A-C8893FAE575C}" destId="{02045CDD-E8B4-41ED-B7B9-5FAAD14E6E65}" srcOrd="0" destOrd="0" presId="urn:microsoft.com/office/officeart/2005/8/layout/vList6"/>
    <dgm:cxn modelId="{76E37356-CBF9-40DC-9F50-9D6B8BF544F1}" srcId="{6D55DFA4-513A-4645-AC62-908F6178A26C}" destId="{94F8AE7A-1C06-41E6-9CFF-7C2D626C5850}" srcOrd="2" destOrd="0" parTransId="{2C7A0301-C5F7-4312-9D59-53A60DA3D85A}" sibTransId="{DF5D331F-BA17-44A3-AAEE-57001D4F6B59}"/>
    <dgm:cxn modelId="{654959AB-15EF-473F-AA1F-FC7237C339ED}" type="presOf" srcId="{BB7E3C4C-1457-4A35-AF05-FBE259A4E4C3}" destId="{4CFF4C1F-21D5-4C9F-9530-CB054875FE06}" srcOrd="0" destOrd="0" presId="urn:microsoft.com/office/officeart/2005/8/layout/vList6"/>
    <dgm:cxn modelId="{8C9060AC-55E7-4BAE-BDFA-3C33EC78C5B9}" srcId="{BC6AC70C-0700-4122-A89A-C8893FAE575C}" destId="{FB016CF7-8E9A-4D0C-8D5A-C16FFCC603F7}" srcOrd="1" destOrd="0" parTransId="{5104C227-42D7-47B9-8D1E-1AA10035C7CB}" sibTransId="{80C3FEA7-AD7A-402F-9495-4FEB75A513EF}"/>
    <dgm:cxn modelId="{08051CE0-67D2-4D67-95AC-03733B267166}" srcId="{26DA322A-6A41-4611-8DD2-316A7BD83EC0}" destId="{7EB6CFEE-E1B2-4764-A1E3-8CD5A1133944}" srcOrd="2" destOrd="0" parTransId="{3E8DDE01-D1F4-421A-A48A-0157B133E8C1}" sibTransId="{D1ADFFAE-D1F6-4F41-92FA-895A2D265A3E}"/>
    <dgm:cxn modelId="{6351DF8B-441D-456F-8301-2B7BC389AB65}" type="presOf" srcId="{6D55DFA4-513A-4645-AC62-908F6178A26C}" destId="{211074F8-5AD6-43AB-A85A-3B484E1D1B6A}" srcOrd="0" destOrd="0" presId="urn:microsoft.com/office/officeart/2005/8/layout/vList6"/>
    <dgm:cxn modelId="{7FE8533B-A63E-4351-8FA5-BCF3E2F069F4}" type="presParOf" srcId="{6814A8D7-68FA-4FE5-8C5F-ED37F090AF77}" destId="{A7511274-EA55-4BD2-950E-208A6B0D6739}" srcOrd="0" destOrd="0" presId="urn:microsoft.com/office/officeart/2005/8/layout/vList6"/>
    <dgm:cxn modelId="{436BDAD1-9328-4945-86AA-CE961734ADC9}" type="presParOf" srcId="{A7511274-EA55-4BD2-950E-208A6B0D6739}" destId="{02045CDD-E8B4-41ED-B7B9-5FAAD14E6E65}" srcOrd="0" destOrd="0" presId="urn:microsoft.com/office/officeart/2005/8/layout/vList6"/>
    <dgm:cxn modelId="{AC611AD1-9A32-406C-B4FA-94DEDD407186}" type="presParOf" srcId="{A7511274-EA55-4BD2-950E-208A6B0D6739}" destId="{F149EB28-81C1-458E-B47D-FFD6E54BF869}" srcOrd="1" destOrd="0" presId="urn:microsoft.com/office/officeart/2005/8/layout/vList6"/>
    <dgm:cxn modelId="{CD817C70-276B-426C-B3F3-E8A369C0D34E}" type="presParOf" srcId="{6814A8D7-68FA-4FE5-8C5F-ED37F090AF77}" destId="{A9447285-CE82-4844-9EA0-6A7DDDB2D627}" srcOrd="1" destOrd="0" presId="urn:microsoft.com/office/officeart/2005/8/layout/vList6"/>
    <dgm:cxn modelId="{E4192C7B-3EE7-4CB7-9AE9-1304CFE4C2E5}" type="presParOf" srcId="{6814A8D7-68FA-4FE5-8C5F-ED37F090AF77}" destId="{DF5BC1F7-82D9-44D4-9BAC-E089736F5568}" srcOrd="2" destOrd="0" presId="urn:microsoft.com/office/officeart/2005/8/layout/vList6"/>
    <dgm:cxn modelId="{155148BC-033A-4C1A-8CE1-5F4CDC4A39BD}" type="presParOf" srcId="{DF5BC1F7-82D9-44D4-9BAC-E089736F5568}" destId="{D0B1FD6A-E64D-4FE3-8FED-BAC82A1AE2FF}" srcOrd="0" destOrd="0" presId="urn:microsoft.com/office/officeart/2005/8/layout/vList6"/>
    <dgm:cxn modelId="{EBB0BABD-B0E5-4446-B193-CD59073A094B}" type="presParOf" srcId="{DF5BC1F7-82D9-44D4-9BAC-E089736F5568}" destId="{22BEEE7D-7776-45B8-AC8F-FB2D44D0B3DD}" srcOrd="1" destOrd="0" presId="urn:microsoft.com/office/officeart/2005/8/layout/vList6"/>
    <dgm:cxn modelId="{4FF60A10-E601-4C17-8B3B-D39842CF4BBD}" type="presParOf" srcId="{6814A8D7-68FA-4FE5-8C5F-ED37F090AF77}" destId="{EE446815-4512-4239-B36D-2EFFAF0850DA}" srcOrd="3" destOrd="0" presId="urn:microsoft.com/office/officeart/2005/8/layout/vList6"/>
    <dgm:cxn modelId="{E52E6354-979F-4C59-9F4C-D3E1151B73AB}" type="presParOf" srcId="{6814A8D7-68FA-4FE5-8C5F-ED37F090AF77}" destId="{772B5D3F-E2E8-442F-8D2E-B8C34FFBE1A5}" srcOrd="4" destOrd="0" presId="urn:microsoft.com/office/officeart/2005/8/layout/vList6"/>
    <dgm:cxn modelId="{C0F10C41-F082-4B46-8673-0EBBC5C22D7A}" type="presParOf" srcId="{772B5D3F-E2E8-442F-8D2E-B8C34FFBE1A5}" destId="{211074F8-5AD6-43AB-A85A-3B484E1D1B6A}" srcOrd="0" destOrd="0" presId="urn:microsoft.com/office/officeart/2005/8/layout/vList6"/>
    <dgm:cxn modelId="{409970A0-3A63-456E-8F2A-78C817CA4294}" type="presParOf" srcId="{772B5D3F-E2E8-442F-8D2E-B8C34FFBE1A5}" destId="{4CFF4C1F-21D5-4C9F-9530-CB054875FE06}"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C617530E-834B-48FF-9164-337F1B40FA35}" type="doc">
      <dgm:prSet loTypeId="urn:microsoft.com/office/officeart/2005/8/layout/process1" loCatId="process" qsTypeId="urn:microsoft.com/office/officeart/2005/8/quickstyle/simple1" qsCatId="simple" csTypeId="urn:microsoft.com/office/officeart/2005/8/colors/colorful2" csCatId="colorful" phldr="1"/>
      <dgm:spPr/>
    </dgm:pt>
    <dgm:pt modelId="{2E856A31-0E0A-42D6-8654-91E0DF93BA2C}">
      <dgm:prSet phldrT="[Text]"/>
      <dgm:spPr>
        <a:solidFill>
          <a:schemeClr val="accent1"/>
        </a:solidFill>
      </dgm:spPr>
      <dgm:t>
        <a:bodyPr/>
        <a:lstStyle/>
        <a:p>
          <a:pPr algn="ctr"/>
          <a:r>
            <a:rPr lang="en-US" dirty="0" smtClean="0"/>
            <a:t>Focus on Safety</a:t>
          </a:r>
          <a:endParaRPr lang="en-US" dirty="0"/>
        </a:p>
      </dgm:t>
    </dgm:pt>
    <dgm:pt modelId="{EE4B4FA0-3CA5-45D1-923C-E2D28C8D5749}" type="parTrans" cxnId="{149C1102-4C45-4B1F-95C5-9143EC1410B7}">
      <dgm:prSet/>
      <dgm:spPr/>
      <dgm:t>
        <a:bodyPr/>
        <a:lstStyle/>
        <a:p>
          <a:endParaRPr lang="en-US"/>
        </a:p>
      </dgm:t>
    </dgm:pt>
    <dgm:pt modelId="{356EC2FC-968A-4A82-96D6-782E92611F64}" type="sibTrans" cxnId="{149C1102-4C45-4B1F-95C5-9143EC1410B7}">
      <dgm:prSet/>
      <dgm:spPr>
        <a:solidFill>
          <a:schemeClr val="accent5"/>
        </a:solidFill>
      </dgm:spPr>
      <dgm:t>
        <a:bodyPr/>
        <a:lstStyle/>
        <a:p>
          <a:endParaRPr lang="en-US"/>
        </a:p>
      </dgm:t>
    </dgm:pt>
    <dgm:pt modelId="{B140D3D1-D546-420B-935E-14A5BE16D618}">
      <dgm:prSet phldrT="[Text]"/>
      <dgm:spPr>
        <a:solidFill>
          <a:schemeClr val="accent2"/>
        </a:solidFill>
      </dgm:spPr>
      <dgm:t>
        <a:bodyPr/>
        <a:lstStyle/>
        <a:p>
          <a:pPr algn="ctr"/>
          <a:r>
            <a:rPr lang="en-US" dirty="0" smtClean="0"/>
            <a:t>Behavioral change</a:t>
          </a:r>
          <a:endParaRPr lang="en-US" dirty="0"/>
        </a:p>
      </dgm:t>
    </dgm:pt>
    <dgm:pt modelId="{5F4D96FB-3BED-410E-B785-BC5D12D42531}" type="parTrans" cxnId="{B686C16C-EEC8-4CA4-9014-FBA96B31FBC7}">
      <dgm:prSet/>
      <dgm:spPr/>
      <dgm:t>
        <a:bodyPr/>
        <a:lstStyle/>
        <a:p>
          <a:endParaRPr lang="en-US"/>
        </a:p>
      </dgm:t>
    </dgm:pt>
    <dgm:pt modelId="{A72F410B-04F5-4A38-ADA4-99BE8C1D5BCD}" type="sibTrans" cxnId="{B686C16C-EEC8-4CA4-9014-FBA96B31FBC7}">
      <dgm:prSet/>
      <dgm:spPr>
        <a:solidFill>
          <a:schemeClr val="accent5"/>
        </a:solidFill>
      </dgm:spPr>
      <dgm:t>
        <a:bodyPr/>
        <a:lstStyle/>
        <a:p>
          <a:endParaRPr lang="en-US"/>
        </a:p>
      </dgm:t>
    </dgm:pt>
    <dgm:pt modelId="{08883888-3204-41AC-8C90-53814D2FD609}">
      <dgm:prSet phldrT="[Text]"/>
      <dgm:spPr/>
      <dgm:t>
        <a:bodyPr/>
        <a:lstStyle/>
        <a:p>
          <a:r>
            <a:rPr lang="en-US" dirty="0" smtClean="0"/>
            <a:t>Use of network</a:t>
          </a:r>
          <a:endParaRPr lang="en-US" dirty="0"/>
        </a:p>
      </dgm:t>
    </dgm:pt>
    <dgm:pt modelId="{3398D432-C53E-4BE1-9DDD-C16CD484FF6D}" type="parTrans" cxnId="{A0C7221A-74D7-4802-BED3-C5E1CD3C22FC}">
      <dgm:prSet/>
      <dgm:spPr/>
      <dgm:t>
        <a:bodyPr/>
        <a:lstStyle/>
        <a:p>
          <a:endParaRPr lang="en-US"/>
        </a:p>
      </dgm:t>
    </dgm:pt>
    <dgm:pt modelId="{651F1B89-4CB6-4FB8-AA54-0F1773F6A238}" type="sibTrans" cxnId="{A0C7221A-74D7-4802-BED3-C5E1CD3C22FC}">
      <dgm:prSet/>
      <dgm:spPr/>
      <dgm:t>
        <a:bodyPr/>
        <a:lstStyle/>
        <a:p>
          <a:endParaRPr lang="en-US"/>
        </a:p>
      </dgm:t>
    </dgm:pt>
    <dgm:pt modelId="{66C491D5-8D37-42A3-A490-75479648352F}">
      <dgm:prSet phldrT="[Text]"/>
      <dgm:spPr>
        <a:solidFill>
          <a:schemeClr val="accent1"/>
        </a:solidFill>
      </dgm:spPr>
      <dgm:t>
        <a:bodyPr/>
        <a:lstStyle/>
        <a:p>
          <a:pPr marL="231775" indent="-231775" algn="l"/>
          <a:r>
            <a:rPr lang="en-US" dirty="0" smtClean="0"/>
            <a:t>Immediate</a:t>
          </a:r>
          <a:endParaRPr lang="en-US" dirty="0"/>
        </a:p>
      </dgm:t>
    </dgm:pt>
    <dgm:pt modelId="{198EB6AB-5FF5-40A3-8955-D2686DEC85FD}" type="parTrans" cxnId="{F35914E1-D017-4A7B-9991-EF2AE52DEAB6}">
      <dgm:prSet/>
      <dgm:spPr/>
      <dgm:t>
        <a:bodyPr/>
        <a:lstStyle/>
        <a:p>
          <a:endParaRPr lang="en-US"/>
        </a:p>
      </dgm:t>
    </dgm:pt>
    <dgm:pt modelId="{917BBA94-7385-42D4-BFAC-E09142861383}" type="sibTrans" cxnId="{F35914E1-D017-4A7B-9991-EF2AE52DEAB6}">
      <dgm:prSet/>
      <dgm:spPr/>
      <dgm:t>
        <a:bodyPr/>
        <a:lstStyle/>
        <a:p>
          <a:endParaRPr lang="en-US"/>
        </a:p>
      </dgm:t>
    </dgm:pt>
    <dgm:pt modelId="{4C746570-9C8A-4271-9DB3-C1CE90FD76AF}">
      <dgm:prSet phldrT="[Text]"/>
      <dgm:spPr>
        <a:solidFill>
          <a:schemeClr val="accent1"/>
        </a:solidFill>
      </dgm:spPr>
      <dgm:t>
        <a:bodyPr/>
        <a:lstStyle/>
        <a:p>
          <a:pPr marL="231775" indent="-231775" algn="l"/>
          <a:r>
            <a:rPr lang="en-US" dirty="0" smtClean="0"/>
            <a:t>Demonstrated over time</a:t>
          </a:r>
          <a:endParaRPr lang="en-US" dirty="0"/>
        </a:p>
      </dgm:t>
    </dgm:pt>
    <dgm:pt modelId="{896F70B6-3586-4000-B34C-9B8D28A415E9}" type="parTrans" cxnId="{54C41CD0-9BF4-4A9F-86EF-07BB16C0ABBF}">
      <dgm:prSet/>
      <dgm:spPr/>
      <dgm:t>
        <a:bodyPr/>
        <a:lstStyle/>
        <a:p>
          <a:endParaRPr lang="en-US"/>
        </a:p>
      </dgm:t>
    </dgm:pt>
    <dgm:pt modelId="{AFE6172A-A7CA-44F8-BA3A-474AA0127735}" type="sibTrans" cxnId="{54C41CD0-9BF4-4A9F-86EF-07BB16C0ABBF}">
      <dgm:prSet/>
      <dgm:spPr/>
      <dgm:t>
        <a:bodyPr/>
        <a:lstStyle/>
        <a:p>
          <a:endParaRPr lang="en-US"/>
        </a:p>
      </dgm:t>
    </dgm:pt>
    <dgm:pt modelId="{D909ADB3-006F-4060-9A93-BE0CB2BF7675}">
      <dgm:prSet phldrT="[Text]"/>
      <dgm:spPr>
        <a:solidFill>
          <a:schemeClr val="accent2"/>
        </a:solidFill>
      </dgm:spPr>
      <dgm:t>
        <a:bodyPr/>
        <a:lstStyle/>
        <a:p>
          <a:pPr marL="231775" indent="-231775" algn="l"/>
          <a:r>
            <a:rPr lang="en-US" dirty="0" smtClean="0"/>
            <a:t>Impact on the child’s safety and care</a:t>
          </a:r>
          <a:endParaRPr lang="en-US" dirty="0"/>
        </a:p>
      </dgm:t>
    </dgm:pt>
    <dgm:pt modelId="{CE14C86F-04B3-4C7F-AEEC-C5D8DCAC86D8}" type="parTrans" cxnId="{C81BA187-712F-4332-ABB3-32B56B413AFB}">
      <dgm:prSet/>
      <dgm:spPr/>
      <dgm:t>
        <a:bodyPr/>
        <a:lstStyle/>
        <a:p>
          <a:endParaRPr lang="en-US"/>
        </a:p>
      </dgm:t>
    </dgm:pt>
    <dgm:pt modelId="{9CB8465D-A161-40B9-990D-7CFFF3396947}" type="sibTrans" cxnId="{C81BA187-712F-4332-ABB3-32B56B413AFB}">
      <dgm:prSet/>
      <dgm:spPr/>
      <dgm:t>
        <a:bodyPr/>
        <a:lstStyle/>
        <a:p>
          <a:endParaRPr lang="en-US"/>
        </a:p>
      </dgm:t>
    </dgm:pt>
    <dgm:pt modelId="{17EDE548-F242-4355-B91B-A980022249C7}" type="pres">
      <dgm:prSet presAssocID="{C617530E-834B-48FF-9164-337F1B40FA35}" presName="Name0" presStyleCnt="0">
        <dgm:presLayoutVars>
          <dgm:dir/>
          <dgm:resizeHandles val="exact"/>
        </dgm:presLayoutVars>
      </dgm:prSet>
      <dgm:spPr/>
    </dgm:pt>
    <dgm:pt modelId="{A189A63C-FA2B-4810-B065-CE18F25BA064}" type="pres">
      <dgm:prSet presAssocID="{2E856A31-0E0A-42D6-8654-91E0DF93BA2C}" presName="node" presStyleLbl="node1" presStyleIdx="0" presStyleCnt="3" custScaleX="266927" custScaleY="389761">
        <dgm:presLayoutVars>
          <dgm:bulletEnabled val="1"/>
        </dgm:presLayoutVars>
      </dgm:prSet>
      <dgm:spPr/>
      <dgm:t>
        <a:bodyPr/>
        <a:lstStyle/>
        <a:p>
          <a:endParaRPr lang="en-US"/>
        </a:p>
      </dgm:t>
    </dgm:pt>
    <dgm:pt modelId="{0E25743B-B5E9-4CA5-B751-882C84AAE1AB}" type="pres">
      <dgm:prSet presAssocID="{356EC2FC-968A-4A82-96D6-782E92611F64}" presName="sibTrans" presStyleLbl="sibTrans2D1" presStyleIdx="0" presStyleCnt="2"/>
      <dgm:spPr/>
      <dgm:t>
        <a:bodyPr/>
        <a:lstStyle/>
        <a:p>
          <a:endParaRPr lang="en-US"/>
        </a:p>
      </dgm:t>
    </dgm:pt>
    <dgm:pt modelId="{11976A65-5A13-4955-9643-6402FEDE61B2}" type="pres">
      <dgm:prSet presAssocID="{356EC2FC-968A-4A82-96D6-782E92611F64}" presName="connectorText" presStyleLbl="sibTrans2D1" presStyleIdx="0" presStyleCnt="2"/>
      <dgm:spPr/>
      <dgm:t>
        <a:bodyPr/>
        <a:lstStyle/>
        <a:p>
          <a:endParaRPr lang="en-US"/>
        </a:p>
      </dgm:t>
    </dgm:pt>
    <dgm:pt modelId="{090D95F1-5C88-4E11-8202-0418C414BECE}" type="pres">
      <dgm:prSet presAssocID="{B140D3D1-D546-420B-935E-14A5BE16D618}" presName="node" presStyleLbl="node1" presStyleIdx="1" presStyleCnt="3" custScaleX="266927" custScaleY="389761">
        <dgm:presLayoutVars>
          <dgm:bulletEnabled val="1"/>
        </dgm:presLayoutVars>
      </dgm:prSet>
      <dgm:spPr/>
      <dgm:t>
        <a:bodyPr/>
        <a:lstStyle/>
        <a:p>
          <a:endParaRPr lang="en-US"/>
        </a:p>
      </dgm:t>
    </dgm:pt>
    <dgm:pt modelId="{CEF9D6B1-E807-47A4-A667-45C01E9DE9FC}" type="pres">
      <dgm:prSet presAssocID="{A72F410B-04F5-4A38-ADA4-99BE8C1D5BCD}" presName="sibTrans" presStyleLbl="sibTrans2D1" presStyleIdx="1" presStyleCnt="2"/>
      <dgm:spPr/>
      <dgm:t>
        <a:bodyPr/>
        <a:lstStyle/>
        <a:p>
          <a:endParaRPr lang="en-US"/>
        </a:p>
      </dgm:t>
    </dgm:pt>
    <dgm:pt modelId="{AD071967-8813-4EC0-B6C6-93ED90F3CF03}" type="pres">
      <dgm:prSet presAssocID="{A72F410B-04F5-4A38-ADA4-99BE8C1D5BCD}" presName="connectorText" presStyleLbl="sibTrans2D1" presStyleIdx="1" presStyleCnt="2"/>
      <dgm:spPr/>
      <dgm:t>
        <a:bodyPr/>
        <a:lstStyle/>
        <a:p>
          <a:endParaRPr lang="en-US"/>
        </a:p>
      </dgm:t>
    </dgm:pt>
    <dgm:pt modelId="{56CA4DCE-1770-4A26-B998-CB434F9EB646}" type="pres">
      <dgm:prSet presAssocID="{08883888-3204-41AC-8C90-53814D2FD609}" presName="node" presStyleLbl="node1" presStyleIdx="2" presStyleCnt="3" custScaleX="266927" custScaleY="389761">
        <dgm:presLayoutVars>
          <dgm:bulletEnabled val="1"/>
        </dgm:presLayoutVars>
      </dgm:prSet>
      <dgm:spPr/>
      <dgm:t>
        <a:bodyPr/>
        <a:lstStyle/>
        <a:p>
          <a:endParaRPr lang="en-US"/>
        </a:p>
      </dgm:t>
    </dgm:pt>
  </dgm:ptLst>
  <dgm:cxnLst>
    <dgm:cxn modelId="{D2457938-66C9-4CCC-8A4D-998F6D437AE8}" type="presOf" srcId="{B140D3D1-D546-420B-935E-14A5BE16D618}" destId="{090D95F1-5C88-4E11-8202-0418C414BECE}" srcOrd="0" destOrd="0" presId="urn:microsoft.com/office/officeart/2005/8/layout/process1"/>
    <dgm:cxn modelId="{149C1102-4C45-4B1F-95C5-9143EC1410B7}" srcId="{C617530E-834B-48FF-9164-337F1B40FA35}" destId="{2E856A31-0E0A-42D6-8654-91E0DF93BA2C}" srcOrd="0" destOrd="0" parTransId="{EE4B4FA0-3CA5-45D1-923C-E2D28C8D5749}" sibTransId="{356EC2FC-968A-4A82-96D6-782E92611F64}"/>
    <dgm:cxn modelId="{54C41CD0-9BF4-4A9F-86EF-07BB16C0ABBF}" srcId="{2E856A31-0E0A-42D6-8654-91E0DF93BA2C}" destId="{4C746570-9C8A-4271-9DB3-C1CE90FD76AF}" srcOrd="1" destOrd="0" parTransId="{896F70B6-3586-4000-B34C-9B8D28A415E9}" sibTransId="{AFE6172A-A7CA-44F8-BA3A-474AA0127735}"/>
    <dgm:cxn modelId="{B686C16C-EEC8-4CA4-9014-FBA96B31FBC7}" srcId="{C617530E-834B-48FF-9164-337F1B40FA35}" destId="{B140D3D1-D546-420B-935E-14A5BE16D618}" srcOrd="1" destOrd="0" parTransId="{5F4D96FB-3BED-410E-B785-BC5D12D42531}" sibTransId="{A72F410B-04F5-4A38-ADA4-99BE8C1D5BCD}"/>
    <dgm:cxn modelId="{459C2DC5-DFE9-4087-A856-3C6AEEE201D6}" type="presOf" srcId="{2E856A31-0E0A-42D6-8654-91E0DF93BA2C}" destId="{A189A63C-FA2B-4810-B065-CE18F25BA064}" srcOrd="0" destOrd="0" presId="urn:microsoft.com/office/officeart/2005/8/layout/process1"/>
    <dgm:cxn modelId="{52095874-9871-4730-AD04-90E0E358F9D3}" type="presOf" srcId="{4C746570-9C8A-4271-9DB3-C1CE90FD76AF}" destId="{A189A63C-FA2B-4810-B065-CE18F25BA064}" srcOrd="0" destOrd="2" presId="urn:microsoft.com/office/officeart/2005/8/layout/process1"/>
    <dgm:cxn modelId="{B1A5ECF7-C8F0-48DA-923B-57D464C7066A}" type="presOf" srcId="{C617530E-834B-48FF-9164-337F1B40FA35}" destId="{17EDE548-F242-4355-B91B-A980022249C7}" srcOrd="0" destOrd="0" presId="urn:microsoft.com/office/officeart/2005/8/layout/process1"/>
    <dgm:cxn modelId="{F35914E1-D017-4A7B-9991-EF2AE52DEAB6}" srcId="{2E856A31-0E0A-42D6-8654-91E0DF93BA2C}" destId="{66C491D5-8D37-42A3-A490-75479648352F}" srcOrd="0" destOrd="0" parTransId="{198EB6AB-5FF5-40A3-8955-D2686DEC85FD}" sibTransId="{917BBA94-7385-42D4-BFAC-E09142861383}"/>
    <dgm:cxn modelId="{D9B30006-282E-472D-A06B-F41E6C05F1FF}" type="presOf" srcId="{D909ADB3-006F-4060-9A93-BE0CB2BF7675}" destId="{090D95F1-5C88-4E11-8202-0418C414BECE}" srcOrd="0" destOrd="1" presId="urn:microsoft.com/office/officeart/2005/8/layout/process1"/>
    <dgm:cxn modelId="{AE7FE014-4C98-46E1-ACE2-A015DB500603}" type="presOf" srcId="{66C491D5-8D37-42A3-A490-75479648352F}" destId="{A189A63C-FA2B-4810-B065-CE18F25BA064}" srcOrd="0" destOrd="1" presId="urn:microsoft.com/office/officeart/2005/8/layout/process1"/>
    <dgm:cxn modelId="{C13DB0D9-5EDA-49F6-A344-D65D7387461E}" type="presOf" srcId="{A72F410B-04F5-4A38-ADA4-99BE8C1D5BCD}" destId="{CEF9D6B1-E807-47A4-A667-45C01E9DE9FC}" srcOrd="0" destOrd="0" presId="urn:microsoft.com/office/officeart/2005/8/layout/process1"/>
    <dgm:cxn modelId="{6E0570A6-8DA9-452B-B04B-337097C22A3C}" type="presOf" srcId="{08883888-3204-41AC-8C90-53814D2FD609}" destId="{56CA4DCE-1770-4A26-B998-CB434F9EB646}" srcOrd="0" destOrd="0" presId="urn:microsoft.com/office/officeart/2005/8/layout/process1"/>
    <dgm:cxn modelId="{0391B3B2-179D-4BE9-B5FA-A79B3BFF0B87}" type="presOf" srcId="{A72F410B-04F5-4A38-ADA4-99BE8C1D5BCD}" destId="{AD071967-8813-4EC0-B6C6-93ED90F3CF03}" srcOrd="1" destOrd="0" presId="urn:microsoft.com/office/officeart/2005/8/layout/process1"/>
    <dgm:cxn modelId="{2BC9E370-8C83-4A84-8956-04C318EECF05}" type="presOf" srcId="{356EC2FC-968A-4A82-96D6-782E92611F64}" destId="{11976A65-5A13-4955-9643-6402FEDE61B2}" srcOrd="1" destOrd="0" presId="urn:microsoft.com/office/officeart/2005/8/layout/process1"/>
    <dgm:cxn modelId="{A0C7221A-74D7-4802-BED3-C5E1CD3C22FC}" srcId="{C617530E-834B-48FF-9164-337F1B40FA35}" destId="{08883888-3204-41AC-8C90-53814D2FD609}" srcOrd="2" destOrd="0" parTransId="{3398D432-C53E-4BE1-9DDD-C16CD484FF6D}" sibTransId="{651F1B89-4CB6-4FB8-AA54-0F1773F6A238}"/>
    <dgm:cxn modelId="{E0672822-F937-4A94-8F90-9380F477FA66}" type="presOf" srcId="{356EC2FC-968A-4A82-96D6-782E92611F64}" destId="{0E25743B-B5E9-4CA5-B751-882C84AAE1AB}" srcOrd="0" destOrd="0" presId="urn:microsoft.com/office/officeart/2005/8/layout/process1"/>
    <dgm:cxn modelId="{C81BA187-712F-4332-ABB3-32B56B413AFB}" srcId="{B140D3D1-D546-420B-935E-14A5BE16D618}" destId="{D909ADB3-006F-4060-9A93-BE0CB2BF7675}" srcOrd="0" destOrd="0" parTransId="{CE14C86F-04B3-4C7F-AEEC-C5D8DCAC86D8}" sibTransId="{9CB8465D-A161-40B9-990D-7CFFF3396947}"/>
    <dgm:cxn modelId="{BDDB8B87-FD9A-42C7-A348-D29B9EDE4814}" type="presParOf" srcId="{17EDE548-F242-4355-B91B-A980022249C7}" destId="{A189A63C-FA2B-4810-B065-CE18F25BA064}" srcOrd="0" destOrd="0" presId="urn:microsoft.com/office/officeart/2005/8/layout/process1"/>
    <dgm:cxn modelId="{8DC5C3B8-017D-4B0D-8711-CCDEE2475D3D}" type="presParOf" srcId="{17EDE548-F242-4355-B91B-A980022249C7}" destId="{0E25743B-B5E9-4CA5-B751-882C84AAE1AB}" srcOrd="1" destOrd="0" presId="urn:microsoft.com/office/officeart/2005/8/layout/process1"/>
    <dgm:cxn modelId="{202C284C-BAE9-40B5-BDAB-906BAFA87B2E}" type="presParOf" srcId="{0E25743B-B5E9-4CA5-B751-882C84AAE1AB}" destId="{11976A65-5A13-4955-9643-6402FEDE61B2}" srcOrd="0" destOrd="0" presId="urn:microsoft.com/office/officeart/2005/8/layout/process1"/>
    <dgm:cxn modelId="{A9B28D66-25ED-47A3-8C11-677282DAF98F}" type="presParOf" srcId="{17EDE548-F242-4355-B91B-A980022249C7}" destId="{090D95F1-5C88-4E11-8202-0418C414BECE}" srcOrd="2" destOrd="0" presId="urn:microsoft.com/office/officeart/2005/8/layout/process1"/>
    <dgm:cxn modelId="{CC58E9F1-62AE-4C3D-9A0E-2FBC16E06283}" type="presParOf" srcId="{17EDE548-F242-4355-B91B-A980022249C7}" destId="{CEF9D6B1-E807-47A4-A667-45C01E9DE9FC}" srcOrd="3" destOrd="0" presId="urn:microsoft.com/office/officeart/2005/8/layout/process1"/>
    <dgm:cxn modelId="{67EAD94D-A96F-4522-A598-A5A670F85AA6}" type="presParOf" srcId="{CEF9D6B1-E807-47A4-A667-45C01E9DE9FC}" destId="{AD071967-8813-4EC0-B6C6-93ED90F3CF03}" srcOrd="0" destOrd="0" presId="urn:microsoft.com/office/officeart/2005/8/layout/process1"/>
    <dgm:cxn modelId="{3AEBD3EA-E499-4D6B-967F-C9E73D17DFC1}" type="presParOf" srcId="{17EDE548-F242-4355-B91B-A980022249C7}" destId="{56CA4DCE-1770-4A26-B998-CB434F9EB646}"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13175FED-A232-4809-81BB-050A968B63F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96BEE31-6B2C-46D1-A713-AED654DBA04E}">
      <dgm:prSet phldrT="[Text]"/>
      <dgm:spPr>
        <a:solidFill>
          <a:schemeClr val="accent1"/>
        </a:solidFill>
      </dgm:spPr>
      <dgm:t>
        <a:bodyPr/>
        <a:lstStyle/>
        <a:p>
          <a:r>
            <a:rPr lang="en-US" altLang="en-US" dirty="0" smtClean="0"/>
            <a:t>Evidence that supports item responses</a:t>
          </a:r>
          <a:endParaRPr lang="en-US" dirty="0"/>
        </a:p>
      </dgm:t>
    </dgm:pt>
    <dgm:pt modelId="{CA041EC3-2684-4078-955C-DE272F14AAF0}" type="parTrans" cxnId="{039057BF-5006-4FAE-948D-C1058618B681}">
      <dgm:prSet/>
      <dgm:spPr/>
      <dgm:t>
        <a:bodyPr/>
        <a:lstStyle/>
        <a:p>
          <a:endParaRPr lang="en-US"/>
        </a:p>
      </dgm:t>
    </dgm:pt>
    <dgm:pt modelId="{42D12D3D-E0EB-4385-9863-4077850A4479}" type="sibTrans" cxnId="{039057BF-5006-4FAE-948D-C1058618B681}">
      <dgm:prSet/>
      <dgm:spPr/>
      <dgm:t>
        <a:bodyPr/>
        <a:lstStyle/>
        <a:p>
          <a:endParaRPr lang="en-US"/>
        </a:p>
      </dgm:t>
    </dgm:pt>
    <dgm:pt modelId="{F7F0C3F0-B7C0-42FE-8768-E7D390B91AEF}">
      <dgm:prSet/>
      <dgm:spPr>
        <a:solidFill>
          <a:schemeClr val="accent2"/>
        </a:solidFill>
      </dgm:spPr>
      <dgm:t>
        <a:bodyPr/>
        <a:lstStyle/>
        <a:p>
          <a:r>
            <a:rPr lang="en-US" altLang="en-US" dirty="0" smtClean="0"/>
            <a:t>Case plan objectives should be linked to results of FSNA or document reasons for difference</a:t>
          </a:r>
        </a:p>
      </dgm:t>
    </dgm:pt>
    <dgm:pt modelId="{C84D6E77-3550-423C-AA05-3DB9635C8D8A}" type="parTrans" cxnId="{1611E894-8226-4B96-BF8E-591E001CC64D}">
      <dgm:prSet/>
      <dgm:spPr/>
      <dgm:t>
        <a:bodyPr/>
        <a:lstStyle/>
        <a:p>
          <a:endParaRPr lang="en-US"/>
        </a:p>
      </dgm:t>
    </dgm:pt>
    <dgm:pt modelId="{5DAB8B83-B4DC-4C56-BD80-9CEC7B38553A}" type="sibTrans" cxnId="{1611E894-8226-4B96-BF8E-591E001CC64D}">
      <dgm:prSet/>
      <dgm:spPr/>
      <dgm:t>
        <a:bodyPr/>
        <a:lstStyle/>
        <a:p>
          <a:endParaRPr lang="en-US"/>
        </a:p>
      </dgm:t>
    </dgm:pt>
    <dgm:pt modelId="{38D92FE1-ECCF-4DF7-A7AB-3F4E51709F3F}" type="pres">
      <dgm:prSet presAssocID="{13175FED-A232-4809-81BB-050A968B63F2}" presName="linear" presStyleCnt="0">
        <dgm:presLayoutVars>
          <dgm:animLvl val="lvl"/>
          <dgm:resizeHandles val="exact"/>
        </dgm:presLayoutVars>
      </dgm:prSet>
      <dgm:spPr/>
      <dgm:t>
        <a:bodyPr/>
        <a:lstStyle/>
        <a:p>
          <a:endParaRPr lang="en-US"/>
        </a:p>
      </dgm:t>
    </dgm:pt>
    <dgm:pt modelId="{5B62138E-DD0D-4530-B636-C30797757E3A}" type="pres">
      <dgm:prSet presAssocID="{596BEE31-6B2C-46D1-A713-AED654DBA04E}" presName="parentText" presStyleLbl="node1" presStyleIdx="0" presStyleCnt="2">
        <dgm:presLayoutVars>
          <dgm:chMax val="0"/>
          <dgm:bulletEnabled val="1"/>
        </dgm:presLayoutVars>
      </dgm:prSet>
      <dgm:spPr/>
      <dgm:t>
        <a:bodyPr/>
        <a:lstStyle/>
        <a:p>
          <a:endParaRPr lang="en-US"/>
        </a:p>
      </dgm:t>
    </dgm:pt>
    <dgm:pt modelId="{F7D52876-A962-43FA-9796-8CB3002D172A}" type="pres">
      <dgm:prSet presAssocID="{42D12D3D-E0EB-4385-9863-4077850A4479}" presName="spacer" presStyleCnt="0"/>
      <dgm:spPr/>
    </dgm:pt>
    <dgm:pt modelId="{8A3A4D1C-060C-44F9-9BF5-18486B88F3F8}" type="pres">
      <dgm:prSet presAssocID="{F7F0C3F0-B7C0-42FE-8768-E7D390B91AEF}" presName="parentText" presStyleLbl="node1" presStyleIdx="1" presStyleCnt="2">
        <dgm:presLayoutVars>
          <dgm:chMax val="0"/>
          <dgm:bulletEnabled val="1"/>
        </dgm:presLayoutVars>
      </dgm:prSet>
      <dgm:spPr/>
      <dgm:t>
        <a:bodyPr/>
        <a:lstStyle/>
        <a:p>
          <a:endParaRPr lang="en-US"/>
        </a:p>
      </dgm:t>
    </dgm:pt>
  </dgm:ptLst>
  <dgm:cxnLst>
    <dgm:cxn modelId="{CEEAD841-AA09-4912-9DF6-05699AD1BB5F}" type="presOf" srcId="{596BEE31-6B2C-46D1-A713-AED654DBA04E}" destId="{5B62138E-DD0D-4530-B636-C30797757E3A}" srcOrd="0" destOrd="0" presId="urn:microsoft.com/office/officeart/2005/8/layout/vList2"/>
    <dgm:cxn modelId="{7732AB0F-8956-4A1B-9F67-1B744BD75E48}" type="presOf" srcId="{F7F0C3F0-B7C0-42FE-8768-E7D390B91AEF}" destId="{8A3A4D1C-060C-44F9-9BF5-18486B88F3F8}" srcOrd="0" destOrd="0" presId="urn:microsoft.com/office/officeart/2005/8/layout/vList2"/>
    <dgm:cxn modelId="{EACA4090-A096-475F-A512-72BE397332BC}" type="presOf" srcId="{13175FED-A232-4809-81BB-050A968B63F2}" destId="{38D92FE1-ECCF-4DF7-A7AB-3F4E51709F3F}" srcOrd="0" destOrd="0" presId="urn:microsoft.com/office/officeart/2005/8/layout/vList2"/>
    <dgm:cxn modelId="{039057BF-5006-4FAE-948D-C1058618B681}" srcId="{13175FED-A232-4809-81BB-050A968B63F2}" destId="{596BEE31-6B2C-46D1-A713-AED654DBA04E}" srcOrd="0" destOrd="0" parTransId="{CA041EC3-2684-4078-955C-DE272F14AAF0}" sibTransId="{42D12D3D-E0EB-4385-9863-4077850A4479}"/>
    <dgm:cxn modelId="{1611E894-8226-4B96-BF8E-591E001CC64D}" srcId="{13175FED-A232-4809-81BB-050A968B63F2}" destId="{F7F0C3F0-B7C0-42FE-8768-E7D390B91AEF}" srcOrd="1" destOrd="0" parTransId="{C84D6E77-3550-423C-AA05-3DB9635C8D8A}" sibTransId="{5DAB8B83-B4DC-4C56-BD80-9CEC7B38553A}"/>
    <dgm:cxn modelId="{6E2D2C0D-958F-43F5-A789-8AE8B5A13733}" type="presParOf" srcId="{38D92FE1-ECCF-4DF7-A7AB-3F4E51709F3F}" destId="{5B62138E-DD0D-4530-B636-C30797757E3A}" srcOrd="0" destOrd="0" presId="urn:microsoft.com/office/officeart/2005/8/layout/vList2"/>
    <dgm:cxn modelId="{4153591C-E9CB-4924-A4D8-FBB9C3B67F4D}" type="presParOf" srcId="{38D92FE1-ECCF-4DF7-A7AB-3F4E51709F3F}" destId="{F7D52876-A962-43FA-9796-8CB3002D172A}" srcOrd="1" destOrd="0" presId="urn:microsoft.com/office/officeart/2005/8/layout/vList2"/>
    <dgm:cxn modelId="{0F3484D7-5CB8-4D38-A0CE-D5ADBAC7B6DE}" type="presParOf" srcId="{38D92FE1-ECCF-4DF7-A7AB-3F4E51709F3F}" destId="{8A3A4D1C-060C-44F9-9BF5-18486B88F3F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906BAA-C491-4349-B204-95B2A6BB4F38}" type="doc">
      <dgm:prSet loTypeId="urn:microsoft.com/office/officeart/2009/3/layout/IncreasingArrowsProcess" loCatId="process" qsTypeId="urn:microsoft.com/office/officeart/2005/8/quickstyle/simple1" qsCatId="simple" csTypeId="urn:microsoft.com/office/officeart/2005/8/colors/colorful3" csCatId="colorful" phldr="1"/>
      <dgm:spPr/>
      <dgm:t>
        <a:bodyPr/>
        <a:lstStyle/>
        <a:p>
          <a:endParaRPr lang="en-US"/>
        </a:p>
      </dgm:t>
    </dgm:pt>
    <dgm:pt modelId="{1E395FD6-03F1-4B0E-9A25-3D06FAC583EA}">
      <dgm:prSet phldrT="[Text]" custT="1"/>
      <dgm:spPr>
        <a:solidFill>
          <a:schemeClr val="accent1"/>
        </a:solidFill>
      </dgm:spPr>
      <dgm:t>
        <a:bodyPr/>
        <a:lstStyle/>
        <a:p>
          <a:r>
            <a:rPr lang="en-US" sz="2400" b="1" dirty="0" smtClean="0"/>
            <a:t>Needs</a:t>
          </a:r>
          <a:endParaRPr lang="en-US" sz="2400" b="1" dirty="0"/>
        </a:p>
      </dgm:t>
    </dgm:pt>
    <dgm:pt modelId="{0C79A37F-FF4F-49C6-912D-20205648FC8D}" type="parTrans" cxnId="{B5F90271-3588-4770-A687-77425D2E3516}">
      <dgm:prSet/>
      <dgm:spPr/>
      <dgm:t>
        <a:bodyPr/>
        <a:lstStyle/>
        <a:p>
          <a:endParaRPr lang="en-US"/>
        </a:p>
      </dgm:t>
    </dgm:pt>
    <dgm:pt modelId="{D49EEB4F-377D-4DFA-B1A2-9033F32B395B}" type="sibTrans" cxnId="{B5F90271-3588-4770-A687-77425D2E3516}">
      <dgm:prSet/>
      <dgm:spPr/>
      <dgm:t>
        <a:bodyPr/>
        <a:lstStyle/>
        <a:p>
          <a:endParaRPr lang="en-US"/>
        </a:p>
      </dgm:t>
    </dgm:pt>
    <dgm:pt modelId="{23F8ECA3-40FB-4DAD-A649-3611A74CF415}">
      <dgm:prSet phldrT="[Text]" custT="1"/>
      <dgm:spPr>
        <a:ln>
          <a:solidFill>
            <a:schemeClr val="accent1"/>
          </a:solidFill>
        </a:ln>
      </dgm:spPr>
      <dgm:t>
        <a:bodyPr/>
        <a:lstStyle/>
        <a:p>
          <a:r>
            <a:rPr lang="en-US" sz="2400" dirty="0" smtClean="0"/>
            <a:t>May be related to danger (safety threat)</a:t>
          </a:r>
        </a:p>
      </dgm:t>
    </dgm:pt>
    <dgm:pt modelId="{0E6E502D-094E-4BEE-881C-655A8BC2AFD3}" type="parTrans" cxnId="{2937E1E2-0E72-4047-BEDF-D6B28D8162F3}">
      <dgm:prSet/>
      <dgm:spPr/>
      <dgm:t>
        <a:bodyPr/>
        <a:lstStyle/>
        <a:p>
          <a:endParaRPr lang="en-US"/>
        </a:p>
      </dgm:t>
    </dgm:pt>
    <dgm:pt modelId="{951E1B88-6003-4196-B29A-C77B8A1774D4}" type="sibTrans" cxnId="{2937E1E2-0E72-4047-BEDF-D6B28D8162F3}">
      <dgm:prSet/>
      <dgm:spPr/>
      <dgm:t>
        <a:bodyPr/>
        <a:lstStyle/>
        <a:p>
          <a:endParaRPr lang="en-US"/>
        </a:p>
      </dgm:t>
    </dgm:pt>
    <dgm:pt modelId="{046A0D85-35C3-4CE9-9D40-56958FD84028}">
      <dgm:prSet phldrT="[Text]" custT="1"/>
      <dgm:spPr>
        <a:solidFill>
          <a:schemeClr val="accent2"/>
        </a:solidFill>
      </dgm:spPr>
      <dgm:t>
        <a:bodyPr/>
        <a:lstStyle/>
        <a:p>
          <a:r>
            <a:rPr lang="en-US" sz="2400" b="1" dirty="0" smtClean="0"/>
            <a:t>Risk</a:t>
          </a:r>
          <a:endParaRPr lang="en-US" sz="2400" b="1" dirty="0"/>
        </a:p>
      </dgm:t>
    </dgm:pt>
    <dgm:pt modelId="{C84E70D0-934F-4AD0-830A-547308055D84}" type="parTrans" cxnId="{21F0A5BA-BAEC-474D-89E8-6CFBBBCAE711}">
      <dgm:prSet/>
      <dgm:spPr/>
      <dgm:t>
        <a:bodyPr/>
        <a:lstStyle/>
        <a:p>
          <a:endParaRPr lang="en-US"/>
        </a:p>
      </dgm:t>
    </dgm:pt>
    <dgm:pt modelId="{0D832313-A2CE-48B3-8A54-4CF9F9D29288}" type="sibTrans" cxnId="{21F0A5BA-BAEC-474D-89E8-6CFBBBCAE711}">
      <dgm:prSet/>
      <dgm:spPr/>
      <dgm:t>
        <a:bodyPr/>
        <a:lstStyle/>
        <a:p>
          <a:endParaRPr lang="en-US"/>
        </a:p>
      </dgm:t>
    </dgm:pt>
    <dgm:pt modelId="{F90B4E84-D795-4200-8546-9300603DB63C}">
      <dgm:prSet phldrT="[Text]" custT="1"/>
      <dgm:spPr>
        <a:solidFill>
          <a:schemeClr val="tx2"/>
        </a:solidFill>
      </dgm:spPr>
      <dgm:t>
        <a:bodyPr/>
        <a:lstStyle/>
        <a:p>
          <a:r>
            <a:rPr lang="en-US" sz="2400" b="1" dirty="0" smtClean="0"/>
            <a:t>Safety Threat</a:t>
          </a:r>
          <a:endParaRPr lang="en-US" sz="2400" b="1" dirty="0"/>
        </a:p>
      </dgm:t>
    </dgm:pt>
    <dgm:pt modelId="{B40C6008-E581-4FAB-AEBA-AFD1638F2E54}" type="parTrans" cxnId="{E1F61D7C-D5B4-4E4A-BCFB-372CF831F3BB}">
      <dgm:prSet/>
      <dgm:spPr/>
      <dgm:t>
        <a:bodyPr/>
        <a:lstStyle/>
        <a:p>
          <a:endParaRPr lang="en-US"/>
        </a:p>
      </dgm:t>
    </dgm:pt>
    <dgm:pt modelId="{AF2EB184-67BC-4C04-B96E-F22C27FCF406}" type="sibTrans" cxnId="{E1F61D7C-D5B4-4E4A-BCFB-372CF831F3BB}">
      <dgm:prSet/>
      <dgm:spPr/>
      <dgm:t>
        <a:bodyPr/>
        <a:lstStyle/>
        <a:p>
          <a:endParaRPr lang="en-US"/>
        </a:p>
      </dgm:t>
    </dgm:pt>
    <dgm:pt modelId="{1E1C68B8-D466-4A1C-A5FE-8497B26AFA20}">
      <dgm:prSet phldrT="[Text]" custT="1"/>
      <dgm:spPr>
        <a:ln>
          <a:solidFill>
            <a:schemeClr val="accent3"/>
          </a:solidFill>
        </a:ln>
      </dgm:spPr>
      <dgm:t>
        <a:bodyPr/>
        <a:lstStyle/>
        <a:p>
          <a:r>
            <a:rPr lang="en-US" sz="2400" dirty="0" smtClean="0"/>
            <a:t>Imminent threat of serious harm</a:t>
          </a:r>
          <a:endParaRPr lang="en-US" sz="2400" dirty="0"/>
        </a:p>
      </dgm:t>
    </dgm:pt>
    <dgm:pt modelId="{7065CF7E-0DC9-433A-A6BF-B061FE22CEE0}" type="parTrans" cxnId="{CEFB4210-DB16-4616-9C22-67B53DE5044B}">
      <dgm:prSet/>
      <dgm:spPr/>
      <dgm:t>
        <a:bodyPr/>
        <a:lstStyle/>
        <a:p>
          <a:endParaRPr lang="en-US"/>
        </a:p>
      </dgm:t>
    </dgm:pt>
    <dgm:pt modelId="{2215D501-B825-4F5B-A96E-ED64AB070B08}" type="sibTrans" cxnId="{CEFB4210-DB16-4616-9C22-67B53DE5044B}">
      <dgm:prSet/>
      <dgm:spPr/>
      <dgm:t>
        <a:bodyPr/>
        <a:lstStyle/>
        <a:p>
          <a:endParaRPr lang="en-US"/>
        </a:p>
      </dgm:t>
    </dgm:pt>
    <dgm:pt modelId="{8EC72901-ADDD-45E7-9567-9AF5D400AEC5}">
      <dgm:prSet phldrT="[Text]" custT="1"/>
      <dgm:spPr>
        <a:ln>
          <a:solidFill>
            <a:schemeClr val="accent1"/>
          </a:solidFill>
        </a:ln>
      </dgm:spPr>
      <dgm:t>
        <a:bodyPr/>
        <a:lstStyle/>
        <a:p>
          <a:r>
            <a:rPr lang="en-US" sz="2400" dirty="0" smtClean="0"/>
            <a:t>May be related to risk</a:t>
          </a:r>
        </a:p>
      </dgm:t>
    </dgm:pt>
    <dgm:pt modelId="{38F9DB18-4288-44A8-815B-E0981E2EE954}" type="parTrans" cxnId="{26BF3D73-53E4-41A6-90E5-08AA5D377F60}">
      <dgm:prSet/>
      <dgm:spPr/>
      <dgm:t>
        <a:bodyPr/>
        <a:lstStyle/>
        <a:p>
          <a:endParaRPr lang="en-US"/>
        </a:p>
      </dgm:t>
    </dgm:pt>
    <dgm:pt modelId="{46D9AB59-5C69-40CD-A1B4-9D78D8027B28}" type="sibTrans" cxnId="{26BF3D73-53E4-41A6-90E5-08AA5D377F60}">
      <dgm:prSet/>
      <dgm:spPr/>
      <dgm:t>
        <a:bodyPr/>
        <a:lstStyle/>
        <a:p>
          <a:endParaRPr lang="en-US"/>
        </a:p>
      </dgm:t>
    </dgm:pt>
    <dgm:pt modelId="{B1AF5639-F350-4A82-8A13-3E9D5B65FB68}">
      <dgm:prSet phldrT="[Text]" custT="1"/>
      <dgm:spPr>
        <a:ln>
          <a:solidFill>
            <a:schemeClr val="accent1"/>
          </a:solidFill>
        </a:ln>
      </dgm:spPr>
      <dgm:t>
        <a:bodyPr/>
        <a:lstStyle/>
        <a:p>
          <a:r>
            <a:rPr lang="en-US" sz="2400" dirty="0" smtClean="0"/>
            <a:t>May need to be addressed on case plan</a:t>
          </a:r>
          <a:endParaRPr lang="en-US" sz="2400" dirty="0"/>
        </a:p>
      </dgm:t>
    </dgm:pt>
    <dgm:pt modelId="{5D20C614-0DBB-4EA9-8F5D-0CEC50215591}" type="parTrans" cxnId="{A05B68AE-1376-46FA-9EF4-188DC6ADB012}">
      <dgm:prSet/>
      <dgm:spPr/>
      <dgm:t>
        <a:bodyPr/>
        <a:lstStyle/>
        <a:p>
          <a:endParaRPr lang="en-US"/>
        </a:p>
      </dgm:t>
    </dgm:pt>
    <dgm:pt modelId="{7BACF017-FC92-4F11-8726-A9FF4D3FC2E4}" type="sibTrans" cxnId="{A05B68AE-1376-46FA-9EF4-188DC6ADB012}">
      <dgm:prSet/>
      <dgm:spPr/>
      <dgm:t>
        <a:bodyPr/>
        <a:lstStyle/>
        <a:p>
          <a:endParaRPr lang="en-US"/>
        </a:p>
      </dgm:t>
    </dgm:pt>
    <dgm:pt modelId="{51F39C61-5F7C-4222-B229-229BBAD397A4}">
      <dgm:prSet phldrT="[Text]" custT="1"/>
      <dgm:spPr>
        <a:ln>
          <a:solidFill>
            <a:schemeClr val="accent2"/>
          </a:solidFill>
        </a:ln>
      </dgm:spPr>
      <dgm:t>
        <a:bodyPr/>
        <a:lstStyle/>
        <a:p>
          <a:r>
            <a:rPr lang="en-US" sz="2400" dirty="0" smtClean="0"/>
            <a:t>Indicates likelihood of future maltreatment</a:t>
          </a:r>
          <a:endParaRPr lang="en-US" sz="2400" dirty="0"/>
        </a:p>
      </dgm:t>
    </dgm:pt>
    <dgm:pt modelId="{AFC6223A-3CCE-4FC8-9BB4-582FD7E6078B}" type="sibTrans" cxnId="{609490AF-D186-42B8-AABD-2BA07643512E}">
      <dgm:prSet/>
      <dgm:spPr/>
      <dgm:t>
        <a:bodyPr/>
        <a:lstStyle/>
        <a:p>
          <a:endParaRPr lang="en-US"/>
        </a:p>
      </dgm:t>
    </dgm:pt>
    <dgm:pt modelId="{0463402E-ED8B-4AFB-A4CB-BDE60376EB57}" type="parTrans" cxnId="{609490AF-D186-42B8-AABD-2BA07643512E}">
      <dgm:prSet/>
      <dgm:spPr/>
      <dgm:t>
        <a:bodyPr/>
        <a:lstStyle/>
        <a:p>
          <a:endParaRPr lang="en-US"/>
        </a:p>
      </dgm:t>
    </dgm:pt>
    <dgm:pt modelId="{97743EC9-2F44-4937-AB92-AB323DB23847}" type="pres">
      <dgm:prSet presAssocID="{48906BAA-C491-4349-B204-95B2A6BB4F38}" presName="Name0" presStyleCnt="0">
        <dgm:presLayoutVars>
          <dgm:chMax val="5"/>
          <dgm:chPref val="5"/>
          <dgm:dir/>
          <dgm:animLvl val="lvl"/>
        </dgm:presLayoutVars>
      </dgm:prSet>
      <dgm:spPr/>
      <dgm:t>
        <a:bodyPr/>
        <a:lstStyle/>
        <a:p>
          <a:endParaRPr lang="en-US"/>
        </a:p>
      </dgm:t>
    </dgm:pt>
    <dgm:pt modelId="{BBBECB02-4A67-4B87-9615-9EEAED2942E0}" type="pres">
      <dgm:prSet presAssocID="{1E395FD6-03F1-4B0E-9A25-3D06FAC583EA}" presName="parentText1" presStyleLbl="node1" presStyleIdx="0" presStyleCnt="3">
        <dgm:presLayoutVars>
          <dgm:chMax/>
          <dgm:chPref val="3"/>
          <dgm:bulletEnabled val="1"/>
        </dgm:presLayoutVars>
      </dgm:prSet>
      <dgm:spPr/>
      <dgm:t>
        <a:bodyPr/>
        <a:lstStyle/>
        <a:p>
          <a:endParaRPr lang="en-US"/>
        </a:p>
      </dgm:t>
    </dgm:pt>
    <dgm:pt modelId="{06FB1F2E-2266-4B88-80F1-12CEF3252685}" type="pres">
      <dgm:prSet presAssocID="{1E395FD6-03F1-4B0E-9A25-3D06FAC583EA}" presName="childText1" presStyleLbl="solidAlignAcc1" presStyleIdx="0" presStyleCnt="3" custScaleY="142547" custLinFactNeighborX="-942" custLinFactNeighborY="20529">
        <dgm:presLayoutVars>
          <dgm:chMax val="0"/>
          <dgm:chPref val="0"/>
          <dgm:bulletEnabled val="1"/>
        </dgm:presLayoutVars>
      </dgm:prSet>
      <dgm:spPr/>
      <dgm:t>
        <a:bodyPr/>
        <a:lstStyle/>
        <a:p>
          <a:endParaRPr lang="en-US"/>
        </a:p>
      </dgm:t>
    </dgm:pt>
    <dgm:pt modelId="{FC67112D-7724-460E-8348-ED5ACCD1B029}" type="pres">
      <dgm:prSet presAssocID="{046A0D85-35C3-4CE9-9D40-56958FD84028}" presName="parentText2" presStyleLbl="node1" presStyleIdx="1" presStyleCnt="3">
        <dgm:presLayoutVars>
          <dgm:chMax/>
          <dgm:chPref val="3"/>
          <dgm:bulletEnabled val="1"/>
        </dgm:presLayoutVars>
      </dgm:prSet>
      <dgm:spPr/>
      <dgm:t>
        <a:bodyPr/>
        <a:lstStyle/>
        <a:p>
          <a:endParaRPr lang="en-US"/>
        </a:p>
      </dgm:t>
    </dgm:pt>
    <dgm:pt modelId="{3547AF92-E0D0-4B44-8391-66ADF6D865B2}" type="pres">
      <dgm:prSet presAssocID="{046A0D85-35C3-4CE9-9D40-56958FD84028}" presName="childText2" presStyleLbl="solidAlignAcc1" presStyleIdx="1" presStyleCnt="3" custScaleY="119139" custLinFactNeighborX="-850" custLinFactNeighborY="10264">
        <dgm:presLayoutVars>
          <dgm:chMax val="0"/>
          <dgm:chPref val="0"/>
          <dgm:bulletEnabled val="1"/>
        </dgm:presLayoutVars>
      </dgm:prSet>
      <dgm:spPr/>
      <dgm:t>
        <a:bodyPr/>
        <a:lstStyle/>
        <a:p>
          <a:endParaRPr lang="en-US"/>
        </a:p>
      </dgm:t>
    </dgm:pt>
    <dgm:pt modelId="{DE36C1C5-EEDD-49AB-A2A4-D7F1023A603A}" type="pres">
      <dgm:prSet presAssocID="{F90B4E84-D795-4200-8546-9300603DB63C}" presName="parentText3" presStyleLbl="node1" presStyleIdx="2" presStyleCnt="3">
        <dgm:presLayoutVars>
          <dgm:chMax/>
          <dgm:chPref val="3"/>
          <dgm:bulletEnabled val="1"/>
        </dgm:presLayoutVars>
      </dgm:prSet>
      <dgm:spPr/>
      <dgm:t>
        <a:bodyPr/>
        <a:lstStyle/>
        <a:p>
          <a:endParaRPr lang="en-US"/>
        </a:p>
      </dgm:t>
    </dgm:pt>
    <dgm:pt modelId="{FC08A66C-940B-4B0A-B40A-CB6E7D744E30}" type="pres">
      <dgm:prSet presAssocID="{F90B4E84-D795-4200-8546-9300603DB63C}" presName="childText3" presStyleLbl="solidAlignAcc1" presStyleIdx="2" presStyleCnt="3">
        <dgm:presLayoutVars>
          <dgm:chMax val="0"/>
          <dgm:chPref val="0"/>
          <dgm:bulletEnabled val="1"/>
        </dgm:presLayoutVars>
      </dgm:prSet>
      <dgm:spPr/>
      <dgm:t>
        <a:bodyPr/>
        <a:lstStyle/>
        <a:p>
          <a:endParaRPr lang="en-US"/>
        </a:p>
      </dgm:t>
    </dgm:pt>
  </dgm:ptLst>
  <dgm:cxnLst>
    <dgm:cxn modelId="{609490AF-D186-42B8-AABD-2BA07643512E}" srcId="{046A0D85-35C3-4CE9-9D40-56958FD84028}" destId="{51F39C61-5F7C-4222-B229-229BBAD397A4}" srcOrd="0" destOrd="0" parTransId="{0463402E-ED8B-4AFB-A4CB-BDE60376EB57}" sibTransId="{AFC6223A-3CCE-4FC8-9BB4-582FD7E6078B}"/>
    <dgm:cxn modelId="{B5F90271-3588-4770-A687-77425D2E3516}" srcId="{48906BAA-C491-4349-B204-95B2A6BB4F38}" destId="{1E395FD6-03F1-4B0E-9A25-3D06FAC583EA}" srcOrd="0" destOrd="0" parTransId="{0C79A37F-FF4F-49C6-912D-20205648FC8D}" sibTransId="{D49EEB4F-377D-4DFA-B1A2-9033F32B395B}"/>
    <dgm:cxn modelId="{EFB2006D-6808-4AD3-B969-CF5151709C6C}" type="presOf" srcId="{23F8ECA3-40FB-4DAD-A649-3611A74CF415}" destId="{06FB1F2E-2266-4B88-80F1-12CEF3252685}" srcOrd="0" destOrd="0" presId="urn:microsoft.com/office/officeart/2009/3/layout/IncreasingArrowsProcess"/>
    <dgm:cxn modelId="{F1E3132D-6AD9-4E49-A659-67E5F1DA789B}" type="presOf" srcId="{1E1C68B8-D466-4A1C-A5FE-8497B26AFA20}" destId="{FC08A66C-940B-4B0A-B40A-CB6E7D744E30}" srcOrd="0" destOrd="0" presId="urn:microsoft.com/office/officeart/2009/3/layout/IncreasingArrowsProcess"/>
    <dgm:cxn modelId="{0ABD91F2-22E3-4A0D-8023-D5E2554BCE95}" type="presOf" srcId="{51F39C61-5F7C-4222-B229-229BBAD397A4}" destId="{3547AF92-E0D0-4B44-8391-66ADF6D865B2}" srcOrd="0" destOrd="0" presId="urn:microsoft.com/office/officeart/2009/3/layout/IncreasingArrowsProcess"/>
    <dgm:cxn modelId="{26BF3D73-53E4-41A6-90E5-08AA5D377F60}" srcId="{1E395FD6-03F1-4B0E-9A25-3D06FAC583EA}" destId="{8EC72901-ADDD-45E7-9567-9AF5D400AEC5}" srcOrd="1" destOrd="0" parTransId="{38F9DB18-4288-44A8-815B-E0981E2EE954}" sibTransId="{46D9AB59-5C69-40CD-A1B4-9D78D8027B28}"/>
    <dgm:cxn modelId="{675B8CE9-FB52-439A-A5B4-933DF2FB4D23}" type="presOf" srcId="{B1AF5639-F350-4A82-8A13-3E9D5B65FB68}" destId="{06FB1F2E-2266-4B88-80F1-12CEF3252685}" srcOrd="0" destOrd="2" presId="urn:microsoft.com/office/officeart/2009/3/layout/IncreasingArrowsProcess"/>
    <dgm:cxn modelId="{209A26B1-C242-4874-8BB3-66611192BFB5}" type="presOf" srcId="{F90B4E84-D795-4200-8546-9300603DB63C}" destId="{DE36C1C5-EEDD-49AB-A2A4-D7F1023A603A}" srcOrd="0" destOrd="0" presId="urn:microsoft.com/office/officeart/2009/3/layout/IncreasingArrowsProcess"/>
    <dgm:cxn modelId="{B72A38FB-1389-42CD-920E-C3A93AC7CC3E}" type="presOf" srcId="{1E395FD6-03F1-4B0E-9A25-3D06FAC583EA}" destId="{BBBECB02-4A67-4B87-9615-9EEAED2942E0}" srcOrd="0" destOrd="0" presId="urn:microsoft.com/office/officeart/2009/3/layout/IncreasingArrowsProcess"/>
    <dgm:cxn modelId="{5EC87C4B-8436-457B-90B9-D2B885635000}" type="presOf" srcId="{8EC72901-ADDD-45E7-9567-9AF5D400AEC5}" destId="{06FB1F2E-2266-4B88-80F1-12CEF3252685}" srcOrd="0" destOrd="1" presId="urn:microsoft.com/office/officeart/2009/3/layout/IncreasingArrowsProcess"/>
    <dgm:cxn modelId="{70293EF9-5010-4F1F-9CC2-901B7DCD6324}" type="presOf" srcId="{046A0D85-35C3-4CE9-9D40-56958FD84028}" destId="{FC67112D-7724-460E-8348-ED5ACCD1B029}" srcOrd="0" destOrd="0" presId="urn:microsoft.com/office/officeart/2009/3/layout/IncreasingArrowsProcess"/>
    <dgm:cxn modelId="{E1F61D7C-D5B4-4E4A-BCFB-372CF831F3BB}" srcId="{48906BAA-C491-4349-B204-95B2A6BB4F38}" destId="{F90B4E84-D795-4200-8546-9300603DB63C}" srcOrd="2" destOrd="0" parTransId="{B40C6008-E581-4FAB-AEBA-AFD1638F2E54}" sibTransId="{AF2EB184-67BC-4C04-B96E-F22C27FCF406}"/>
    <dgm:cxn modelId="{CEFB4210-DB16-4616-9C22-67B53DE5044B}" srcId="{F90B4E84-D795-4200-8546-9300603DB63C}" destId="{1E1C68B8-D466-4A1C-A5FE-8497B26AFA20}" srcOrd="0" destOrd="0" parTransId="{7065CF7E-0DC9-433A-A6BF-B061FE22CEE0}" sibTransId="{2215D501-B825-4F5B-A96E-ED64AB070B08}"/>
    <dgm:cxn modelId="{21F0A5BA-BAEC-474D-89E8-6CFBBBCAE711}" srcId="{48906BAA-C491-4349-B204-95B2A6BB4F38}" destId="{046A0D85-35C3-4CE9-9D40-56958FD84028}" srcOrd="1" destOrd="0" parTransId="{C84E70D0-934F-4AD0-830A-547308055D84}" sibTransId="{0D832313-A2CE-48B3-8A54-4CF9F9D29288}"/>
    <dgm:cxn modelId="{2937E1E2-0E72-4047-BEDF-D6B28D8162F3}" srcId="{1E395FD6-03F1-4B0E-9A25-3D06FAC583EA}" destId="{23F8ECA3-40FB-4DAD-A649-3611A74CF415}" srcOrd="0" destOrd="0" parTransId="{0E6E502D-094E-4BEE-881C-655A8BC2AFD3}" sibTransId="{951E1B88-6003-4196-B29A-C77B8A1774D4}"/>
    <dgm:cxn modelId="{952C6031-C4AD-4053-8BC3-ED7DFEF23FE5}" type="presOf" srcId="{48906BAA-C491-4349-B204-95B2A6BB4F38}" destId="{97743EC9-2F44-4937-AB92-AB323DB23847}" srcOrd="0" destOrd="0" presId="urn:microsoft.com/office/officeart/2009/3/layout/IncreasingArrowsProcess"/>
    <dgm:cxn modelId="{A05B68AE-1376-46FA-9EF4-188DC6ADB012}" srcId="{1E395FD6-03F1-4B0E-9A25-3D06FAC583EA}" destId="{B1AF5639-F350-4A82-8A13-3E9D5B65FB68}" srcOrd="2" destOrd="0" parTransId="{5D20C614-0DBB-4EA9-8F5D-0CEC50215591}" sibTransId="{7BACF017-FC92-4F11-8726-A9FF4D3FC2E4}"/>
    <dgm:cxn modelId="{76349A4D-0C12-4226-A7B8-88A2C78643FE}" type="presParOf" srcId="{97743EC9-2F44-4937-AB92-AB323DB23847}" destId="{BBBECB02-4A67-4B87-9615-9EEAED2942E0}" srcOrd="0" destOrd="0" presId="urn:microsoft.com/office/officeart/2009/3/layout/IncreasingArrowsProcess"/>
    <dgm:cxn modelId="{FC0F86E7-E64B-48C6-8B8B-A939CCEDC4DA}" type="presParOf" srcId="{97743EC9-2F44-4937-AB92-AB323DB23847}" destId="{06FB1F2E-2266-4B88-80F1-12CEF3252685}" srcOrd="1" destOrd="0" presId="urn:microsoft.com/office/officeart/2009/3/layout/IncreasingArrowsProcess"/>
    <dgm:cxn modelId="{AB6EE168-6313-42A5-9775-B70C61A07AE7}" type="presParOf" srcId="{97743EC9-2F44-4937-AB92-AB323DB23847}" destId="{FC67112D-7724-460E-8348-ED5ACCD1B029}" srcOrd="2" destOrd="0" presId="urn:microsoft.com/office/officeart/2009/3/layout/IncreasingArrowsProcess"/>
    <dgm:cxn modelId="{8F7AA28D-D903-4719-937C-AD402EDCC428}" type="presParOf" srcId="{97743EC9-2F44-4937-AB92-AB323DB23847}" destId="{3547AF92-E0D0-4B44-8391-66ADF6D865B2}" srcOrd="3" destOrd="0" presId="urn:microsoft.com/office/officeart/2009/3/layout/IncreasingArrowsProcess"/>
    <dgm:cxn modelId="{D5BF0434-6FE7-42FA-9D20-A72521311805}" type="presParOf" srcId="{97743EC9-2F44-4937-AB92-AB323DB23847}" destId="{DE36C1C5-EEDD-49AB-A2A4-D7F1023A603A}" srcOrd="4" destOrd="0" presId="urn:microsoft.com/office/officeart/2009/3/layout/IncreasingArrowsProcess"/>
    <dgm:cxn modelId="{AF3F6A34-175F-4B07-9042-F0EE92B7D42B}" type="presParOf" srcId="{97743EC9-2F44-4937-AB92-AB323DB23847}" destId="{FC08A66C-940B-4B0A-B40A-CB6E7D744E30}"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1C3D04A6-5D4A-4BAE-87AE-2E3BD212B616}"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C9887325-FEED-46E6-9760-9C456DE2CF60}">
      <dgm:prSet phldrT="[Text]"/>
      <dgm:spPr>
        <a:solidFill>
          <a:schemeClr val="accent1"/>
        </a:solidFill>
      </dgm:spPr>
      <dgm:t>
        <a:bodyPr/>
        <a:lstStyle/>
        <a:p>
          <a:r>
            <a:rPr lang="en-US" altLang="en-US" dirty="0" smtClean="0"/>
            <a:t>FSNA guides us to areas to address</a:t>
          </a:r>
          <a:endParaRPr lang="en-US" dirty="0"/>
        </a:p>
      </dgm:t>
    </dgm:pt>
    <dgm:pt modelId="{D003163B-2484-44C3-BFF2-BC3E2F2B3E61}" type="parTrans" cxnId="{D421B704-A916-4476-9BF3-0A2D9B80DADC}">
      <dgm:prSet/>
      <dgm:spPr/>
      <dgm:t>
        <a:bodyPr/>
        <a:lstStyle/>
        <a:p>
          <a:endParaRPr lang="en-US"/>
        </a:p>
      </dgm:t>
    </dgm:pt>
    <dgm:pt modelId="{0ECAACEF-F89E-4E3E-BB64-4AAB0C181AC0}" type="sibTrans" cxnId="{D421B704-A916-4476-9BF3-0A2D9B80DADC}">
      <dgm:prSet/>
      <dgm:spPr/>
      <dgm:t>
        <a:bodyPr/>
        <a:lstStyle/>
        <a:p>
          <a:endParaRPr lang="en-US"/>
        </a:p>
      </dgm:t>
    </dgm:pt>
    <dgm:pt modelId="{0DA6CC03-717D-4A43-9BA9-7DA3CA897A6C}">
      <dgm:prSet/>
      <dgm:spPr>
        <a:solidFill>
          <a:schemeClr val="accent2"/>
        </a:solidFill>
      </dgm:spPr>
      <dgm:t>
        <a:bodyPr/>
        <a:lstStyle/>
        <a:p>
          <a:r>
            <a:rPr lang="en-US" altLang="en-US" dirty="0" smtClean="0">
              <a:solidFill>
                <a:schemeClr val="bg1"/>
              </a:solidFill>
            </a:rPr>
            <a:t>Clinical judgment guides us about them</a:t>
          </a:r>
          <a:endParaRPr lang="en-US" altLang="en-US" dirty="0">
            <a:solidFill>
              <a:schemeClr val="bg1"/>
            </a:solidFill>
          </a:endParaRPr>
        </a:p>
      </dgm:t>
    </dgm:pt>
    <dgm:pt modelId="{5AEA6B7A-0DB0-460D-AFED-0AB0FC9B6E35}" type="parTrans" cxnId="{EF5965F7-32F5-49DE-82C7-200E660565B5}">
      <dgm:prSet/>
      <dgm:spPr/>
      <dgm:t>
        <a:bodyPr/>
        <a:lstStyle/>
        <a:p>
          <a:endParaRPr lang="en-US"/>
        </a:p>
      </dgm:t>
    </dgm:pt>
    <dgm:pt modelId="{DB09B57F-9D5C-4480-AC93-037F4C127707}" type="sibTrans" cxnId="{EF5965F7-32F5-49DE-82C7-200E660565B5}">
      <dgm:prSet/>
      <dgm:spPr/>
      <dgm:t>
        <a:bodyPr/>
        <a:lstStyle/>
        <a:p>
          <a:endParaRPr lang="en-US"/>
        </a:p>
      </dgm:t>
    </dgm:pt>
    <dgm:pt modelId="{44E73819-5961-4ACE-9E12-FEBEE604135A}">
      <dgm:prSet/>
      <dgm:spPr/>
      <dgm:t>
        <a:bodyPr/>
        <a:lstStyle/>
        <a:p>
          <a:pPr marL="171450" indent="0">
            <a:buNone/>
          </a:pPr>
          <a:endParaRPr lang="en-US" altLang="en-US" dirty="0"/>
        </a:p>
      </dgm:t>
    </dgm:pt>
    <dgm:pt modelId="{B136BD92-0F0D-4E38-B062-8180FA81FC1D}" type="parTrans" cxnId="{D0A4AEFD-3474-4A9C-B252-E20B9CCE11DE}">
      <dgm:prSet/>
      <dgm:spPr/>
      <dgm:t>
        <a:bodyPr/>
        <a:lstStyle/>
        <a:p>
          <a:endParaRPr lang="en-US"/>
        </a:p>
      </dgm:t>
    </dgm:pt>
    <dgm:pt modelId="{9DD98919-CA64-44B3-8F8D-5ADCF4B5421D}" type="sibTrans" cxnId="{D0A4AEFD-3474-4A9C-B252-E20B9CCE11DE}">
      <dgm:prSet/>
      <dgm:spPr/>
      <dgm:t>
        <a:bodyPr/>
        <a:lstStyle/>
        <a:p>
          <a:endParaRPr lang="en-US"/>
        </a:p>
      </dgm:t>
    </dgm:pt>
    <dgm:pt modelId="{C055256A-6A88-4994-AF7A-2D0BEA933F00}">
      <dgm:prSet/>
      <dgm:spPr/>
      <dgm:t>
        <a:bodyPr/>
        <a:lstStyle/>
        <a:p>
          <a:pPr marL="457200" indent="-457200">
            <a:buFont typeface="Verdana" panose="020B0604030504040204" pitchFamily="34" charset="0"/>
            <a:buChar char="•"/>
          </a:pPr>
          <a:r>
            <a:rPr lang="en-US" altLang="en-US" dirty="0" smtClean="0"/>
            <a:t>Are further assessments needed to add specificity to the need area?</a:t>
          </a:r>
          <a:endParaRPr lang="en-US" altLang="en-US" dirty="0"/>
        </a:p>
      </dgm:t>
    </dgm:pt>
    <dgm:pt modelId="{B40F4E5A-D125-441D-A9B4-F94E50E4DA42}" type="parTrans" cxnId="{815DF984-D2B6-48E9-910D-E36667679093}">
      <dgm:prSet/>
      <dgm:spPr/>
      <dgm:t>
        <a:bodyPr/>
        <a:lstStyle/>
        <a:p>
          <a:endParaRPr lang="en-US"/>
        </a:p>
      </dgm:t>
    </dgm:pt>
    <dgm:pt modelId="{20A149AA-6D30-4BA5-A301-0767D7586C85}" type="sibTrans" cxnId="{815DF984-D2B6-48E9-910D-E36667679093}">
      <dgm:prSet/>
      <dgm:spPr/>
      <dgm:t>
        <a:bodyPr/>
        <a:lstStyle/>
        <a:p>
          <a:endParaRPr lang="en-US"/>
        </a:p>
      </dgm:t>
    </dgm:pt>
    <dgm:pt modelId="{805BE315-D66B-4C03-994D-09A4134A97DF}">
      <dgm:prSet/>
      <dgm:spPr/>
      <dgm:t>
        <a:bodyPr/>
        <a:lstStyle/>
        <a:p>
          <a:pPr marL="457200" indent="-457200">
            <a:buFont typeface="Verdana" panose="020B0604030504040204" pitchFamily="34" charset="0"/>
            <a:buChar char="•"/>
          </a:pPr>
          <a:endParaRPr lang="en-US" altLang="en-US" dirty="0"/>
        </a:p>
      </dgm:t>
    </dgm:pt>
    <dgm:pt modelId="{A6F60FFA-B2E1-4E4F-B099-89934D353DF5}" type="parTrans" cxnId="{1FC6B14E-E1E8-46FD-BD40-D815568BB13D}">
      <dgm:prSet/>
      <dgm:spPr/>
      <dgm:t>
        <a:bodyPr/>
        <a:lstStyle/>
        <a:p>
          <a:endParaRPr lang="en-US"/>
        </a:p>
      </dgm:t>
    </dgm:pt>
    <dgm:pt modelId="{700FC5A3-5CF0-4962-86E4-1C9B5137CBC0}" type="sibTrans" cxnId="{1FC6B14E-E1E8-46FD-BD40-D815568BB13D}">
      <dgm:prSet/>
      <dgm:spPr/>
      <dgm:t>
        <a:bodyPr/>
        <a:lstStyle/>
        <a:p>
          <a:endParaRPr lang="en-US"/>
        </a:p>
      </dgm:t>
    </dgm:pt>
    <dgm:pt modelId="{1D23712A-5629-44ED-AA5C-A5454B715558}">
      <dgm:prSet/>
      <dgm:spPr/>
      <dgm:t>
        <a:bodyPr/>
        <a:lstStyle/>
        <a:p>
          <a:pPr marL="457200" indent="-457200">
            <a:buFont typeface="Verdana" panose="020B0604030504040204" pitchFamily="34" charset="0"/>
            <a:buChar char="•"/>
          </a:pPr>
          <a:r>
            <a:rPr lang="en-US" altLang="en-US" dirty="0" smtClean="0"/>
            <a:t>What specific objectives are most appropriate in this case?</a:t>
          </a:r>
          <a:endParaRPr lang="en-US" altLang="en-US" dirty="0"/>
        </a:p>
      </dgm:t>
    </dgm:pt>
    <dgm:pt modelId="{18F17347-F978-4EFC-8FC2-50043A57953E}" type="parTrans" cxnId="{751D5D0B-4072-4427-B2C6-3AEC55C160C7}">
      <dgm:prSet/>
      <dgm:spPr/>
      <dgm:t>
        <a:bodyPr/>
        <a:lstStyle/>
        <a:p>
          <a:endParaRPr lang="en-US"/>
        </a:p>
      </dgm:t>
    </dgm:pt>
    <dgm:pt modelId="{A15CD96D-7539-4A15-B49F-F26F1B969B5E}" type="sibTrans" cxnId="{751D5D0B-4072-4427-B2C6-3AEC55C160C7}">
      <dgm:prSet/>
      <dgm:spPr/>
      <dgm:t>
        <a:bodyPr/>
        <a:lstStyle/>
        <a:p>
          <a:endParaRPr lang="en-US"/>
        </a:p>
      </dgm:t>
    </dgm:pt>
    <dgm:pt modelId="{F4E11236-85C2-4580-999C-3B0D74B30860}">
      <dgm:prSet/>
      <dgm:spPr/>
      <dgm:t>
        <a:bodyPr/>
        <a:lstStyle/>
        <a:p>
          <a:pPr marL="457200" indent="-457200">
            <a:buFont typeface="Verdana" panose="020B0604030504040204" pitchFamily="34" charset="0"/>
            <a:buChar char="•"/>
          </a:pPr>
          <a:endParaRPr lang="en-US" altLang="en-US" dirty="0"/>
        </a:p>
      </dgm:t>
    </dgm:pt>
    <dgm:pt modelId="{E492281C-41C9-46C9-A900-479550B4B442}" type="parTrans" cxnId="{AC65073A-C802-41E8-B881-F2688154617E}">
      <dgm:prSet/>
      <dgm:spPr/>
      <dgm:t>
        <a:bodyPr/>
        <a:lstStyle/>
        <a:p>
          <a:endParaRPr lang="en-US"/>
        </a:p>
      </dgm:t>
    </dgm:pt>
    <dgm:pt modelId="{2CBB5B52-EB1B-4FC6-B784-5B26F9CA5776}" type="sibTrans" cxnId="{AC65073A-C802-41E8-B881-F2688154617E}">
      <dgm:prSet/>
      <dgm:spPr/>
      <dgm:t>
        <a:bodyPr/>
        <a:lstStyle/>
        <a:p>
          <a:endParaRPr lang="en-US"/>
        </a:p>
      </dgm:t>
    </dgm:pt>
    <dgm:pt modelId="{73641DD6-9332-481B-B143-F36EB3644FE5}">
      <dgm:prSet/>
      <dgm:spPr/>
      <dgm:t>
        <a:bodyPr/>
        <a:lstStyle/>
        <a:p>
          <a:pPr marL="457200" indent="-457200">
            <a:buFont typeface="Verdana" panose="020B0604030504040204" pitchFamily="34" charset="0"/>
            <a:buChar char="•"/>
          </a:pPr>
          <a:r>
            <a:rPr lang="en-US" altLang="en-US" dirty="0" smtClean="0"/>
            <a:t>What specific services are most appropriate in this case? (Consider available strengths.)</a:t>
          </a:r>
          <a:endParaRPr lang="en-US" altLang="en-US" dirty="0"/>
        </a:p>
      </dgm:t>
    </dgm:pt>
    <dgm:pt modelId="{3A433D1D-AF87-4C60-ABF3-76BA4FC3F28D}" type="parTrans" cxnId="{E0A9D01F-B0BF-4C74-93C4-4BD7577F65C9}">
      <dgm:prSet/>
      <dgm:spPr/>
      <dgm:t>
        <a:bodyPr/>
        <a:lstStyle/>
        <a:p>
          <a:endParaRPr lang="en-US"/>
        </a:p>
      </dgm:t>
    </dgm:pt>
    <dgm:pt modelId="{07D58501-A77B-45B0-ADDA-92CA81CB3F39}" type="sibTrans" cxnId="{E0A9D01F-B0BF-4C74-93C4-4BD7577F65C9}">
      <dgm:prSet/>
      <dgm:spPr/>
      <dgm:t>
        <a:bodyPr/>
        <a:lstStyle/>
        <a:p>
          <a:endParaRPr lang="en-US"/>
        </a:p>
      </dgm:t>
    </dgm:pt>
    <dgm:pt modelId="{3FB68A56-49FE-4E33-8F35-A7E8DAF349C6}">
      <dgm:prSet/>
      <dgm:spPr/>
      <dgm:t>
        <a:bodyPr/>
        <a:lstStyle/>
        <a:p>
          <a:pPr marL="457200" indent="-457200">
            <a:buFont typeface="Verdana" panose="020B0604030504040204" pitchFamily="34" charset="0"/>
            <a:buChar char="•"/>
          </a:pPr>
          <a:endParaRPr lang="en-US" altLang="en-US" dirty="0"/>
        </a:p>
      </dgm:t>
    </dgm:pt>
    <dgm:pt modelId="{F9234010-1BE7-4FFB-8DE8-DBE71C429069}" type="parTrans" cxnId="{F19A4DBF-6C2A-41E9-BFB1-4BE0E7D1C6AA}">
      <dgm:prSet/>
      <dgm:spPr/>
      <dgm:t>
        <a:bodyPr/>
        <a:lstStyle/>
        <a:p>
          <a:endParaRPr lang="en-US"/>
        </a:p>
      </dgm:t>
    </dgm:pt>
    <dgm:pt modelId="{E80698C3-2DDE-4894-B273-6BDC13E71D71}" type="sibTrans" cxnId="{F19A4DBF-6C2A-41E9-BFB1-4BE0E7D1C6AA}">
      <dgm:prSet/>
      <dgm:spPr/>
      <dgm:t>
        <a:bodyPr/>
        <a:lstStyle/>
        <a:p>
          <a:endParaRPr lang="en-US"/>
        </a:p>
      </dgm:t>
    </dgm:pt>
    <dgm:pt modelId="{FBB19053-881E-453B-8BF5-2BA1BF40FB2D}">
      <dgm:prSet/>
      <dgm:spPr/>
      <dgm:t>
        <a:bodyPr/>
        <a:lstStyle/>
        <a:p>
          <a:pPr marL="457200" indent="-457200">
            <a:buFont typeface="Verdana" panose="020B0604030504040204" pitchFamily="34" charset="0"/>
            <a:buChar char="•"/>
          </a:pPr>
          <a:r>
            <a:rPr lang="en-US" altLang="en-US" dirty="0" smtClean="0"/>
            <a:t>How will you know when things are better?</a:t>
          </a:r>
        </a:p>
      </dgm:t>
    </dgm:pt>
    <dgm:pt modelId="{8CCB3DC9-5CEB-4E26-BC9E-1FA4A846A2E6}" type="parTrans" cxnId="{524FCB0F-D5D5-4347-B9E0-8D46305597CD}">
      <dgm:prSet/>
      <dgm:spPr/>
      <dgm:t>
        <a:bodyPr/>
        <a:lstStyle/>
        <a:p>
          <a:endParaRPr lang="en-US"/>
        </a:p>
      </dgm:t>
    </dgm:pt>
    <dgm:pt modelId="{A3E05464-7D39-4B71-B638-159B63C809AA}" type="sibTrans" cxnId="{524FCB0F-D5D5-4347-B9E0-8D46305597CD}">
      <dgm:prSet/>
      <dgm:spPr/>
      <dgm:t>
        <a:bodyPr/>
        <a:lstStyle/>
        <a:p>
          <a:endParaRPr lang="en-US"/>
        </a:p>
      </dgm:t>
    </dgm:pt>
    <dgm:pt modelId="{620F6F51-EB1F-4CCD-B069-1C3C19B95F97}" type="pres">
      <dgm:prSet presAssocID="{1C3D04A6-5D4A-4BAE-87AE-2E3BD212B616}" presName="linear" presStyleCnt="0">
        <dgm:presLayoutVars>
          <dgm:animLvl val="lvl"/>
          <dgm:resizeHandles val="exact"/>
        </dgm:presLayoutVars>
      </dgm:prSet>
      <dgm:spPr/>
      <dgm:t>
        <a:bodyPr/>
        <a:lstStyle/>
        <a:p>
          <a:endParaRPr lang="en-US"/>
        </a:p>
      </dgm:t>
    </dgm:pt>
    <dgm:pt modelId="{19D8763C-1B76-4D29-B6E8-B2B6FE55B958}" type="pres">
      <dgm:prSet presAssocID="{C9887325-FEED-46E6-9760-9C456DE2CF60}" presName="parentText" presStyleLbl="node1" presStyleIdx="0" presStyleCnt="2">
        <dgm:presLayoutVars>
          <dgm:chMax val="0"/>
          <dgm:bulletEnabled val="1"/>
        </dgm:presLayoutVars>
      </dgm:prSet>
      <dgm:spPr/>
      <dgm:t>
        <a:bodyPr/>
        <a:lstStyle/>
        <a:p>
          <a:endParaRPr lang="en-US"/>
        </a:p>
      </dgm:t>
    </dgm:pt>
    <dgm:pt modelId="{3226FCE0-23FA-41AD-8B5B-32654E3CF96D}" type="pres">
      <dgm:prSet presAssocID="{0ECAACEF-F89E-4E3E-BB64-4AAB0C181AC0}" presName="spacer" presStyleCnt="0"/>
      <dgm:spPr/>
    </dgm:pt>
    <dgm:pt modelId="{D1615E84-C405-4EAE-A9F3-2CECCC7DC05A}" type="pres">
      <dgm:prSet presAssocID="{0DA6CC03-717D-4A43-9BA9-7DA3CA897A6C}" presName="parentText" presStyleLbl="node1" presStyleIdx="1" presStyleCnt="2">
        <dgm:presLayoutVars>
          <dgm:chMax val="0"/>
          <dgm:bulletEnabled val="1"/>
        </dgm:presLayoutVars>
      </dgm:prSet>
      <dgm:spPr/>
      <dgm:t>
        <a:bodyPr/>
        <a:lstStyle/>
        <a:p>
          <a:endParaRPr lang="en-US"/>
        </a:p>
      </dgm:t>
    </dgm:pt>
    <dgm:pt modelId="{5989057A-4C5E-4181-B764-CE83521424F2}" type="pres">
      <dgm:prSet presAssocID="{0DA6CC03-717D-4A43-9BA9-7DA3CA897A6C}" presName="childText" presStyleLbl="revTx" presStyleIdx="0" presStyleCnt="1">
        <dgm:presLayoutVars>
          <dgm:bulletEnabled val="1"/>
        </dgm:presLayoutVars>
      </dgm:prSet>
      <dgm:spPr/>
      <dgm:t>
        <a:bodyPr/>
        <a:lstStyle/>
        <a:p>
          <a:endParaRPr lang="en-US"/>
        </a:p>
      </dgm:t>
    </dgm:pt>
  </dgm:ptLst>
  <dgm:cxnLst>
    <dgm:cxn modelId="{524FCB0F-D5D5-4347-B9E0-8D46305597CD}" srcId="{0DA6CC03-717D-4A43-9BA9-7DA3CA897A6C}" destId="{FBB19053-881E-453B-8BF5-2BA1BF40FB2D}" srcOrd="7" destOrd="0" parTransId="{8CCB3DC9-5CEB-4E26-BC9E-1FA4A846A2E6}" sibTransId="{A3E05464-7D39-4B71-B638-159B63C809AA}"/>
    <dgm:cxn modelId="{CFD923AC-9641-4391-8440-6F76A730892B}" type="presOf" srcId="{805BE315-D66B-4C03-994D-09A4134A97DF}" destId="{5989057A-4C5E-4181-B764-CE83521424F2}" srcOrd="0" destOrd="2" presId="urn:microsoft.com/office/officeart/2005/8/layout/vList2"/>
    <dgm:cxn modelId="{E0A9D01F-B0BF-4C74-93C4-4BD7577F65C9}" srcId="{0DA6CC03-717D-4A43-9BA9-7DA3CA897A6C}" destId="{73641DD6-9332-481B-B143-F36EB3644FE5}" srcOrd="5" destOrd="0" parTransId="{3A433D1D-AF87-4C60-ABF3-76BA4FC3F28D}" sibTransId="{07D58501-A77B-45B0-ADDA-92CA81CB3F39}"/>
    <dgm:cxn modelId="{116B3B02-F2F5-49FB-98C2-52D0C144F841}" type="presOf" srcId="{0DA6CC03-717D-4A43-9BA9-7DA3CA897A6C}" destId="{D1615E84-C405-4EAE-A9F3-2CECCC7DC05A}" srcOrd="0" destOrd="0" presId="urn:microsoft.com/office/officeart/2005/8/layout/vList2"/>
    <dgm:cxn modelId="{FF711602-F691-4292-B7DC-EC2133562532}" type="presOf" srcId="{73641DD6-9332-481B-B143-F36EB3644FE5}" destId="{5989057A-4C5E-4181-B764-CE83521424F2}" srcOrd="0" destOrd="5" presId="urn:microsoft.com/office/officeart/2005/8/layout/vList2"/>
    <dgm:cxn modelId="{815DF984-D2B6-48E9-910D-E36667679093}" srcId="{0DA6CC03-717D-4A43-9BA9-7DA3CA897A6C}" destId="{C055256A-6A88-4994-AF7A-2D0BEA933F00}" srcOrd="1" destOrd="0" parTransId="{B40F4E5A-D125-441D-A9B4-F94E50E4DA42}" sibTransId="{20A149AA-6D30-4BA5-A301-0767D7586C85}"/>
    <dgm:cxn modelId="{D421B704-A916-4476-9BF3-0A2D9B80DADC}" srcId="{1C3D04A6-5D4A-4BAE-87AE-2E3BD212B616}" destId="{C9887325-FEED-46E6-9760-9C456DE2CF60}" srcOrd="0" destOrd="0" parTransId="{D003163B-2484-44C3-BFF2-BC3E2F2B3E61}" sibTransId="{0ECAACEF-F89E-4E3E-BB64-4AAB0C181AC0}"/>
    <dgm:cxn modelId="{1FC6B14E-E1E8-46FD-BD40-D815568BB13D}" srcId="{0DA6CC03-717D-4A43-9BA9-7DA3CA897A6C}" destId="{805BE315-D66B-4C03-994D-09A4134A97DF}" srcOrd="2" destOrd="0" parTransId="{A6F60FFA-B2E1-4E4F-B099-89934D353DF5}" sibTransId="{700FC5A3-5CF0-4962-86E4-1C9B5137CBC0}"/>
    <dgm:cxn modelId="{F19A4DBF-6C2A-41E9-BFB1-4BE0E7D1C6AA}" srcId="{0DA6CC03-717D-4A43-9BA9-7DA3CA897A6C}" destId="{3FB68A56-49FE-4E33-8F35-A7E8DAF349C6}" srcOrd="6" destOrd="0" parTransId="{F9234010-1BE7-4FFB-8DE8-DBE71C429069}" sibTransId="{E80698C3-2DDE-4894-B273-6BDC13E71D71}"/>
    <dgm:cxn modelId="{D0A4AEFD-3474-4A9C-B252-E20B9CCE11DE}" srcId="{0DA6CC03-717D-4A43-9BA9-7DA3CA897A6C}" destId="{44E73819-5961-4ACE-9E12-FEBEE604135A}" srcOrd="0" destOrd="0" parTransId="{B136BD92-0F0D-4E38-B062-8180FA81FC1D}" sibTransId="{9DD98919-CA64-44B3-8F8D-5ADCF4B5421D}"/>
    <dgm:cxn modelId="{642141D4-E54D-4C01-878F-7F9E190F5508}" type="presOf" srcId="{C9887325-FEED-46E6-9760-9C456DE2CF60}" destId="{19D8763C-1B76-4D29-B6E8-B2B6FE55B958}" srcOrd="0" destOrd="0" presId="urn:microsoft.com/office/officeart/2005/8/layout/vList2"/>
    <dgm:cxn modelId="{00EA3F43-FCA5-468C-A097-EF18A301C3F2}" type="presOf" srcId="{44E73819-5961-4ACE-9E12-FEBEE604135A}" destId="{5989057A-4C5E-4181-B764-CE83521424F2}" srcOrd="0" destOrd="0" presId="urn:microsoft.com/office/officeart/2005/8/layout/vList2"/>
    <dgm:cxn modelId="{793364D0-B4D3-4B6F-83FC-4108FC728B29}" type="presOf" srcId="{1C3D04A6-5D4A-4BAE-87AE-2E3BD212B616}" destId="{620F6F51-EB1F-4CCD-B069-1C3C19B95F97}" srcOrd="0" destOrd="0" presId="urn:microsoft.com/office/officeart/2005/8/layout/vList2"/>
    <dgm:cxn modelId="{AC65073A-C802-41E8-B881-F2688154617E}" srcId="{0DA6CC03-717D-4A43-9BA9-7DA3CA897A6C}" destId="{F4E11236-85C2-4580-999C-3B0D74B30860}" srcOrd="4" destOrd="0" parTransId="{E492281C-41C9-46C9-A900-479550B4B442}" sibTransId="{2CBB5B52-EB1B-4FC6-B784-5B26F9CA5776}"/>
    <dgm:cxn modelId="{F711DC86-1D0A-4A89-A927-54D09A8D2ECC}" type="presOf" srcId="{FBB19053-881E-453B-8BF5-2BA1BF40FB2D}" destId="{5989057A-4C5E-4181-B764-CE83521424F2}" srcOrd="0" destOrd="7" presId="urn:microsoft.com/office/officeart/2005/8/layout/vList2"/>
    <dgm:cxn modelId="{2E50699C-C0B5-4CE4-95CF-2BC598D05091}" type="presOf" srcId="{C055256A-6A88-4994-AF7A-2D0BEA933F00}" destId="{5989057A-4C5E-4181-B764-CE83521424F2}" srcOrd="0" destOrd="1" presId="urn:microsoft.com/office/officeart/2005/8/layout/vList2"/>
    <dgm:cxn modelId="{2640FF77-D829-4294-91D7-84C0B8DD7453}" type="presOf" srcId="{3FB68A56-49FE-4E33-8F35-A7E8DAF349C6}" destId="{5989057A-4C5E-4181-B764-CE83521424F2}" srcOrd="0" destOrd="6" presId="urn:microsoft.com/office/officeart/2005/8/layout/vList2"/>
    <dgm:cxn modelId="{E6BD95D5-5D22-476C-8107-4F7DA3C0C846}" type="presOf" srcId="{1D23712A-5629-44ED-AA5C-A5454B715558}" destId="{5989057A-4C5E-4181-B764-CE83521424F2}" srcOrd="0" destOrd="3" presId="urn:microsoft.com/office/officeart/2005/8/layout/vList2"/>
    <dgm:cxn modelId="{751D5D0B-4072-4427-B2C6-3AEC55C160C7}" srcId="{0DA6CC03-717D-4A43-9BA9-7DA3CA897A6C}" destId="{1D23712A-5629-44ED-AA5C-A5454B715558}" srcOrd="3" destOrd="0" parTransId="{18F17347-F978-4EFC-8FC2-50043A57953E}" sibTransId="{A15CD96D-7539-4A15-B49F-F26F1B969B5E}"/>
    <dgm:cxn modelId="{EF5965F7-32F5-49DE-82C7-200E660565B5}" srcId="{1C3D04A6-5D4A-4BAE-87AE-2E3BD212B616}" destId="{0DA6CC03-717D-4A43-9BA9-7DA3CA897A6C}" srcOrd="1" destOrd="0" parTransId="{5AEA6B7A-0DB0-460D-AFED-0AB0FC9B6E35}" sibTransId="{DB09B57F-9D5C-4480-AC93-037F4C127707}"/>
    <dgm:cxn modelId="{C1AFF4D2-9628-47FB-83DD-5DCC9674DBDD}" type="presOf" srcId="{F4E11236-85C2-4580-999C-3B0D74B30860}" destId="{5989057A-4C5E-4181-B764-CE83521424F2}" srcOrd="0" destOrd="4" presId="urn:microsoft.com/office/officeart/2005/8/layout/vList2"/>
    <dgm:cxn modelId="{0347C16E-F4CF-4C87-938F-DCFF2DA06318}" type="presParOf" srcId="{620F6F51-EB1F-4CCD-B069-1C3C19B95F97}" destId="{19D8763C-1B76-4D29-B6E8-B2B6FE55B958}" srcOrd="0" destOrd="0" presId="urn:microsoft.com/office/officeart/2005/8/layout/vList2"/>
    <dgm:cxn modelId="{EB6CD781-F75D-44C4-8AEB-A60CB24FB9DF}" type="presParOf" srcId="{620F6F51-EB1F-4CCD-B069-1C3C19B95F97}" destId="{3226FCE0-23FA-41AD-8B5B-32654E3CF96D}" srcOrd="1" destOrd="0" presId="urn:microsoft.com/office/officeart/2005/8/layout/vList2"/>
    <dgm:cxn modelId="{42646A5E-47A9-4059-899A-534EC843C12F}" type="presParOf" srcId="{620F6F51-EB1F-4CCD-B069-1C3C19B95F97}" destId="{D1615E84-C405-4EAE-A9F3-2CECCC7DC05A}" srcOrd="2" destOrd="0" presId="urn:microsoft.com/office/officeart/2005/8/layout/vList2"/>
    <dgm:cxn modelId="{0DC99DAA-2E27-4A10-A4DF-5EA48E404BE1}" type="presParOf" srcId="{620F6F51-EB1F-4CCD-B069-1C3C19B95F97}" destId="{5989057A-4C5E-4181-B764-CE83521424F2}"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B60B5BF6-EDAA-403A-BD15-365BE85919B1}" type="doc">
      <dgm:prSet loTypeId="urn:microsoft.com/office/officeart/2005/8/layout/default#10" loCatId="list" qsTypeId="urn:microsoft.com/office/officeart/2005/8/quickstyle/simple1" qsCatId="simple" csTypeId="urn:microsoft.com/office/officeart/2005/8/colors/accent1_2" csCatId="accent1" phldr="1"/>
      <dgm:spPr/>
      <dgm:t>
        <a:bodyPr/>
        <a:lstStyle/>
        <a:p>
          <a:endParaRPr lang="en-US"/>
        </a:p>
      </dgm:t>
    </dgm:pt>
    <dgm:pt modelId="{F7605B29-81F8-41BC-9586-04AB1A831F8A}">
      <dgm:prSet phldrT="[Text]"/>
      <dgm:spPr>
        <a:solidFill>
          <a:schemeClr val="accent1"/>
        </a:solidFill>
      </dgm:spPr>
      <dgm:t>
        <a:bodyPr/>
        <a:lstStyle/>
        <a:p>
          <a:r>
            <a:rPr lang="en-US" dirty="0" smtClean="0"/>
            <a:t>Reunification Begins on Day One</a:t>
          </a:r>
          <a:endParaRPr lang="en-US" dirty="0"/>
        </a:p>
      </dgm:t>
    </dgm:pt>
    <dgm:pt modelId="{26882758-BFDB-4B99-B50F-F62FAF83EACB}" type="parTrans" cxnId="{930B4E6D-C5BB-423E-A6A2-94483176965C}">
      <dgm:prSet/>
      <dgm:spPr/>
      <dgm:t>
        <a:bodyPr/>
        <a:lstStyle/>
        <a:p>
          <a:endParaRPr lang="en-US"/>
        </a:p>
      </dgm:t>
    </dgm:pt>
    <dgm:pt modelId="{CF0F441A-F0AD-4C27-AF31-5D62C4F1373D}" type="sibTrans" cxnId="{930B4E6D-C5BB-423E-A6A2-94483176965C}">
      <dgm:prSet/>
      <dgm:spPr/>
      <dgm:t>
        <a:bodyPr/>
        <a:lstStyle/>
        <a:p>
          <a:endParaRPr lang="en-US"/>
        </a:p>
      </dgm:t>
    </dgm:pt>
    <dgm:pt modelId="{31D3623C-E141-46E6-9287-D5137DBD778F}" type="pres">
      <dgm:prSet presAssocID="{B60B5BF6-EDAA-403A-BD15-365BE85919B1}" presName="diagram" presStyleCnt="0">
        <dgm:presLayoutVars>
          <dgm:dir/>
          <dgm:resizeHandles val="exact"/>
        </dgm:presLayoutVars>
      </dgm:prSet>
      <dgm:spPr/>
      <dgm:t>
        <a:bodyPr/>
        <a:lstStyle/>
        <a:p>
          <a:endParaRPr lang="en-US"/>
        </a:p>
      </dgm:t>
    </dgm:pt>
    <dgm:pt modelId="{FBE062AB-35ED-423A-BA89-B1E1EC5CB4CE}" type="pres">
      <dgm:prSet presAssocID="{F7605B29-81F8-41BC-9586-04AB1A831F8A}" presName="node" presStyleLbl="node1" presStyleIdx="0" presStyleCnt="1" custLinFactNeighborX="-901" custLinFactNeighborY="1364">
        <dgm:presLayoutVars>
          <dgm:bulletEnabled val="1"/>
        </dgm:presLayoutVars>
      </dgm:prSet>
      <dgm:spPr/>
      <dgm:t>
        <a:bodyPr/>
        <a:lstStyle/>
        <a:p>
          <a:endParaRPr lang="en-US"/>
        </a:p>
      </dgm:t>
    </dgm:pt>
  </dgm:ptLst>
  <dgm:cxnLst>
    <dgm:cxn modelId="{A977EE70-581F-446F-BD49-8A0137C3C04C}" type="presOf" srcId="{F7605B29-81F8-41BC-9586-04AB1A831F8A}" destId="{FBE062AB-35ED-423A-BA89-B1E1EC5CB4CE}" srcOrd="0" destOrd="0" presId="urn:microsoft.com/office/officeart/2005/8/layout/default#10"/>
    <dgm:cxn modelId="{930B4E6D-C5BB-423E-A6A2-94483176965C}" srcId="{B60B5BF6-EDAA-403A-BD15-365BE85919B1}" destId="{F7605B29-81F8-41BC-9586-04AB1A831F8A}" srcOrd="0" destOrd="0" parTransId="{26882758-BFDB-4B99-B50F-F62FAF83EACB}" sibTransId="{CF0F441A-F0AD-4C27-AF31-5D62C4F1373D}"/>
    <dgm:cxn modelId="{29B8366B-BB6D-47C6-BCEA-F69EDDC29AE8}" type="presOf" srcId="{B60B5BF6-EDAA-403A-BD15-365BE85919B1}" destId="{31D3623C-E141-46E6-9287-D5137DBD778F}" srcOrd="0" destOrd="0" presId="urn:microsoft.com/office/officeart/2005/8/layout/default#10"/>
    <dgm:cxn modelId="{C735A4A0-8D9B-4986-8E15-B028F6BB2103}" type="presParOf" srcId="{31D3623C-E141-46E6-9287-D5137DBD778F}" destId="{FBE062AB-35ED-423A-BA89-B1E1EC5CB4CE}" srcOrd="0" destOrd="0" presId="urn:microsoft.com/office/officeart/2005/8/layout/default#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B01719B4-E5E2-4500-898B-2761E01AA61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D28D868E-8AEA-4CF8-9450-5709D1EBC672}">
      <dgm:prSet phldrT="[Text]"/>
      <dgm:spPr>
        <a:solidFill>
          <a:schemeClr val="accent1"/>
        </a:solidFill>
        <a:ln>
          <a:noFill/>
        </a:ln>
      </dgm:spPr>
      <dgm:t>
        <a:bodyPr/>
        <a:lstStyle/>
        <a:p>
          <a:r>
            <a:rPr lang="en-US" b="1" dirty="0" smtClean="0"/>
            <a:t>Demonstrating Safety</a:t>
          </a:r>
          <a:endParaRPr lang="en-US" b="1" dirty="0"/>
        </a:p>
      </dgm:t>
    </dgm:pt>
    <dgm:pt modelId="{9B664580-4601-41E7-B255-9D9FDE5525BD}" type="parTrans" cxnId="{EEAA28ED-9B29-4A20-8C39-A1FB0DAA62E0}">
      <dgm:prSet/>
      <dgm:spPr/>
      <dgm:t>
        <a:bodyPr/>
        <a:lstStyle/>
        <a:p>
          <a:endParaRPr lang="en-US"/>
        </a:p>
      </dgm:t>
    </dgm:pt>
    <dgm:pt modelId="{52A3A3E7-53C5-40BB-9EB2-8A1620ADFCA4}" type="sibTrans" cxnId="{EEAA28ED-9B29-4A20-8C39-A1FB0DAA62E0}">
      <dgm:prSet/>
      <dgm:spPr/>
      <dgm:t>
        <a:bodyPr/>
        <a:lstStyle/>
        <a:p>
          <a:endParaRPr lang="en-US"/>
        </a:p>
      </dgm:t>
    </dgm:pt>
    <dgm:pt modelId="{01707887-CD19-457B-AF78-5B2B7F1E1A11}">
      <dgm:prSet phldrT="[Text]"/>
      <dgm:spPr>
        <a:solidFill>
          <a:schemeClr val="accent5">
            <a:alpha val="90000"/>
          </a:schemeClr>
        </a:solidFill>
        <a:ln>
          <a:solidFill>
            <a:schemeClr val="accent1">
              <a:alpha val="90000"/>
            </a:schemeClr>
          </a:solidFill>
        </a:ln>
      </dgm:spPr>
      <dgm:t>
        <a:bodyPr/>
        <a:lstStyle/>
        <a:p>
          <a:pPr marL="465138" indent="-465138">
            <a:buFont typeface="Verdana" panose="020B0604030504040204" pitchFamily="34" charset="0"/>
            <a:buChar char="•"/>
          </a:pPr>
          <a:r>
            <a:rPr lang="en-US" dirty="0" smtClean="0"/>
            <a:t>Think together: how can the parent demonstrate acts of protection during this time?</a:t>
          </a:r>
          <a:endParaRPr lang="en-US" dirty="0"/>
        </a:p>
      </dgm:t>
    </dgm:pt>
    <dgm:pt modelId="{A70CC5C6-2FB1-4E50-ADFF-5B20908CF633}" type="parTrans" cxnId="{918D1058-BB09-4DDB-B49C-09DF39DBA087}">
      <dgm:prSet/>
      <dgm:spPr/>
      <dgm:t>
        <a:bodyPr/>
        <a:lstStyle/>
        <a:p>
          <a:endParaRPr lang="en-US"/>
        </a:p>
      </dgm:t>
    </dgm:pt>
    <dgm:pt modelId="{58D089F0-C67C-4EFB-8112-52FEB544173A}" type="sibTrans" cxnId="{918D1058-BB09-4DDB-B49C-09DF39DBA087}">
      <dgm:prSet/>
      <dgm:spPr/>
      <dgm:t>
        <a:bodyPr/>
        <a:lstStyle/>
        <a:p>
          <a:endParaRPr lang="en-US"/>
        </a:p>
      </dgm:t>
    </dgm:pt>
    <dgm:pt modelId="{65E0DD27-0169-4842-9C15-D3907C024267}">
      <dgm:prSet phldrT="[Text]"/>
      <dgm:spPr>
        <a:solidFill>
          <a:schemeClr val="accent1"/>
        </a:solidFill>
        <a:ln>
          <a:noFill/>
        </a:ln>
      </dgm:spPr>
      <dgm:t>
        <a:bodyPr/>
        <a:lstStyle/>
        <a:p>
          <a:r>
            <a:rPr lang="en-US" b="1" dirty="0" smtClean="0"/>
            <a:t>Developing the Network</a:t>
          </a:r>
          <a:endParaRPr lang="en-US" b="1" dirty="0"/>
        </a:p>
      </dgm:t>
    </dgm:pt>
    <dgm:pt modelId="{D452318C-458F-4A3A-90D5-5B1BEB692773}" type="parTrans" cxnId="{CC8DF79A-A73F-4CA5-B4FE-DF214F2CEC3D}">
      <dgm:prSet/>
      <dgm:spPr/>
      <dgm:t>
        <a:bodyPr/>
        <a:lstStyle/>
        <a:p>
          <a:endParaRPr lang="en-US"/>
        </a:p>
      </dgm:t>
    </dgm:pt>
    <dgm:pt modelId="{F63BAE3C-D7FF-49A8-9AAD-AD1C6A5D2653}" type="sibTrans" cxnId="{CC8DF79A-A73F-4CA5-B4FE-DF214F2CEC3D}">
      <dgm:prSet/>
      <dgm:spPr/>
      <dgm:t>
        <a:bodyPr/>
        <a:lstStyle/>
        <a:p>
          <a:endParaRPr lang="en-US"/>
        </a:p>
      </dgm:t>
    </dgm:pt>
    <dgm:pt modelId="{CE8EE9FC-FB8D-454B-9202-0FB89F9FE793}">
      <dgm:prSet phldrT="[Text]"/>
      <dgm:spPr>
        <a:solidFill>
          <a:schemeClr val="accent5">
            <a:alpha val="90000"/>
          </a:schemeClr>
        </a:solidFill>
        <a:ln>
          <a:solidFill>
            <a:schemeClr val="accent1">
              <a:alpha val="90000"/>
            </a:schemeClr>
          </a:solidFill>
        </a:ln>
      </dgm:spPr>
      <dgm:t>
        <a:bodyPr/>
        <a:lstStyle/>
        <a:p>
          <a:pPr marL="465138" indent="-465138">
            <a:buFont typeface="Verdana" panose="020B0604030504040204" pitchFamily="34" charset="0"/>
            <a:buChar char="•"/>
          </a:pPr>
          <a:r>
            <a:rPr lang="en-US" dirty="0" smtClean="0"/>
            <a:t>Who cares about the child and parent?</a:t>
          </a:r>
          <a:endParaRPr lang="en-US" dirty="0"/>
        </a:p>
      </dgm:t>
    </dgm:pt>
    <dgm:pt modelId="{3A9A9E45-FF6C-4246-85E7-1AF3ABC1553D}" type="parTrans" cxnId="{7405DEC4-2AE5-4544-A3AF-184D9355947A}">
      <dgm:prSet/>
      <dgm:spPr/>
      <dgm:t>
        <a:bodyPr/>
        <a:lstStyle/>
        <a:p>
          <a:endParaRPr lang="en-US"/>
        </a:p>
      </dgm:t>
    </dgm:pt>
    <dgm:pt modelId="{7ADC6927-2604-42DE-A46A-EE1927C9ABCB}" type="sibTrans" cxnId="{7405DEC4-2AE5-4544-A3AF-184D9355947A}">
      <dgm:prSet/>
      <dgm:spPr/>
      <dgm:t>
        <a:bodyPr/>
        <a:lstStyle/>
        <a:p>
          <a:endParaRPr lang="en-US"/>
        </a:p>
      </dgm:t>
    </dgm:pt>
    <dgm:pt modelId="{FC23EF80-CBAB-B34D-9EB3-6A61892BBC39}">
      <dgm:prSet phldrT="[Text]"/>
      <dgm:spPr>
        <a:solidFill>
          <a:schemeClr val="accent5">
            <a:alpha val="90000"/>
          </a:schemeClr>
        </a:solidFill>
        <a:ln>
          <a:solidFill>
            <a:schemeClr val="accent1">
              <a:alpha val="90000"/>
            </a:schemeClr>
          </a:solidFill>
        </a:ln>
      </dgm:spPr>
      <dgm:t>
        <a:bodyPr/>
        <a:lstStyle/>
        <a:p>
          <a:pPr marL="465138" indent="-465138">
            <a:buFont typeface="Verdana" panose="020B0604030504040204" pitchFamily="34" charset="0"/>
            <a:buChar char="•"/>
          </a:pPr>
          <a:r>
            <a:rPr lang="en-US" dirty="0" smtClean="0"/>
            <a:t>How can we get them involved?</a:t>
          </a:r>
          <a:endParaRPr lang="en-US" dirty="0"/>
        </a:p>
      </dgm:t>
    </dgm:pt>
    <dgm:pt modelId="{8EB085B3-3386-C342-9E10-28FC5D9E0483}" type="parTrans" cxnId="{E0285FDC-FEC6-A14B-9216-F170B55EF927}">
      <dgm:prSet/>
      <dgm:spPr/>
      <dgm:t>
        <a:bodyPr/>
        <a:lstStyle/>
        <a:p>
          <a:endParaRPr lang="en-US"/>
        </a:p>
      </dgm:t>
    </dgm:pt>
    <dgm:pt modelId="{D0472EDA-B818-1845-984A-05A9BD777A48}" type="sibTrans" cxnId="{E0285FDC-FEC6-A14B-9216-F170B55EF927}">
      <dgm:prSet/>
      <dgm:spPr/>
      <dgm:t>
        <a:bodyPr/>
        <a:lstStyle/>
        <a:p>
          <a:endParaRPr lang="en-US"/>
        </a:p>
      </dgm:t>
    </dgm:pt>
    <dgm:pt modelId="{44DB8614-305F-BA42-9F37-8162B83FA1F9}">
      <dgm:prSet phldrT="[Text]"/>
      <dgm:spPr>
        <a:solidFill>
          <a:schemeClr val="accent1"/>
        </a:solidFill>
        <a:ln>
          <a:noFill/>
        </a:ln>
      </dgm:spPr>
      <dgm:t>
        <a:bodyPr/>
        <a:lstStyle/>
        <a:p>
          <a:r>
            <a:rPr lang="en-US" b="1" smtClean="0"/>
            <a:t>Reunification Reassessment</a:t>
          </a:r>
          <a:endParaRPr lang="en-US" b="1" dirty="0"/>
        </a:p>
      </dgm:t>
    </dgm:pt>
    <dgm:pt modelId="{FD1A953E-9917-C349-B897-4CB1E1F3D0CB}" type="parTrans" cxnId="{9A299544-5A27-014D-B4F5-F3E26822DCB3}">
      <dgm:prSet/>
      <dgm:spPr/>
      <dgm:t>
        <a:bodyPr/>
        <a:lstStyle/>
        <a:p>
          <a:endParaRPr lang="en-US"/>
        </a:p>
      </dgm:t>
    </dgm:pt>
    <dgm:pt modelId="{5CFD258D-1C06-754E-B8D7-61DE606DC538}" type="sibTrans" cxnId="{9A299544-5A27-014D-B4F5-F3E26822DCB3}">
      <dgm:prSet/>
      <dgm:spPr/>
      <dgm:t>
        <a:bodyPr/>
        <a:lstStyle/>
        <a:p>
          <a:endParaRPr lang="en-US"/>
        </a:p>
      </dgm:t>
    </dgm:pt>
    <dgm:pt modelId="{9BD65B11-5F53-2F4A-8336-A6F9DE8132A8}">
      <dgm:prSet phldrT="[Text]"/>
      <dgm:spPr>
        <a:solidFill>
          <a:schemeClr val="accent5">
            <a:alpha val="90000"/>
          </a:schemeClr>
        </a:solidFill>
        <a:ln>
          <a:solidFill>
            <a:schemeClr val="accent1">
              <a:alpha val="90000"/>
            </a:schemeClr>
          </a:solidFill>
        </a:ln>
      </dgm:spPr>
      <dgm:t>
        <a:bodyPr/>
        <a:lstStyle/>
        <a:p>
          <a:pPr marL="465138" indent="-465138">
            <a:buFont typeface="Verdana" panose="020B0604030504040204" pitchFamily="34" charset="0"/>
            <a:buChar char="•"/>
          </a:pPr>
          <a:r>
            <a:rPr lang="en-US" dirty="0" smtClean="0"/>
            <a:t>Starting risk level</a:t>
          </a:r>
          <a:endParaRPr lang="en-US" dirty="0"/>
        </a:p>
      </dgm:t>
    </dgm:pt>
    <dgm:pt modelId="{B129A96E-3BCE-0143-9CAC-3F41BECBD318}" type="parTrans" cxnId="{E144261B-8EBF-6D4E-B8ED-F96316B4732E}">
      <dgm:prSet/>
      <dgm:spPr/>
      <dgm:t>
        <a:bodyPr/>
        <a:lstStyle/>
        <a:p>
          <a:endParaRPr lang="en-US"/>
        </a:p>
      </dgm:t>
    </dgm:pt>
    <dgm:pt modelId="{297AFE89-57FD-B547-9179-2BBE253A098F}" type="sibTrans" cxnId="{E144261B-8EBF-6D4E-B8ED-F96316B4732E}">
      <dgm:prSet/>
      <dgm:spPr/>
      <dgm:t>
        <a:bodyPr/>
        <a:lstStyle/>
        <a:p>
          <a:endParaRPr lang="en-US"/>
        </a:p>
      </dgm:t>
    </dgm:pt>
    <dgm:pt modelId="{3B76F0EB-1F3A-0345-8CB8-0EA4B4FE5EDC}">
      <dgm:prSet phldrT="[Text]"/>
      <dgm:spPr>
        <a:solidFill>
          <a:schemeClr val="accent5">
            <a:alpha val="90000"/>
          </a:schemeClr>
        </a:solidFill>
        <a:ln>
          <a:solidFill>
            <a:schemeClr val="accent1">
              <a:alpha val="90000"/>
            </a:schemeClr>
          </a:solidFill>
        </a:ln>
      </dgm:spPr>
      <dgm:t>
        <a:bodyPr/>
        <a:lstStyle/>
        <a:p>
          <a:pPr marL="465138" indent="-465138">
            <a:buFont typeface="Verdana" panose="020B0604030504040204" pitchFamily="34" charset="0"/>
            <a:buChar char="•"/>
          </a:pPr>
          <a:r>
            <a:rPr lang="en-US" b="1" dirty="0" smtClean="0"/>
            <a:t>Progress </a:t>
          </a:r>
          <a:r>
            <a:rPr lang="en-US" b="0" dirty="0" smtClean="0"/>
            <a:t>toward goals</a:t>
          </a:r>
          <a:endParaRPr lang="en-US" b="0" dirty="0"/>
        </a:p>
      </dgm:t>
    </dgm:pt>
    <dgm:pt modelId="{965DCFE6-F97B-5D4A-9737-E737511ED827}" type="parTrans" cxnId="{F4439C4A-48F6-4044-8980-051E88CCC561}">
      <dgm:prSet/>
      <dgm:spPr/>
      <dgm:t>
        <a:bodyPr/>
        <a:lstStyle/>
        <a:p>
          <a:endParaRPr lang="en-US"/>
        </a:p>
      </dgm:t>
    </dgm:pt>
    <dgm:pt modelId="{2240DC41-1DD0-7E47-8FA4-23956A1F1B98}" type="sibTrans" cxnId="{F4439C4A-48F6-4044-8980-051E88CCC561}">
      <dgm:prSet/>
      <dgm:spPr/>
      <dgm:t>
        <a:bodyPr/>
        <a:lstStyle/>
        <a:p>
          <a:endParaRPr lang="en-US"/>
        </a:p>
      </dgm:t>
    </dgm:pt>
    <dgm:pt modelId="{9EC51222-5121-FA43-9C49-B1A7ACF09A54}">
      <dgm:prSet phldrT="[Text]"/>
      <dgm:spPr>
        <a:solidFill>
          <a:schemeClr val="accent5">
            <a:alpha val="90000"/>
          </a:schemeClr>
        </a:solidFill>
        <a:ln>
          <a:solidFill>
            <a:schemeClr val="accent1">
              <a:alpha val="90000"/>
            </a:schemeClr>
          </a:solidFill>
        </a:ln>
      </dgm:spPr>
      <dgm:t>
        <a:bodyPr/>
        <a:lstStyle/>
        <a:p>
          <a:pPr marL="465138" indent="-465138">
            <a:buFont typeface="Verdana" panose="020B0604030504040204" pitchFamily="34" charset="0"/>
            <a:buChar char="•"/>
          </a:pPr>
          <a:r>
            <a:rPr lang="en-US" b="1" i="0" dirty="0" smtClean="0"/>
            <a:t>Actions </a:t>
          </a:r>
          <a:r>
            <a:rPr lang="en-US" dirty="0" smtClean="0"/>
            <a:t>during visits</a:t>
          </a:r>
          <a:endParaRPr lang="en-US" dirty="0"/>
        </a:p>
      </dgm:t>
    </dgm:pt>
    <dgm:pt modelId="{6E4381C0-8CC1-5341-B92D-D8FC7C801813}" type="parTrans" cxnId="{62D77DC9-FEE1-DD46-BE4D-8290DA7F20DE}">
      <dgm:prSet/>
      <dgm:spPr/>
      <dgm:t>
        <a:bodyPr/>
        <a:lstStyle/>
        <a:p>
          <a:endParaRPr lang="en-US"/>
        </a:p>
      </dgm:t>
    </dgm:pt>
    <dgm:pt modelId="{8DBDAC47-5515-E443-B3DF-5F6E5910F6C2}" type="sibTrans" cxnId="{62D77DC9-FEE1-DD46-BE4D-8290DA7F20DE}">
      <dgm:prSet/>
      <dgm:spPr/>
      <dgm:t>
        <a:bodyPr/>
        <a:lstStyle/>
        <a:p>
          <a:endParaRPr lang="en-US"/>
        </a:p>
      </dgm:t>
    </dgm:pt>
    <dgm:pt modelId="{8465D728-73F6-AB4D-9BCB-EFA27563E3C0}">
      <dgm:prSet phldrT="[Text]"/>
      <dgm:spPr>
        <a:solidFill>
          <a:schemeClr val="accent5">
            <a:alpha val="90000"/>
          </a:schemeClr>
        </a:solidFill>
        <a:ln>
          <a:solidFill>
            <a:schemeClr val="accent1">
              <a:alpha val="90000"/>
            </a:schemeClr>
          </a:solidFill>
        </a:ln>
      </dgm:spPr>
      <dgm:t>
        <a:bodyPr/>
        <a:lstStyle/>
        <a:p>
          <a:pPr marL="465138" indent="-465138">
            <a:buFont typeface="Verdana" panose="020B0604030504040204" pitchFamily="34" charset="0"/>
            <a:buChar char="•"/>
          </a:pPr>
          <a:r>
            <a:rPr lang="en-US" dirty="0" smtClean="0"/>
            <a:t>Share the danger statements and safety goals.</a:t>
          </a:r>
          <a:endParaRPr lang="en-US" dirty="0"/>
        </a:p>
      </dgm:t>
    </dgm:pt>
    <dgm:pt modelId="{3C05D279-D0A5-C94D-9A2D-1ADA02CE5EDC}" type="parTrans" cxnId="{FA6DAA45-C20A-B643-BBF4-B088577CB793}">
      <dgm:prSet/>
      <dgm:spPr/>
      <dgm:t>
        <a:bodyPr/>
        <a:lstStyle/>
        <a:p>
          <a:endParaRPr lang="en-US"/>
        </a:p>
      </dgm:t>
    </dgm:pt>
    <dgm:pt modelId="{8BA30AE4-7067-AE41-BCE0-5DA51EEDE45D}" type="sibTrans" cxnId="{FA6DAA45-C20A-B643-BBF4-B088577CB793}">
      <dgm:prSet/>
      <dgm:spPr/>
      <dgm:t>
        <a:bodyPr/>
        <a:lstStyle/>
        <a:p>
          <a:endParaRPr lang="en-US"/>
        </a:p>
      </dgm:t>
    </dgm:pt>
    <dgm:pt modelId="{86A938F5-949E-DC4D-AE1D-2EEBA16D174D}">
      <dgm:prSet phldrT="[Text]"/>
      <dgm:spPr>
        <a:solidFill>
          <a:schemeClr val="accent5">
            <a:alpha val="90000"/>
          </a:schemeClr>
        </a:solidFill>
        <a:ln>
          <a:solidFill>
            <a:schemeClr val="accent1">
              <a:alpha val="90000"/>
            </a:schemeClr>
          </a:solidFill>
        </a:ln>
      </dgm:spPr>
      <dgm:t>
        <a:bodyPr/>
        <a:lstStyle/>
        <a:p>
          <a:pPr marL="465138" indent="-465138">
            <a:buFont typeface="Verdana" panose="020B0604030504040204" pitchFamily="34" charset="0"/>
            <a:buChar char="•"/>
          </a:pPr>
          <a:r>
            <a:rPr lang="en-US" dirty="0" smtClean="0"/>
            <a:t>Changes in safety</a:t>
          </a:r>
          <a:endParaRPr lang="en-US" dirty="0"/>
        </a:p>
      </dgm:t>
    </dgm:pt>
    <dgm:pt modelId="{AB3091AE-6D4A-4A49-9BAB-0F142208E274}" type="parTrans" cxnId="{30D809F7-F57E-A144-ADFC-9C70C12ADC32}">
      <dgm:prSet/>
      <dgm:spPr/>
      <dgm:t>
        <a:bodyPr/>
        <a:lstStyle/>
        <a:p>
          <a:endParaRPr lang="en-US"/>
        </a:p>
      </dgm:t>
    </dgm:pt>
    <dgm:pt modelId="{C3109D0A-7F06-D446-9F87-C55EA96D5838}" type="sibTrans" cxnId="{30D809F7-F57E-A144-ADFC-9C70C12ADC32}">
      <dgm:prSet/>
      <dgm:spPr/>
      <dgm:t>
        <a:bodyPr/>
        <a:lstStyle/>
        <a:p>
          <a:endParaRPr lang="en-US"/>
        </a:p>
      </dgm:t>
    </dgm:pt>
    <dgm:pt modelId="{6F90997C-7D45-4D12-9D2D-1DD696942DFD}" type="pres">
      <dgm:prSet presAssocID="{B01719B4-E5E2-4500-898B-2761E01AA61A}" presName="Name0" presStyleCnt="0">
        <dgm:presLayoutVars>
          <dgm:dir/>
          <dgm:animLvl val="lvl"/>
          <dgm:resizeHandles val="exact"/>
        </dgm:presLayoutVars>
      </dgm:prSet>
      <dgm:spPr/>
      <dgm:t>
        <a:bodyPr/>
        <a:lstStyle/>
        <a:p>
          <a:endParaRPr lang="en-US"/>
        </a:p>
      </dgm:t>
    </dgm:pt>
    <dgm:pt modelId="{A9C0F4B0-A671-4A92-A8CE-131C76993ED4}" type="pres">
      <dgm:prSet presAssocID="{D28D868E-8AEA-4CF8-9450-5709D1EBC672}" presName="composite" presStyleCnt="0"/>
      <dgm:spPr/>
    </dgm:pt>
    <dgm:pt modelId="{48718258-FC9C-4258-A9A3-10F7CB3C06A3}" type="pres">
      <dgm:prSet presAssocID="{D28D868E-8AEA-4CF8-9450-5709D1EBC672}" presName="parTx" presStyleLbl="alignNode1" presStyleIdx="0" presStyleCnt="3">
        <dgm:presLayoutVars>
          <dgm:chMax val="0"/>
          <dgm:chPref val="0"/>
          <dgm:bulletEnabled val="1"/>
        </dgm:presLayoutVars>
      </dgm:prSet>
      <dgm:spPr/>
      <dgm:t>
        <a:bodyPr/>
        <a:lstStyle/>
        <a:p>
          <a:endParaRPr lang="en-US"/>
        </a:p>
      </dgm:t>
    </dgm:pt>
    <dgm:pt modelId="{654E9B4B-B8E9-4E04-A5EB-FBD5FBEFD1BD}" type="pres">
      <dgm:prSet presAssocID="{D28D868E-8AEA-4CF8-9450-5709D1EBC672}" presName="desTx" presStyleLbl="alignAccFollowNode1" presStyleIdx="0" presStyleCnt="3">
        <dgm:presLayoutVars>
          <dgm:bulletEnabled val="1"/>
        </dgm:presLayoutVars>
      </dgm:prSet>
      <dgm:spPr/>
      <dgm:t>
        <a:bodyPr/>
        <a:lstStyle/>
        <a:p>
          <a:endParaRPr lang="en-US"/>
        </a:p>
      </dgm:t>
    </dgm:pt>
    <dgm:pt modelId="{FF531B66-2F7A-4BD4-B4CD-64E77626B7F3}" type="pres">
      <dgm:prSet presAssocID="{52A3A3E7-53C5-40BB-9EB2-8A1620ADFCA4}" presName="space" presStyleCnt="0"/>
      <dgm:spPr/>
    </dgm:pt>
    <dgm:pt modelId="{DAC67A3C-CAB4-4893-88D4-915E230A4A49}" type="pres">
      <dgm:prSet presAssocID="{65E0DD27-0169-4842-9C15-D3907C024267}" presName="composite" presStyleCnt="0"/>
      <dgm:spPr/>
    </dgm:pt>
    <dgm:pt modelId="{4EF327E4-37E9-4AD7-BBB4-99DA4C68E8B8}" type="pres">
      <dgm:prSet presAssocID="{65E0DD27-0169-4842-9C15-D3907C024267}" presName="parTx" presStyleLbl="alignNode1" presStyleIdx="1" presStyleCnt="3">
        <dgm:presLayoutVars>
          <dgm:chMax val="0"/>
          <dgm:chPref val="0"/>
          <dgm:bulletEnabled val="1"/>
        </dgm:presLayoutVars>
      </dgm:prSet>
      <dgm:spPr/>
      <dgm:t>
        <a:bodyPr/>
        <a:lstStyle/>
        <a:p>
          <a:endParaRPr lang="en-US"/>
        </a:p>
      </dgm:t>
    </dgm:pt>
    <dgm:pt modelId="{8012ACAD-7C72-4B8F-B09F-E832B119A08B}" type="pres">
      <dgm:prSet presAssocID="{65E0DD27-0169-4842-9C15-D3907C024267}" presName="desTx" presStyleLbl="alignAccFollowNode1" presStyleIdx="1" presStyleCnt="3">
        <dgm:presLayoutVars>
          <dgm:bulletEnabled val="1"/>
        </dgm:presLayoutVars>
      </dgm:prSet>
      <dgm:spPr/>
      <dgm:t>
        <a:bodyPr/>
        <a:lstStyle/>
        <a:p>
          <a:endParaRPr lang="en-US"/>
        </a:p>
      </dgm:t>
    </dgm:pt>
    <dgm:pt modelId="{7F9684AA-8351-564D-AE54-83A7BDF4CA87}" type="pres">
      <dgm:prSet presAssocID="{F63BAE3C-D7FF-49A8-9AAD-AD1C6A5D2653}" presName="space" presStyleCnt="0"/>
      <dgm:spPr/>
    </dgm:pt>
    <dgm:pt modelId="{96FA2E6E-D6EC-BF43-8F78-98899DFC96B4}" type="pres">
      <dgm:prSet presAssocID="{44DB8614-305F-BA42-9F37-8162B83FA1F9}" presName="composite" presStyleCnt="0"/>
      <dgm:spPr/>
    </dgm:pt>
    <dgm:pt modelId="{029A751A-EB7F-2E49-AA46-88FBEAF9A767}" type="pres">
      <dgm:prSet presAssocID="{44DB8614-305F-BA42-9F37-8162B83FA1F9}" presName="parTx" presStyleLbl="alignNode1" presStyleIdx="2" presStyleCnt="3">
        <dgm:presLayoutVars>
          <dgm:chMax val="0"/>
          <dgm:chPref val="0"/>
          <dgm:bulletEnabled val="1"/>
        </dgm:presLayoutVars>
      </dgm:prSet>
      <dgm:spPr/>
      <dgm:t>
        <a:bodyPr/>
        <a:lstStyle/>
        <a:p>
          <a:endParaRPr lang="en-US"/>
        </a:p>
      </dgm:t>
    </dgm:pt>
    <dgm:pt modelId="{5C2EB897-C2FA-A44E-90E5-882D19575FAE}" type="pres">
      <dgm:prSet presAssocID="{44DB8614-305F-BA42-9F37-8162B83FA1F9}" presName="desTx" presStyleLbl="alignAccFollowNode1" presStyleIdx="2" presStyleCnt="3">
        <dgm:presLayoutVars>
          <dgm:bulletEnabled val="1"/>
        </dgm:presLayoutVars>
      </dgm:prSet>
      <dgm:spPr/>
      <dgm:t>
        <a:bodyPr/>
        <a:lstStyle/>
        <a:p>
          <a:endParaRPr lang="en-US"/>
        </a:p>
      </dgm:t>
    </dgm:pt>
  </dgm:ptLst>
  <dgm:cxnLst>
    <dgm:cxn modelId="{0CDA5E11-3BA8-4F3E-A568-0442D3B7306D}" type="presOf" srcId="{8465D728-73F6-AB4D-9BCB-EFA27563E3C0}" destId="{8012ACAD-7C72-4B8F-B09F-E832B119A08B}" srcOrd="0" destOrd="2" presId="urn:microsoft.com/office/officeart/2005/8/layout/hList1"/>
    <dgm:cxn modelId="{AA26B69E-1C72-4316-9851-98B28A00EE9D}" type="presOf" srcId="{65E0DD27-0169-4842-9C15-D3907C024267}" destId="{4EF327E4-37E9-4AD7-BBB4-99DA4C68E8B8}" srcOrd="0" destOrd="0" presId="urn:microsoft.com/office/officeart/2005/8/layout/hList1"/>
    <dgm:cxn modelId="{7405DEC4-2AE5-4544-A3AF-184D9355947A}" srcId="{65E0DD27-0169-4842-9C15-D3907C024267}" destId="{CE8EE9FC-FB8D-454B-9202-0FB89F9FE793}" srcOrd="0" destOrd="0" parTransId="{3A9A9E45-FF6C-4246-85E7-1AF3ABC1553D}" sibTransId="{7ADC6927-2604-42DE-A46A-EE1927C9ABCB}"/>
    <dgm:cxn modelId="{6D573B04-3EC0-4B74-B7E4-6D6A09CAC889}" type="presOf" srcId="{FC23EF80-CBAB-B34D-9EB3-6A61892BBC39}" destId="{8012ACAD-7C72-4B8F-B09F-E832B119A08B}" srcOrd="0" destOrd="1" presId="urn:microsoft.com/office/officeart/2005/8/layout/hList1"/>
    <dgm:cxn modelId="{EEAA28ED-9B29-4A20-8C39-A1FB0DAA62E0}" srcId="{B01719B4-E5E2-4500-898B-2761E01AA61A}" destId="{D28D868E-8AEA-4CF8-9450-5709D1EBC672}" srcOrd="0" destOrd="0" parTransId="{9B664580-4601-41E7-B255-9D9FDE5525BD}" sibTransId="{52A3A3E7-53C5-40BB-9EB2-8A1620ADFCA4}"/>
    <dgm:cxn modelId="{DF55D39B-DFD0-45F6-AD70-E8B969E2EDA1}" type="presOf" srcId="{D28D868E-8AEA-4CF8-9450-5709D1EBC672}" destId="{48718258-FC9C-4258-A9A3-10F7CB3C06A3}" srcOrd="0" destOrd="0" presId="urn:microsoft.com/office/officeart/2005/8/layout/hList1"/>
    <dgm:cxn modelId="{CC8DF79A-A73F-4CA5-B4FE-DF214F2CEC3D}" srcId="{B01719B4-E5E2-4500-898B-2761E01AA61A}" destId="{65E0DD27-0169-4842-9C15-D3907C024267}" srcOrd="1" destOrd="0" parTransId="{D452318C-458F-4A3A-90D5-5B1BEB692773}" sibTransId="{F63BAE3C-D7FF-49A8-9AAD-AD1C6A5D2653}"/>
    <dgm:cxn modelId="{F4439C4A-48F6-4044-8980-051E88CCC561}" srcId="{44DB8614-305F-BA42-9F37-8162B83FA1F9}" destId="{3B76F0EB-1F3A-0345-8CB8-0EA4B4FE5EDC}" srcOrd="1" destOrd="0" parTransId="{965DCFE6-F97B-5D4A-9737-E737511ED827}" sibTransId="{2240DC41-1DD0-7E47-8FA4-23956A1F1B98}"/>
    <dgm:cxn modelId="{E144261B-8EBF-6D4E-B8ED-F96316B4732E}" srcId="{44DB8614-305F-BA42-9F37-8162B83FA1F9}" destId="{9BD65B11-5F53-2F4A-8336-A6F9DE8132A8}" srcOrd="0" destOrd="0" parTransId="{B129A96E-3BCE-0143-9CAC-3F41BECBD318}" sibTransId="{297AFE89-57FD-B547-9179-2BBE253A098F}"/>
    <dgm:cxn modelId="{FA6DAA45-C20A-B643-BBF4-B088577CB793}" srcId="{65E0DD27-0169-4842-9C15-D3907C024267}" destId="{8465D728-73F6-AB4D-9BCB-EFA27563E3C0}" srcOrd="2" destOrd="0" parTransId="{3C05D279-D0A5-C94D-9A2D-1ADA02CE5EDC}" sibTransId="{8BA30AE4-7067-AE41-BCE0-5DA51EEDE45D}"/>
    <dgm:cxn modelId="{657189AB-263E-4D45-944D-77F264324127}" type="presOf" srcId="{01707887-CD19-457B-AF78-5B2B7F1E1A11}" destId="{654E9B4B-B8E9-4E04-A5EB-FBD5FBEFD1BD}" srcOrd="0" destOrd="0" presId="urn:microsoft.com/office/officeart/2005/8/layout/hList1"/>
    <dgm:cxn modelId="{2CE1F683-BF33-4507-B22A-0969A3619F95}" type="presOf" srcId="{44DB8614-305F-BA42-9F37-8162B83FA1F9}" destId="{029A751A-EB7F-2E49-AA46-88FBEAF9A767}" srcOrd="0" destOrd="0" presId="urn:microsoft.com/office/officeart/2005/8/layout/hList1"/>
    <dgm:cxn modelId="{918D1058-BB09-4DDB-B49C-09DF39DBA087}" srcId="{D28D868E-8AEA-4CF8-9450-5709D1EBC672}" destId="{01707887-CD19-457B-AF78-5B2B7F1E1A11}" srcOrd="0" destOrd="0" parTransId="{A70CC5C6-2FB1-4E50-ADFF-5B20908CF633}" sibTransId="{58D089F0-C67C-4EFB-8112-52FEB544173A}"/>
    <dgm:cxn modelId="{30D809F7-F57E-A144-ADFC-9C70C12ADC32}" srcId="{44DB8614-305F-BA42-9F37-8162B83FA1F9}" destId="{86A938F5-949E-DC4D-AE1D-2EEBA16D174D}" srcOrd="3" destOrd="0" parTransId="{AB3091AE-6D4A-4A49-9BAB-0F142208E274}" sibTransId="{C3109D0A-7F06-D446-9F87-C55EA96D5838}"/>
    <dgm:cxn modelId="{62D77DC9-FEE1-DD46-BE4D-8290DA7F20DE}" srcId="{44DB8614-305F-BA42-9F37-8162B83FA1F9}" destId="{9EC51222-5121-FA43-9C49-B1A7ACF09A54}" srcOrd="2" destOrd="0" parTransId="{6E4381C0-8CC1-5341-B92D-D8FC7C801813}" sibTransId="{8DBDAC47-5515-E443-B3DF-5F6E5910F6C2}"/>
    <dgm:cxn modelId="{5B5E6066-0FCE-46C0-9892-B03C3B63249B}" type="presOf" srcId="{86A938F5-949E-DC4D-AE1D-2EEBA16D174D}" destId="{5C2EB897-C2FA-A44E-90E5-882D19575FAE}" srcOrd="0" destOrd="3" presId="urn:microsoft.com/office/officeart/2005/8/layout/hList1"/>
    <dgm:cxn modelId="{87BF6BD9-F375-4E3B-996A-25F8D21FFDC4}" type="presOf" srcId="{9EC51222-5121-FA43-9C49-B1A7ACF09A54}" destId="{5C2EB897-C2FA-A44E-90E5-882D19575FAE}" srcOrd="0" destOrd="2" presId="urn:microsoft.com/office/officeart/2005/8/layout/hList1"/>
    <dgm:cxn modelId="{E0285FDC-FEC6-A14B-9216-F170B55EF927}" srcId="{65E0DD27-0169-4842-9C15-D3907C024267}" destId="{FC23EF80-CBAB-B34D-9EB3-6A61892BBC39}" srcOrd="1" destOrd="0" parTransId="{8EB085B3-3386-C342-9E10-28FC5D9E0483}" sibTransId="{D0472EDA-B818-1845-984A-05A9BD777A48}"/>
    <dgm:cxn modelId="{9A299544-5A27-014D-B4F5-F3E26822DCB3}" srcId="{B01719B4-E5E2-4500-898B-2761E01AA61A}" destId="{44DB8614-305F-BA42-9F37-8162B83FA1F9}" srcOrd="2" destOrd="0" parTransId="{FD1A953E-9917-C349-B897-4CB1E1F3D0CB}" sibTransId="{5CFD258D-1C06-754E-B8D7-61DE606DC538}"/>
    <dgm:cxn modelId="{43615DF0-162E-407D-847D-375DB6D19B99}" type="presOf" srcId="{CE8EE9FC-FB8D-454B-9202-0FB89F9FE793}" destId="{8012ACAD-7C72-4B8F-B09F-E832B119A08B}" srcOrd="0" destOrd="0" presId="urn:microsoft.com/office/officeart/2005/8/layout/hList1"/>
    <dgm:cxn modelId="{0F88C65F-01A6-4478-A4F2-2622B9B3D069}" type="presOf" srcId="{9BD65B11-5F53-2F4A-8336-A6F9DE8132A8}" destId="{5C2EB897-C2FA-A44E-90E5-882D19575FAE}" srcOrd="0" destOrd="0" presId="urn:microsoft.com/office/officeart/2005/8/layout/hList1"/>
    <dgm:cxn modelId="{5CEF97FA-1FD8-4B77-A037-D7DEB5735303}" type="presOf" srcId="{B01719B4-E5E2-4500-898B-2761E01AA61A}" destId="{6F90997C-7D45-4D12-9D2D-1DD696942DFD}" srcOrd="0" destOrd="0" presId="urn:microsoft.com/office/officeart/2005/8/layout/hList1"/>
    <dgm:cxn modelId="{84295CAA-04C0-4AF1-8684-B6E2E7FE51D0}" type="presOf" srcId="{3B76F0EB-1F3A-0345-8CB8-0EA4B4FE5EDC}" destId="{5C2EB897-C2FA-A44E-90E5-882D19575FAE}" srcOrd="0" destOrd="1" presId="urn:microsoft.com/office/officeart/2005/8/layout/hList1"/>
    <dgm:cxn modelId="{21BF06EF-DF06-456A-9699-E05D739AED7B}" type="presParOf" srcId="{6F90997C-7D45-4D12-9D2D-1DD696942DFD}" destId="{A9C0F4B0-A671-4A92-A8CE-131C76993ED4}" srcOrd="0" destOrd="0" presId="urn:microsoft.com/office/officeart/2005/8/layout/hList1"/>
    <dgm:cxn modelId="{E600D955-22BA-4C91-A993-222713AF7210}" type="presParOf" srcId="{A9C0F4B0-A671-4A92-A8CE-131C76993ED4}" destId="{48718258-FC9C-4258-A9A3-10F7CB3C06A3}" srcOrd="0" destOrd="0" presId="urn:microsoft.com/office/officeart/2005/8/layout/hList1"/>
    <dgm:cxn modelId="{66C9C503-03F1-433E-B9FE-E25D032C76C3}" type="presParOf" srcId="{A9C0F4B0-A671-4A92-A8CE-131C76993ED4}" destId="{654E9B4B-B8E9-4E04-A5EB-FBD5FBEFD1BD}" srcOrd="1" destOrd="0" presId="urn:microsoft.com/office/officeart/2005/8/layout/hList1"/>
    <dgm:cxn modelId="{9ECAC80B-CD12-45AE-96D3-F52925307EF2}" type="presParOf" srcId="{6F90997C-7D45-4D12-9D2D-1DD696942DFD}" destId="{FF531B66-2F7A-4BD4-B4CD-64E77626B7F3}" srcOrd="1" destOrd="0" presId="urn:microsoft.com/office/officeart/2005/8/layout/hList1"/>
    <dgm:cxn modelId="{DC1DE886-8667-46D1-96A6-6086B7897379}" type="presParOf" srcId="{6F90997C-7D45-4D12-9D2D-1DD696942DFD}" destId="{DAC67A3C-CAB4-4893-88D4-915E230A4A49}" srcOrd="2" destOrd="0" presId="urn:microsoft.com/office/officeart/2005/8/layout/hList1"/>
    <dgm:cxn modelId="{4DB56A2D-CB49-4142-A0CD-026064FDCC17}" type="presParOf" srcId="{DAC67A3C-CAB4-4893-88D4-915E230A4A49}" destId="{4EF327E4-37E9-4AD7-BBB4-99DA4C68E8B8}" srcOrd="0" destOrd="0" presId="urn:microsoft.com/office/officeart/2005/8/layout/hList1"/>
    <dgm:cxn modelId="{31501546-5B49-4FD1-8F3E-5E3D2DF1BEBA}" type="presParOf" srcId="{DAC67A3C-CAB4-4893-88D4-915E230A4A49}" destId="{8012ACAD-7C72-4B8F-B09F-E832B119A08B}" srcOrd="1" destOrd="0" presId="urn:microsoft.com/office/officeart/2005/8/layout/hList1"/>
    <dgm:cxn modelId="{EC1B773B-1B1C-481A-A954-471ECB59673C}" type="presParOf" srcId="{6F90997C-7D45-4D12-9D2D-1DD696942DFD}" destId="{7F9684AA-8351-564D-AE54-83A7BDF4CA87}" srcOrd="3" destOrd="0" presId="urn:microsoft.com/office/officeart/2005/8/layout/hList1"/>
    <dgm:cxn modelId="{E12D36DE-1FBB-4C37-A3A3-89ACF0737FC5}" type="presParOf" srcId="{6F90997C-7D45-4D12-9D2D-1DD696942DFD}" destId="{96FA2E6E-D6EC-BF43-8F78-98899DFC96B4}" srcOrd="4" destOrd="0" presId="urn:microsoft.com/office/officeart/2005/8/layout/hList1"/>
    <dgm:cxn modelId="{1374A04E-233E-405E-8E0C-8E3438031087}" type="presParOf" srcId="{96FA2E6E-D6EC-BF43-8F78-98899DFC96B4}" destId="{029A751A-EB7F-2E49-AA46-88FBEAF9A767}" srcOrd="0" destOrd="0" presId="urn:microsoft.com/office/officeart/2005/8/layout/hList1"/>
    <dgm:cxn modelId="{B9E696D5-A4E6-45D7-AD50-1FE3F9E2EC70}" type="presParOf" srcId="{96FA2E6E-D6EC-BF43-8F78-98899DFC96B4}" destId="{5C2EB897-C2FA-A44E-90E5-882D19575FA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F87CE609-126F-0B4B-AB74-9720196A7DD6}" type="doc">
      <dgm:prSet loTypeId="urn:microsoft.com/office/officeart/2008/layout/IncreasingCircleProcess" loCatId="" qsTypeId="urn:microsoft.com/office/officeart/2005/8/quickstyle/simple4" qsCatId="simple" csTypeId="urn:microsoft.com/office/officeart/2005/8/colors/accent1_2" csCatId="accent1" phldr="1"/>
      <dgm:spPr/>
      <dgm:t>
        <a:bodyPr/>
        <a:lstStyle/>
        <a:p>
          <a:endParaRPr lang="en-US"/>
        </a:p>
      </dgm:t>
    </dgm:pt>
    <dgm:pt modelId="{3A76DB8D-586B-564E-B343-66DFA3111ECC}">
      <dgm:prSet phldrT="[Text]"/>
      <dgm:spPr/>
      <dgm:t>
        <a:bodyPr/>
        <a:lstStyle/>
        <a:p>
          <a:r>
            <a:rPr lang="en-US" dirty="0" smtClean="0"/>
            <a:t>Some actions</a:t>
          </a:r>
          <a:endParaRPr lang="en-US" dirty="0"/>
        </a:p>
      </dgm:t>
    </dgm:pt>
    <dgm:pt modelId="{C3CCE0A9-C83F-6A40-951E-167540520457}" type="parTrans" cxnId="{2E1AF3DA-D9D8-DE48-A361-FF6FDB4C9422}">
      <dgm:prSet/>
      <dgm:spPr/>
      <dgm:t>
        <a:bodyPr/>
        <a:lstStyle/>
        <a:p>
          <a:endParaRPr lang="en-US"/>
        </a:p>
      </dgm:t>
    </dgm:pt>
    <dgm:pt modelId="{D802856D-4A5C-F144-B47F-AE8FBD33BE8E}" type="sibTrans" cxnId="{2E1AF3DA-D9D8-DE48-A361-FF6FDB4C9422}">
      <dgm:prSet/>
      <dgm:spPr/>
      <dgm:t>
        <a:bodyPr/>
        <a:lstStyle/>
        <a:p>
          <a:endParaRPr lang="en-US"/>
        </a:p>
      </dgm:t>
    </dgm:pt>
    <dgm:pt modelId="{54CB6240-9565-B947-8609-1C81B7009FBE}">
      <dgm:prSet phldrT="[Text]"/>
      <dgm:spPr/>
      <dgm:t>
        <a:bodyPr/>
        <a:lstStyle/>
        <a:p>
          <a:r>
            <a:rPr lang="en-US" dirty="0" smtClean="0"/>
            <a:t>More actions</a:t>
          </a:r>
          <a:endParaRPr lang="en-US" dirty="0"/>
        </a:p>
      </dgm:t>
    </dgm:pt>
    <dgm:pt modelId="{A0C91F13-4A7C-5040-B7D3-CCC048C6D715}" type="parTrans" cxnId="{BAABEFD6-E94A-3A48-A018-ACC6B4098C1E}">
      <dgm:prSet/>
      <dgm:spPr/>
      <dgm:t>
        <a:bodyPr/>
        <a:lstStyle/>
        <a:p>
          <a:endParaRPr lang="en-US"/>
        </a:p>
      </dgm:t>
    </dgm:pt>
    <dgm:pt modelId="{A5F480BA-E9AE-6746-9050-866004D2786D}" type="sibTrans" cxnId="{BAABEFD6-E94A-3A48-A018-ACC6B4098C1E}">
      <dgm:prSet/>
      <dgm:spPr/>
      <dgm:t>
        <a:bodyPr/>
        <a:lstStyle/>
        <a:p>
          <a:endParaRPr lang="en-US"/>
        </a:p>
      </dgm:t>
    </dgm:pt>
    <dgm:pt modelId="{0CF94D0A-9BBE-054E-A6BA-9C4F088242F9}">
      <dgm:prSet phldrT="[Text]"/>
      <dgm:spPr/>
      <dgm:t>
        <a:bodyPr/>
        <a:lstStyle/>
        <a:p>
          <a:r>
            <a:rPr lang="en-US" dirty="0" smtClean="0"/>
            <a:t>  Regular actions</a:t>
          </a:r>
          <a:endParaRPr lang="en-US" dirty="0"/>
        </a:p>
      </dgm:t>
    </dgm:pt>
    <dgm:pt modelId="{9EB8036D-9A09-D943-8E69-2B79B1E3B0F7}" type="parTrans" cxnId="{7FB5FE10-6334-EA4A-AF2E-F1C15885FB95}">
      <dgm:prSet/>
      <dgm:spPr/>
      <dgm:t>
        <a:bodyPr/>
        <a:lstStyle/>
        <a:p>
          <a:endParaRPr lang="en-US"/>
        </a:p>
      </dgm:t>
    </dgm:pt>
    <dgm:pt modelId="{D34D7B01-58CF-5E47-BB72-D144E472D897}" type="sibTrans" cxnId="{7FB5FE10-6334-EA4A-AF2E-F1C15885FB95}">
      <dgm:prSet/>
      <dgm:spPr/>
      <dgm:t>
        <a:bodyPr/>
        <a:lstStyle/>
        <a:p>
          <a:endParaRPr lang="en-US"/>
        </a:p>
      </dgm:t>
    </dgm:pt>
    <dgm:pt modelId="{E2ED8D46-8FB4-FF4E-93EA-00CD4E9223F5}" type="pres">
      <dgm:prSet presAssocID="{F87CE609-126F-0B4B-AB74-9720196A7DD6}" presName="Name0" presStyleCnt="0">
        <dgm:presLayoutVars>
          <dgm:chMax val="7"/>
          <dgm:chPref val="7"/>
          <dgm:dir/>
          <dgm:animOne val="branch"/>
          <dgm:animLvl val="lvl"/>
        </dgm:presLayoutVars>
      </dgm:prSet>
      <dgm:spPr/>
      <dgm:t>
        <a:bodyPr/>
        <a:lstStyle/>
        <a:p>
          <a:endParaRPr lang="en-US"/>
        </a:p>
      </dgm:t>
    </dgm:pt>
    <dgm:pt modelId="{249CC931-2C0C-654A-BA1E-7BF5643EFB55}" type="pres">
      <dgm:prSet presAssocID="{3A76DB8D-586B-564E-B343-66DFA3111ECC}" presName="composite" presStyleCnt="0"/>
      <dgm:spPr/>
    </dgm:pt>
    <dgm:pt modelId="{8C7864CD-059D-1F44-B6DC-5F1EB16F5038}" type="pres">
      <dgm:prSet presAssocID="{3A76DB8D-586B-564E-B343-66DFA3111ECC}" presName="BackAccent" presStyleLbl="bgShp" presStyleIdx="0" presStyleCnt="3" custLinFactY="400000" custLinFactNeighborX="7544" custLinFactNeighborY="422664"/>
      <dgm:spPr>
        <a:solidFill>
          <a:schemeClr val="accent5"/>
        </a:solidFill>
      </dgm:spPr>
      <dgm:t>
        <a:bodyPr/>
        <a:lstStyle/>
        <a:p>
          <a:endParaRPr lang="en-US"/>
        </a:p>
      </dgm:t>
    </dgm:pt>
    <dgm:pt modelId="{A7380F2B-879B-3648-901D-E99A67600008}" type="pres">
      <dgm:prSet presAssocID="{3A76DB8D-586B-564E-B343-66DFA3111ECC}" presName="Accent" presStyleLbl="alignNode1" presStyleIdx="0" presStyleCnt="3" custLinFactY="500000" custLinFactNeighborX="9427" custLinFactNeighborY="528343"/>
      <dgm:spPr>
        <a:gradFill rotWithShape="0">
          <a:gsLst>
            <a:gs pos="0">
              <a:schemeClr val="accent1"/>
            </a:gs>
            <a:gs pos="100000">
              <a:schemeClr val="accent1">
                <a:hueOff val="0"/>
                <a:satOff val="0"/>
                <a:lumOff val="0"/>
                <a:alphaOff val="0"/>
                <a:tint val="50000"/>
                <a:shade val="100000"/>
                <a:satMod val="350000"/>
              </a:schemeClr>
            </a:gs>
          </a:gsLst>
        </a:gradFill>
        <a:effectLst/>
      </dgm:spPr>
      <dgm:t>
        <a:bodyPr/>
        <a:lstStyle/>
        <a:p>
          <a:endParaRPr lang="en-US"/>
        </a:p>
      </dgm:t>
    </dgm:pt>
    <dgm:pt modelId="{A6E35A83-3EDE-8C48-B55A-37CB50B2CC6F}" type="pres">
      <dgm:prSet presAssocID="{3A76DB8D-586B-564E-B343-66DFA3111ECC}" presName="Child" presStyleLbl="revTx" presStyleIdx="0" presStyleCnt="3">
        <dgm:presLayoutVars>
          <dgm:chMax val="0"/>
          <dgm:chPref val="0"/>
          <dgm:bulletEnabled val="1"/>
        </dgm:presLayoutVars>
      </dgm:prSet>
      <dgm:spPr/>
      <dgm:t>
        <a:bodyPr/>
        <a:lstStyle/>
        <a:p>
          <a:endParaRPr lang="en-US"/>
        </a:p>
      </dgm:t>
    </dgm:pt>
    <dgm:pt modelId="{DDA2D102-6A08-8140-BBA4-C952405475E5}" type="pres">
      <dgm:prSet presAssocID="{3A76DB8D-586B-564E-B343-66DFA3111ECC}" presName="Parent" presStyleLbl="revTx" presStyleIdx="0" presStyleCnt="3" custScaleY="58241" custLinFactY="400000" custLinFactNeighborX="637" custLinFactNeighborY="419344">
        <dgm:presLayoutVars>
          <dgm:chMax val="1"/>
          <dgm:chPref val="1"/>
          <dgm:bulletEnabled val="1"/>
        </dgm:presLayoutVars>
      </dgm:prSet>
      <dgm:spPr/>
      <dgm:t>
        <a:bodyPr/>
        <a:lstStyle/>
        <a:p>
          <a:endParaRPr lang="en-US"/>
        </a:p>
      </dgm:t>
    </dgm:pt>
    <dgm:pt modelId="{7A9EDC3E-8977-7140-A1A3-2A30435AE059}" type="pres">
      <dgm:prSet presAssocID="{D802856D-4A5C-F144-B47F-AE8FBD33BE8E}" presName="sibTrans" presStyleCnt="0"/>
      <dgm:spPr/>
    </dgm:pt>
    <dgm:pt modelId="{AC03369E-D022-DC48-A8F3-9359FE073B53}" type="pres">
      <dgm:prSet presAssocID="{54CB6240-9565-B947-8609-1C81B7009FBE}" presName="composite" presStyleCnt="0"/>
      <dgm:spPr/>
    </dgm:pt>
    <dgm:pt modelId="{62323285-22E8-FE4F-9128-D4AF95982ECC}" type="pres">
      <dgm:prSet presAssocID="{54CB6240-9565-B947-8609-1C81B7009FBE}" presName="BackAccent" presStyleLbl="bgShp" presStyleIdx="1" presStyleCnt="3" custLinFactY="300000" custLinFactNeighborX="-17068" custLinFactNeighborY="339582"/>
      <dgm:spPr>
        <a:solidFill>
          <a:schemeClr val="accent5"/>
        </a:solidFill>
      </dgm:spPr>
      <dgm:t>
        <a:bodyPr/>
        <a:lstStyle/>
        <a:p>
          <a:endParaRPr lang="en-US"/>
        </a:p>
      </dgm:t>
    </dgm:pt>
    <dgm:pt modelId="{5E364A63-F478-BF4C-8099-FBB095FD4CBE}" type="pres">
      <dgm:prSet presAssocID="{54CB6240-9565-B947-8609-1C81B7009FBE}" presName="Accent" presStyleLbl="alignNode1" presStyleIdx="1" presStyleCnt="3" custLinFactY="399491" custLinFactNeighborX="-21337" custLinFactNeighborY="400000"/>
      <dgm:spPr>
        <a:gradFill rotWithShape="0">
          <a:gsLst>
            <a:gs pos="0">
              <a:schemeClr val="accent1"/>
            </a:gs>
            <a:gs pos="100000">
              <a:schemeClr val="accent1">
                <a:hueOff val="0"/>
                <a:satOff val="0"/>
                <a:lumOff val="0"/>
                <a:alphaOff val="0"/>
                <a:tint val="50000"/>
                <a:shade val="100000"/>
                <a:satMod val="350000"/>
              </a:schemeClr>
            </a:gs>
          </a:gsLst>
        </a:gradFill>
        <a:effectLst/>
      </dgm:spPr>
      <dgm:t>
        <a:bodyPr/>
        <a:lstStyle/>
        <a:p>
          <a:endParaRPr lang="en-US"/>
        </a:p>
      </dgm:t>
    </dgm:pt>
    <dgm:pt modelId="{B0BAF96A-AECB-0B4D-B90B-F9D6C96F04BF}" type="pres">
      <dgm:prSet presAssocID="{54CB6240-9565-B947-8609-1C81B7009FBE}" presName="Child" presStyleLbl="revTx" presStyleIdx="0" presStyleCnt="3" custScaleX="18334" custScaleY="14599">
        <dgm:presLayoutVars>
          <dgm:chMax val="0"/>
          <dgm:chPref val="0"/>
          <dgm:bulletEnabled val="1"/>
        </dgm:presLayoutVars>
      </dgm:prSet>
      <dgm:spPr/>
      <dgm:t>
        <a:bodyPr/>
        <a:lstStyle/>
        <a:p>
          <a:endParaRPr lang="en-US"/>
        </a:p>
      </dgm:t>
    </dgm:pt>
    <dgm:pt modelId="{D50D94EA-2760-DE48-BC31-B89DCDF68DC8}" type="pres">
      <dgm:prSet presAssocID="{54CB6240-9565-B947-8609-1C81B7009FBE}" presName="Parent" presStyleLbl="revTx" presStyleIdx="1" presStyleCnt="3" custScaleY="65911" custLinFactY="300000" custLinFactNeighborX="-9443" custLinFactNeighborY="336263">
        <dgm:presLayoutVars>
          <dgm:chMax val="1"/>
          <dgm:chPref val="1"/>
          <dgm:bulletEnabled val="1"/>
        </dgm:presLayoutVars>
      </dgm:prSet>
      <dgm:spPr/>
      <dgm:t>
        <a:bodyPr/>
        <a:lstStyle/>
        <a:p>
          <a:endParaRPr lang="en-US"/>
        </a:p>
      </dgm:t>
    </dgm:pt>
    <dgm:pt modelId="{08348E92-2A5D-3B48-97B0-ECAFE430815E}" type="pres">
      <dgm:prSet presAssocID="{A5F480BA-E9AE-6746-9050-866004D2786D}" presName="sibTrans" presStyleCnt="0"/>
      <dgm:spPr/>
    </dgm:pt>
    <dgm:pt modelId="{83403475-8E89-1545-80DB-1297C0E0A0C3}" type="pres">
      <dgm:prSet presAssocID="{0CF94D0A-9BBE-054E-A6BA-9C4F088242F9}" presName="composite" presStyleCnt="0"/>
      <dgm:spPr/>
    </dgm:pt>
    <dgm:pt modelId="{7F65E93C-BB54-A44F-BCDC-BA620830DCB5}" type="pres">
      <dgm:prSet presAssocID="{0CF94D0A-9BBE-054E-A6BA-9C4F088242F9}" presName="BackAccent" presStyleLbl="bgShp" presStyleIdx="2" presStyleCnt="3" custLinFactY="300000" custLinFactNeighborX="-55961" custLinFactNeighborY="330990"/>
      <dgm:spPr>
        <a:solidFill>
          <a:schemeClr val="accent5"/>
        </a:solidFill>
      </dgm:spPr>
      <dgm:t>
        <a:bodyPr/>
        <a:lstStyle/>
        <a:p>
          <a:endParaRPr lang="en-US"/>
        </a:p>
      </dgm:t>
    </dgm:pt>
    <dgm:pt modelId="{954B8C7B-7EB3-C549-8F66-3CB525B8892D}" type="pres">
      <dgm:prSet presAssocID="{0CF94D0A-9BBE-054E-A6BA-9C4F088242F9}" presName="Accent" presStyleLbl="alignNode1" presStyleIdx="2" presStyleCnt="3" custLinFactY="388751" custLinFactNeighborX="-69953" custLinFactNeighborY="400000"/>
      <dgm:spPr>
        <a:gradFill rotWithShape="0">
          <a:gsLst>
            <a:gs pos="0">
              <a:schemeClr val="accent1"/>
            </a:gs>
            <a:gs pos="100000">
              <a:schemeClr val="accent1">
                <a:hueOff val="0"/>
                <a:satOff val="0"/>
                <a:lumOff val="0"/>
                <a:alphaOff val="0"/>
                <a:tint val="50000"/>
                <a:shade val="100000"/>
                <a:satMod val="350000"/>
              </a:schemeClr>
            </a:gs>
          </a:gsLst>
        </a:gradFill>
        <a:effectLst/>
      </dgm:spPr>
      <dgm:t>
        <a:bodyPr/>
        <a:lstStyle/>
        <a:p>
          <a:endParaRPr lang="en-US"/>
        </a:p>
      </dgm:t>
    </dgm:pt>
    <dgm:pt modelId="{A33F6999-B97A-9B4E-A2DB-CE491D31FCE0}" type="pres">
      <dgm:prSet presAssocID="{0CF94D0A-9BBE-054E-A6BA-9C4F088242F9}" presName="Child" presStyleLbl="revTx" presStyleIdx="1" presStyleCnt="3" custFlipVert="1" custScaleY="83329">
        <dgm:presLayoutVars>
          <dgm:chMax val="0"/>
          <dgm:chPref val="0"/>
          <dgm:bulletEnabled val="1"/>
        </dgm:presLayoutVars>
      </dgm:prSet>
      <dgm:spPr/>
      <dgm:t>
        <a:bodyPr/>
        <a:lstStyle/>
        <a:p>
          <a:endParaRPr lang="en-US"/>
        </a:p>
      </dgm:t>
    </dgm:pt>
    <dgm:pt modelId="{3350BA0B-63A9-5947-AA99-8355D8E6B719}" type="pres">
      <dgm:prSet presAssocID="{0CF94D0A-9BBE-054E-A6BA-9C4F088242F9}" presName="Parent" presStyleLbl="revTx" presStyleIdx="2" presStyleCnt="3" custScaleX="131870" custScaleY="62499" custLinFactY="300000" custLinFactNeighborX="-18868" custLinFactNeighborY="329213">
        <dgm:presLayoutVars>
          <dgm:chMax val="1"/>
          <dgm:chPref val="1"/>
          <dgm:bulletEnabled val="1"/>
        </dgm:presLayoutVars>
      </dgm:prSet>
      <dgm:spPr/>
      <dgm:t>
        <a:bodyPr/>
        <a:lstStyle/>
        <a:p>
          <a:endParaRPr lang="en-US"/>
        </a:p>
      </dgm:t>
    </dgm:pt>
  </dgm:ptLst>
  <dgm:cxnLst>
    <dgm:cxn modelId="{BAABEFD6-E94A-3A48-A018-ACC6B4098C1E}" srcId="{F87CE609-126F-0B4B-AB74-9720196A7DD6}" destId="{54CB6240-9565-B947-8609-1C81B7009FBE}" srcOrd="1" destOrd="0" parTransId="{A0C91F13-4A7C-5040-B7D3-CCC048C6D715}" sibTransId="{A5F480BA-E9AE-6746-9050-866004D2786D}"/>
    <dgm:cxn modelId="{C619EF81-6E4A-41F2-88E9-486401A3DFDF}" type="presOf" srcId="{3A76DB8D-586B-564E-B343-66DFA3111ECC}" destId="{DDA2D102-6A08-8140-BBA4-C952405475E5}" srcOrd="0" destOrd="0" presId="urn:microsoft.com/office/officeart/2008/layout/IncreasingCircleProcess"/>
    <dgm:cxn modelId="{D4C00897-41CD-436E-9FF5-E5F93CDBB17E}" type="presOf" srcId="{F87CE609-126F-0B4B-AB74-9720196A7DD6}" destId="{E2ED8D46-8FB4-FF4E-93EA-00CD4E9223F5}" srcOrd="0" destOrd="0" presId="urn:microsoft.com/office/officeart/2008/layout/IncreasingCircleProcess"/>
    <dgm:cxn modelId="{5AA4C3DD-6FF3-4F48-8DD6-43C6AB51EB2F}" type="presOf" srcId="{54CB6240-9565-B947-8609-1C81B7009FBE}" destId="{D50D94EA-2760-DE48-BC31-B89DCDF68DC8}" srcOrd="0" destOrd="0" presId="urn:microsoft.com/office/officeart/2008/layout/IncreasingCircleProcess"/>
    <dgm:cxn modelId="{2E1AF3DA-D9D8-DE48-A361-FF6FDB4C9422}" srcId="{F87CE609-126F-0B4B-AB74-9720196A7DD6}" destId="{3A76DB8D-586B-564E-B343-66DFA3111ECC}" srcOrd="0" destOrd="0" parTransId="{C3CCE0A9-C83F-6A40-951E-167540520457}" sibTransId="{D802856D-4A5C-F144-B47F-AE8FBD33BE8E}"/>
    <dgm:cxn modelId="{FB9DF838-D8E2-4C32-8AA5-4A72C8C09426}" type="presOf" srcId="{0CF94D0A-9BBE-054E-A6BA-9C4F088242F9}" destId="{3350BA0B-63A9-5947-AA99-8355D8E6B719}" srcOrd="0" destOrd="0" presId="urn:microsoft.com/office/officeart/2008/layout/IncreasingCircleProcess"/>
    <dgm:cxn modelId="{7FB5FE10-6334-EA4A-AF2E-F1C15885FB95}" srcId="{F87CE609-126F-0B4B-AB74-9720196A7DD6}" destId="{0CF94D0A-9BBE-054E-A6BA-9C4F088242F9}" srcOrd="2" destOrd="0" parTransId="{9EB8036D-9A09-D943-8E69-2B79B1E3B0F7}" sibTransId="{D34D7B01-58CF-5E47-BB72-D144E472D897}"/>
    <dgm:cxn modelId="{50179C23-F55E-438B-86BB-6CCBF085A30B}" type="presParOf" srcId="{E2ED8D46-8FB4-FF4E-93EA-00CD4E9223F5}" destId="{249CC931-2C0C-654A-BA1E-7BF5643EFB55}" srcOrd="0" destOrd="0" presId="urn:microsoft.com/office/officeart/2008/layout/IncreasingCircleProcess"/>
    <dgm:cxn modelId="{A67C28D4-5664-4D94-854A-2424859852BA}" type="presParOf" srcId="{249CC931-2C0C-654A-BA1E-7BF5643EFB55}" destId="{8C7864CD-059D-1F44-B6DC-5F1EB16F5038}" srcOrd="0" destOrd="0" presId="urn:microsoft.com/office/officeart/2008/layout/IncreasingCircleProcess"/>
    <dgm:cxn modelId="{B862F878-61C7-4273-A812-A064E503C462}" type="presParOf" srcId="{249CC931-2C0C-654A-BA1E-7BF5643EFB55}" destId="{A7380F2B-879B-3648-901D-E99A67600008}" srcOrd="1" destOrd="0" presId="urn:microsoft.com/office/officeart/2008/layout/IncreasingCircleProcess"/>
    <dgm:cxn modelId="{81FED0FC-78F4-4B65-A5B7-AE6D48906498}" type="presParOf" srcId="{249CC931-2C0C-654A-BA1E-7BF5643EFB55}" destId="{A6E35A83-3EDE-8C48-B55A-37CB50B2CC6F}" srcOrd="2" destOrd="0" presId="urn:microsoft.com/office/officeart/2008/layout/IncreasingCircleProcess"/>
    <dgm:cxn modelId="{E850DF56-D7A6-42D7-A008-AE921A25EDA4}" type="presParOf" srcId="{249CC931-2C0C-654A-BA1E-7BF5643EFB55}" destId="{DDA2D102-6A08-8140-BBA4-C952405475E5}" srcOrd="3" destOrd="0" presId="urn:microsoft.com/office/officeart/2008/layout/IncreasingCircleProcess"/>
    <dgm:cxn modelId="{67553077-BF3A-4F98-A059-A9E71DD6446C}" type="presParOf" srcId="{E2ED8D46-8FB4-FF4E-93EA-00CD4E9223F5}" destId="{7A9EDC3E-8977-7140-A1A3-2A30435AE059}" srcOrd="1" destOrd="0" presId="urn:microsoft.com/office/officeart/2008/layout/IncreasingCircleProcess"/>
    <dgm:cxn modelId="{BCA5959A-DC84-4D0E-9B0D-AC1FA86317E0}" type="presParOf" srcId="{E2ED8D46-8FB4-FF4E-93EA-00CD4E9223F5}" destId="{AC03369E-D022-DC48-A8F3-9359FE073B53}" srcOrd="2" destOrd="0" presId="urn:microsoft.com/office/officeart/2008/layout/IncreasingCircleProcess"/>
    <dgm:cxn modelId="{275E9775-CEF4-4BF2-96FC-5FA3920C9F4F}" type="presParOf" srcId="{AC03369E-D022-DC48-A8F3-9359FE073B53}" destId="{62323285-22E8-FE4F-9128-D4AF95982ECC}" srcOrd="0" destOrd="0" presId="urn:microsoft.com/office/officeart/2008/layout/IncreasingCircleProcess"/>
    <dgm:cxn modelId="{8170FCEF-6CAB-4B03-9CB7-C4033F00D64E}" type="presParOf" srcId="{AC03369E-D022-DC48-A8F3-9359FE073B53}" destId="{5E364A63-F478-BF4C-8099-FBB095FD4CBE}" srcOrd="1" destOrd="0" presId="urn:microsoft.com/office/officeart/2008/layout/IncreasingCircleProcess"/>
    <dgm:cxn modelId="{3C4052AB-2C36-4188-8613-A01AA2B804B5}" type="presParOf" srcId="{AC03369E-D022-DC48-A8F3-9359FE073B53}" destId="{B0BAF96A-AECB-0B4D-B90B-F9D6C96F04BF}" srcOrd="2" destOrd="0" presId="urn:microsoft.com/office/officeart/2008/layout/IncreasingCircleProcess"/>
    <dgm:cxn modelId="{6C31FB1D-4587-4D02-BCC8-4F057F236079}" type="presParOf" srcId="{AC03369E-D022-DC48-A8F3-9359FE073B53}" destId="{D50D94EA-2760-DE48-BC31-B89DCDF68DC8}" srcOrd="3" destOrd="0" presId="urn:microsoft.com/office/officeart/2008/layout/IncreasingCircleProcess"/>
    <dgm:cxn modelId="{04809A09-98FF-4B67-917D-9E70AC6F3976}" type="presParOf" srcId="{E2ED8D46-8FB4-FF4E-93EA-00CD4E9223F5}" destId="{08348E92-2A5D-3B48-97B0-ECAFE430815E}" srcOrd="3" destOrd="0" presId="urn:microsoft.com/office/officeart/2008/layout/IncreasingCircleProcess"/>
    <dgm:cxn modelId="{DE0981C4-EA72-44C4-A5FB-2D6D877CC377}" type="presParOf" srcId="{E2ED8D46-8FB4-FF4E-93EA-00CD4E9223F5}" destId="{83403475-8E89-1545-80DB-1297C0E0A0C3}" srcOrd="4" destOrd="0" presId="urn:microsoft.com/office/officeart/2008/layout/IncreasingCircleProcess"/>
    <dgm:cxn modelId="{037133B5-A4D6-412A-AA74-C72BDED811EA}" type="presParOf" srcId="{83403475-8E89-1545-80DB-1297C0E0A0C3}" destId="{7F65E93C-BB54-A44F-BCDC-BA620830DCB5}" srcOrd="0" destOrd="0" presId="urn:microsoft.com/office/officeart/2008/layout/IncreasingCircleProcess"/>
    <dgm:cxn modelId="{8598AFF9-3490-4924-BD2C-F04C16196BBC}" type="presParOf" srcId="{83403475-8E89-1545-80DB-1297C0E0A0C3}" destId="{954B8C7B-7EB3-C549-8F66-3CB525B8892D}" srcOrd="1" destOrd="0" presId="urn:microsoft.com/office/officeart/2008/layout/IncreasingCircleProcess"/>
    <dgm:cxn modelId="{D4867CB0-2ACE-4EC3-BB11-16DF0218D971}" type="presParOf" srcId="{83403475-8E89-1545-80DB-1297C0E0A0C3}" destId="{A33F6999-B97A-9B4E-A2DB-CE491D31FCE0}" srcOrd="2" destOrd="0" presId="urn:microsoft.com/office/officeart/2008/layout/IncreasingCircleProcess"/>
    <dgm:cxn modelId="{D1A24419-C492-4A60-A988-646862B9F89D}" type="presParOf" srcId="{83403475-8E89-1545-80DB-1297C0E0A0C3}" destId="{3350BA0B-63A9-5947-AA99-8355D8E6B719}" srcOrd="3" destOrd="0" presId="urn:microsoft.com/office/officeart/2008/layout/Increasing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92819D88-A9CB-4A37-937B-0A5B649F39F7}" type="doc">
      <dgm:prSet loTypeId="urn:microsoft.com/office/officeart/2005/8/layout/process2" loCatId="process" qsTypeId="urn:microsoft.com/office/officeart/2005/8/quickstyle/simple1" qsCatId="simple" csTypeId="urn:microsoft.com/office/officeart/2005/8/colors/colorful3" csCatId="colorful" phldr="1"/>
      <dgm:spPr/>
    </dgm:pt>
    <dgm:pt modelId="{A5265C51-DD30-4A18-88AB-836F7F336820}">
      <dgm:prSet phldrT="[Text]" custT="1"/>
      <dgm:spPr>
        <a:solidFill>
          <a:schemeClr val="accent2"/>
        </a:solidFill>
      </dgm:spPr>
      <dgm:t>
        <a:bodyPr/>
        <a:lstStyle/>
        <a:p>
          <a:r>
            <a:rPr lang="en-US" sz="2400" dirty="0" smtClean="0">
              <a:latin typeface="+mn-lt"/>
              <a:ea typeface="Tahoma" pitchFamily="34" charset="0"/>
              <a:cs typeface="Tahoma" pitchFamily="34" charset="0"/>
            </a:rPr>
            <a:t>Visitation</a:t>
          </a:r>
          <a:endParaRPr lang="en-US" sz="2400" dirty="0">
            <a:latin typeface="+mn-lt"/>
            <a:ea typeface="Tahoma" pitchFamily="34" charset="0"/>
            <a:cs typeface="Tahoma" pitchFamily="34" charset="0"/>
          </a:endParaRPr>
        </a:p>
      </dgm:t>
    </dgm:pt>
    <dgm:pt modelId="{2CA19FA3-91FF-4E11-92F2-CF429D398EAA}" type="parTrans" cxnId="{967BEB93-3B63-4269-B0BC-1315E4288CB4}">
      <dgm:prSet/>
      <dgm:spPr/>
      <dgm:t>
        <a:bodyPr/>
        <a:lstStyle/>
        <a:p>
          <a:endParaRPr lang="en-US" sz="2800">
            <a:latin typeface="Tahoma" pitchFamily="34" charset="0"/>
            <a:ea typeface="Tahoma" pitchFamily="34" charset="0"/>
            <a:cs typeface="Tahoma" pitchFamily="34" charset="0"/>
          </a:endParaRPr>
        </a:p>
      </dgm:t>
    </dgm:pt>
    <dgm:pt modelId="{43634D21-19C3-4C79-828D-922A8C2BE9B7}" type="sibTrans" cxnId="{967BEB93-3B63-4269-B0BC-1315E4288CB4}">
      <dgm:prSet custT="1"/>
      <dgm:spPr>
        <a:solidFill>
          <a:schemeClr val="accent5"/>
        </a:solidFill>
      </dgm:spPr>
      <dgm:t>
        <a:bodyPr/>
        <a:lstStyle/>
        <a:p>
          <a:endParaRPr lang="en-US" sz="2800" dirty="0">
            <a:latin typeface="Tahoma" pitchFamily="34" charset="0"/>
            <a:ea typeface="Tahoma" pitchFamily="34" charset="0"/>
            <a:cs typeface="Tahoma" pitchFamily="34" charset="0"/>
          </a:endParaRPr>
        </a:p>
      </dgm:t>
    </dgm:pt>
    <dgm:pt modelId="{4D5D203F-887F-4138-9520-1FD2EC70E70C}">
      <dgm:prSet phldrT="[Text]" custT="1"/>
      <dgm:spPr>
        <a:solidFill>
          <a:schemeClr val="accent3"/>
        </a:solidFill>
      </dgm:spPr>
      <dgm:t>
        <a:bodyPr/>
        <a:lstStyle/>
        <a:p>
          <a:r>
            <a:rPr lang="en-US" sz="2400" dirty="0" smtClean="0">
              <a:latin typeface="+mn-lt"/>
              <a:ea typeface="Tahoma" pitchFamily="34" charset="0"/>
              <a:cs typeface="Tahoma" pitchFamily="34" charset="0"/>
            </a:rPr>
            <a:t>Safety</a:t>
          </a:r>
          <a:endParaRPr lang="en-US" sz="2400" dirty="0">
            <a:latin typeface="+mn-lt"/>
            <a:ea typeface="Tahoma" pitchFamily="34" charset="0"/>
            <a:cs typeface="Tahoma" pitchFamily="34" charset="0"/>
          </a:endParaRPr>
        </a:p>
      </dgm:t>
    </dgm:pt>
    <dgm:pt modelId="{A29928C2-CD79-449C-BE64-2C937325E1C6}" type="parTrans" cxnId="{E4817D3F-B1FB-4E07-B57A-461AAAAE565E}">
      <dgm:prSet/>
      <dgm:spPr/>
      <dgm:t>
        <a:bodyPr/>
        <a:lstStyle/>
        <a:p>
          <a:endParaRPr lang="en-US" sz="2800">
            <a:latin typeface="Tahoma" pitchFamily="34" charset="0"/>
            <a:ea typeface="Tahoma" pitchFamily="34" charset="0"/>
            <a:cs typeface="Tahoma" pitchFamily="34" charset="0"/>
          </a:endParaRPr>
        </a:p>
      </dgm:t>
    </dgm:pt>
    <dgm:pt modelId="{3276E772-8EC2-4E76-A725-BA7F1557FBEE}" type="sibTrans" cxnId="{E4817D3F-B1FB-4E07-B57A-461AAAAE565E}">
      <dgm:prSet/>
      <dgm:spPr>
        <a:solidFill>
          <a:schemeClr val="accent5"/>
        </a:solidFill>
      </dgm:spPr>
      <dgm:t>
        <a:bodyPr/>
        <a:lstStyle/>
        <a:p>
          <a:endParaRPr lang="en-US" sz="2800" dirty="0">
            <a:latin typeface="Tahoma" pitchFamily="34" charset="0"/>
            <a:ea typeface="Tahoma" pitchFamily="34" charset="0"/>
            <a:cs typeface="Tahoma" pitchFamily="34" charset="0"/>
          </a:endParaRPr>
        </a:p>
      </dgm:t>
    </dgm:pt>
    <dgm:pt modelId="{595832B7-CDAC-43C3-8563-9D28CD31F956}">
      <dgm:prSet phldrT="[Text]" custT="1"/>
      <dgm:spPr>
        <a:solidFill>
          <a:schemeClr val="accent1"/>
        </a:solidFill>
      </dgm:spPr>
      <dgm:t>
        <a:bodyPr/>
        <a:lstStyle/>
        <a:p>
          <a:r>
            <a:rPr lang="en-US" sz="2400" dirty="0" smtClean="0">
              <a:latin typeface="+mn-lt"/>
              <a:ea typeface="Tahoma" pitchFamily="34" charset="0"/>
              <a:cs typeface="Tahoma" pitchFamily="34" charset="0"/>
            </a:rPr>
            <a:t>Evaluation of Progress</a:t>
          </a:r>
          <a:endParaRPr lang="en-US" sz="2400" dirty="0">
            <a:latin typeface="+mn-lt"/>
            <a:ea typeface="Tahoma" pitchFamily="34" charset="0"/>
            <a:cs typeface="Tahoma" pitchFamily="34" charset="0"/>
          </a:endParaRPr>
        </a:p>
      </dgm:t>
    </dgm:pt>
    <dgm:pt modelId="{1EE8A38B-6546-4163-B23C-CC281077F0D3}" type="parTrans" cxnId="{AD1D0251-3AC5-4163-AED8-AEB7FF0691E9}">
      <dgm:prSet/>
      <dgm:spPr/>
      <dgm:t>
        <a:bodyPr/>
        <a:lstStyle/>
        <a:p>
          <a:endParaRPr lang="en-US"/>
        </a:p>
      </dgm:t>
    </dgm:pt>
    <dgm:pt modelId="{641EDA69-31DC-4F02-A4ED-20A1EB57158C}" type="sibTrans" cxnId="{AD1D0251-3AC5-4163-AED8-AEB7FF0691E9}">
      <dgm:prSet/>
      <dgm:spPr>
        <a:solidFill>
          <a:schemeClr val="accent5"/>
        </a:solidFill>
      </dgm:spPr>
      <dgm:t>
        <a:bodyPr/>
        <a:lstStyle/>
        <a:p>
          <a:endParaRPr lang="en-US" dirty="0"/>
        </a:p>
      </dgm:t>
    </dgm:pt>
    <dgm:pt modelId="{7A940A17-ABAD-4F6D-895C-39FDDC7AA406}">
      <dgm:prSet/>
      <dgm:spPr>
        <a:solidFill>
          <a:schemeClr val="accent4"/>
        </a:solidFill>
      </dgm:spPr>
      <dgm:t>
        <a:bodyPr/>
        <a:lstStyle/>
        <a:p>
          <a:r>
            <a:rPr lang="en-US" dirty="0" smtClean="0"/>
            <a:t>Permanency </a:t>
          </a:r>
          <a:endParaRPr lang="en-US" dirty="0"/>
        </a:p>
      </dgm:t>
    </dgm:pt>
    <dgm:pt modelId="{4D32E891-31A5-4B52-BAC1-40B1F12909F1}" type="parTrans" cxnId="{A3391164-D05E-4F07-A7F6-0C666CAA868E}">
      <dgm:prSet/>
      <dgm:spPr/>
      <dgm:t>
        <a:bodyPr/>
        <a:lstStyle/>
        <a:p>
          <a:endParaRPr lang="en-US"/>
        </a:p>
      </dgm:t>
    </dgm:pt>
    <dgm:pt modelId="{92B285BF-EC48-403B-B00E-5D19A56D29AC}" type="sibTrans" cxnId="{A3391164-D05E-4F07-A7F6-0C666CAA868E}">
      <dgm:prSet/>
      <dgm:spPr/>
      <dgm:t>
        <a:bodyPr/>
        <a:lstStyle/>
        <a:p>
          <a:endParaRPr lang="en-US"/>
        </a:p>
      </dgm:t>
    </dgm:pt>
    <dgm:pt modelId="{6956DA40-3FEA-4483-80CA-C6008ED9B95D}" type="pres">
      <dgm:prSet presAssocID="{92819D88-A9CB-4A37-937B-0A5B649F39F7}" presName="linearFlow" presStyleCnt="0">
        <dgm:presLayoutVars>
          <dgm:resizeHandles val="exact"/>
        </dgm:presLayoutVars>
      </dgm:prSet>
      <dgm:spPr/>
    </dgm:pt>
    <dgm:pt modelId="{3E118BB9-CC70-41E1-AA36-271136F284A4}" type="pres">
      <dgm:prSet presAssocID="{595832B7-CDAC-43C3-8563-9D28CD31F956}" presName="node" presStyleLbl="node1" presStyleIdx="0" presStyleCnt="4">
        <dgm:presLayoutVars>
          <dgm:bulletEnabled val="1"/>
        </dgm:presLayoutVars>
      </dgm:prSet>
      <dgm:spPr/>
      <dgm:t>
        <a:bodyPr/>
        <a:lstStyle/>
        <a:p>
          <a:endParaRPr lang="en-US"/>
        </a:p>
      </dgm:t>
    </dgm:pt>
    <dgm:pt modelId="{6D510FBB-51C6-485D-AA9A-C97FD09CBA7C}" type="pres">
      <dgm:prSet presAssocID="{641EDA69-31DC-4F02-A4ED-20A1EB57158C}" presName="sibTrans" presStyleLbl="sibTrans2D1" presStyleIdx="0" presStyleCnt="3"/>
      <dgm:spPr/>
      <dgm:t>
        <a:bodyPr/>
        <a:lstStyle/>
        <a:p>
          <a:endParaRPr lang="en-US"/>
        </a:p>
      </dgm:t>
    </dgm:pt>
    <dgm:pt modelId="{D67E8373-4AA7-4B7C-A8F5-74DB29E43F87}" type="pres">
      <dgm:prSet presAssocID="{641EDA69-31DC-4F02-A4ED-20A1EB57158C}" presName="connectorText" presStyleLbl="sibTrans2D1" presStyleIdx="0" presStyleCnt="3"/>
      <dgm:spPr/>
      <dgm:t>
        <a:bodyPr/>
        <a:lstStyle/>
        <a:p>
          <a:endParaRPr lang="en-US"/>
        </a:p>
      </dgm:t>
    </dgm:pt>
    <dgm:pt modelId="{5BD75FA5-1B27-4C58-BEEF-91C52388D619}" type="pres">
      <dgm:prSet presAssocID="{A5265C51-DD30-4A18-88AB-836F7F336820}" presName="node" presStyleLbl="node1" presStyleIdx="1" presStyleCnt="4">
        <dgm:presLayoutVars>
          <dgm:bulletEnabled val="1"/>
        </dgm:presLayoutVars>
      </dgm:prSet>
      <dgm:spPr/>
      <dgm:t>
        <a:bodyPr/>
        <a:lstStyle/>
        <a:p>
          <a:endParaRPr lang="en-US"/>
        </a:p>
      </dgm:t>
    </dgm:pt>
    <dgm:pt modelId="{4F014289-D550-4542-A27F-599263B75F2C}" type="pres">
      <dgm:prSet presAssocID="{43634D21-19C3-4C79-828D-922A8C2BE9B7}" presName="sibTrans" presStyleLbl="sibTrans2D1" presStyleIdx="1" presStyleCnt="3"/>
      <dgm:spPr/>
      <dgm:t>
        <a:bodyPr/>
        <a:lstStyle/>
        <a:p>
          <a:endParaRPr lang="en-US"/>
        </a:p>
      </dgm:t>
    </dgm:pt>
    <dgm:pt modelId="{A9DFFBF9-789D-4163-814D-6ADC22F8875A}" type="pres">
      <dgm:prSet presAssocID="{43634D21-19C3-4C79-828D-922A8C2BE9B7}" presName="connectorText" presStyleLbl="sibTrans2D1" presStyleIdx="1" presStyleCnt="3"/>
      <dgm:spPr/>
      <dgm:t>
        <a:bodyPr/>
        <a:lstStyle/>
        <a:p>
          <a:endParaRPr lang="en-US"/>
        </a:p>
      </dgm:t>
    </dgm:pt>
    <dgm:pt modelId="{FD27544E-1376-40A4-8342-2115F9C02FB3}" type="pres">
      <dgm:prSet presAssocID="{4D5D203F-887F-4138-9520-1FD2EC70E70C}" presName="node" presStyleLbl="node1" presStyleIdx="2" presStyleCnt="4">
        <dgm:presLayoutVars>
          <dgm:bulletEnabled val="1"/>
        </dgm:presLayoutVars>
      </dgm:prSet>
      <dgm:spPr/>
      <dgm:t>
        <a:bodyPr/>
        <a:lstStyle/>
        <a:p>
          <a:endParaRPr lang="en-US"/>
        </a:p>
      </dgm:t>
    </dgm:pt>
    <dgm:pt modelId="{D9D2E181-7FD9-49DA-B57F-6F24C34B005B}" type="pres">
      <dgm:prSet presAssocID="{3276E772-8EC2-4E76-A725-BA7F1557FBEE}" presName="sibTrans" presStyleLbl="sibTrans2D1" presStyleIdx="2" presStyleCnt="3"/>
      <dgm:spPr/>
      <dgm:t>
        <a:bodyPr/>
        <a:lstStyle/>
        <a:p>
          <a:endParaRPr lang="en-US"/>
        </a:p>
      </dgm:t>
    </dgm:pt>
    <dgm:pt modelId="{193C13C3-C6E5-4FA6-ABC5-A3659790BBD0}" type="pres">
      <dgm:prSet presAssocID="{3276E772-8EC2-4E76-A725-BA7F1557FBEE}" presName="connectorText" presStyleLbl="sibTrans2D1" presStyleIdx="2" presStyleCnt="3"/>
      <dgm:spPr/>
      <dgm:t>
        <a:bodyPr/>
        <a:lstStyle/>
        <a:p>
          <a:endParaRPr lang="en-US"/>
        </a:p>
      </dgm:t>
    </dgm:pt>
    <dgm:pt modelId="{DF337AB2-2BCB-4575-A65D-9FE06A6BF12F}" type="pres">
      <dgm:prSet presAssocID="{7A940A17-ABAD-4F6D-895C-39FDDC7AA406}" presName="node" presStyleLbl="node1" presStyleIdx="3" presStyleCnt="4">
        <dgm:presLayoutVars>
          <dgm:bulletEnabled val="1"/>
        </dgm:presLayoutVars>
      </dgm:prSet>
      <dgm:spPr/>
      <dgm:t>
        <a:bodyPr/>
        <a:lstStyle/>
        <a:p>
          <a:endParaRPr lang="en-US"/>
        </a:p>
      </dgm:t>
    </dgm:pt>
  </dgm:ptLst>
  <dgm:cxnLst>
    <dgm:cxn modelId="{E4817D3F-B1FB-4E07-B57A-461AAAAE565E}" srcId="{92819D88-A9CB-4A37-937B-0A5B649F39F7}" destId="{4D5D203F-887F-4138-9520-1FD2EC70E70C}" srcOrd="2" destOrd="0" parTransId="{A29928C2-CD79-449C-BE64-2C937325E1C6}" sibTransId="{3276E772-8EC2-4E76-A725-BA7F1557FBEE}"/>
    <dgm:cxn modelId="{A3391164-D05E-4F07-A7F6-0C666CAA868E}" srcId="{92819D88-A9CB-4A37-937B-0A5B649F39F7}" destId="{7A940A17-ABAD-4F6D-895C-39FDDC7AA406}" srcOrd="3" destOrd="0" parTransId="{4D32E891-31A5-4B52-BAC1-40B1F12909F1}" sibTransId="{92B285BF-EC48-403B-B00E-5D19A56D29AC}"/>
    <dgm:cxn modelId="{3B16FE79-6FFD-4882-A350-DBDD4B9D179A}" type="presOf" srcId="{3276E772-8EC2-4E76-A725-BA7F1557FBEE}" destId="{D9D2E181-7FD9-49DA-B57F-6F24C34B005B}" srcOrd="0" destOrd="0" presId="urn:microsoft.com/office/officeart/2005/8/layout/process2"/>
    <dgm:cxn modelId="{37A99E17-E2FE-46E3-82B6-DE7D8E581FCA}" type="presOf" srcId="{3276E772-8EC2-4E76-A725-BA7F1557FBEE}" destId="{193C13C3-C6E5-4FA6-ABC5-A3659790BBD0}" srcOrd="1" destOrd="0" presId="urn:microsoft.com/office/officeart/2005/8/layout/process2"/>
    <dgm:cxn modelId="{609B2931-2567-4936-B1A7-AABD1344D3D3}" type="presOf" srcId="{43634D21-19C3-4C79-828D-922A8C2BE9B7}" destId="{4F014289-D550-4542-A27F-599263B75F2C}" srcOrd="0" destOrd="0" presId="urn:microsoft.com/office/officeart/2005/8/layout/process2"/>
    <dgm:cxn modelId="{899367C3-440E-4872-BE7D-27C80475F8A1}" type="presOf" srcId="{641EDA69-31DC-4F02-A4ED-20A1EB57158C}" destId="{D67E8373-4AA7-4B7C-A8F5-74DB29E43F87}" srcOrd="1" destOrd="0" presId="urn:microsoft.com/office/officeart/2005/8/layout/process2"/>
    <dgm:cxn modelId="{A9939BFA-A888-4083-BDC9-B4234B41233F}" type="presOf" srcId="{A5265C51-DD30-4A18-88AB-836F7F336820}" destId="{5BD75FA5-1B27-4C58-BEEF-91C52388D619}" srcOrd="0" destOrd="0" presId="urn:microsoft.com/office/officeart/2005/8/layout/process2"/>
    <dgm:cxn modelId="{2EF9705C-6C37-42C2-97E5-E27DB55559A9}" type="presOf" srcId="{7A940A17-ABAD-4F6D-895C-39FDDC7AA406}" destId="{DF337AB2-2BCB-4575-A65D-9FE06A6BF12F}" srcOrd="0" destOrd="0" presId="urn:microsoft.com/office/officeart/2005/8/layout/process2"/>
    <dgm:cxn modelId="{967BEB93-3B63-4269-B0BC-1315E4288CB4}" srcId="{92819D88-A9CB-4A37-937B-0A5B649F39F7}" destId="{A5265C51-DD30-4A18-88AB-836F7F336820}" srcOrd="1" destOrd="0" parTransId="{2CA19FA3-91FF-4E11-92F2-CF429D398EAA}" sibTransId="{43634D21-19C3-4C79-828D-922A8C2BE9B7}"/>
    <dgm:cxn modelId="{610AAA84-7406-4494-ABBB-54B2AC910D38}" type="presOf" srcId="{4D5D203F-887F-4138-9520-1FD2EC70E70C}" destId="{FD27544E-1376-40A4-8342-2115F9C02FB3}" srcOrd="0" destOrd="0" presId="urn:microsoft.com/office/officeart/2005/8/layout/process2"/>
    <dgm:cxn modelId="{F6663415-749C-4A9D-92EF-A6ADF8E8B847}" type="presOf" srcId="{43634D21-19C3-4C79-828D-922A8C2BE9B7}" destId="{A9DFFBF9-789D-4163-814D-6ADC22F8875A}" srcOrd="1" destOrd="0" presId="urn:microsoft.com/office/officeart/2005/8/layout/process2"/>
    <dgm:cxn modelId="{7F6AD638-4546-487C-8554-07FDBB29B16A}" type="presOf" srcId="{641EDA69-31DC-4F02-A4ED-20A1EB57158C}" destId="{6D510FBB-51C6-485D-AA9A-C97FD09CBA7C}" srcOrd="0" destOrd="0" presId="urn:microsoft.com/office/officeart/2005/8/layout/process2"/>
    <dgm:cxn modelId="{5284CB51-F337-4AF3-88CC-97FAC478BC84}" type="presOf" srcId="{92819D88-A9CB-4A37-937B-0A5B649F39F7}" destId="{6956DA40-3FEA-4483-80CA-C6008ED9B95D}" srcOrd="0" destOrd="0" presId="urn:microsoft.com/office/officeart/2005/8/layout/process2"/>
    <dgm:cxn modelId="{78C30B47-EAC1-4069-9D52-E91DAC7F1008}" type="presOf" srcId="{595832B7-CDAC-43C3-8563-9D28CD31F956}" destId="{3E118BB9-CC70-41E1-AA36-271136F284A4}" srcOrd="0" destOrd="0" presId="urn:microsoft.com/office/officeart/2005/8/layout/process2"/>
    <dgm:cxn modelId="{AD1D0251-3AC5-4163-AED8-AEB7FF0691E9}" srcId="{92819D88-A9CB-4A37-937B-0A5B649F39F7}" destId="{595832B7-CDAC-43C3-8563-9D28CD31F956}" srcOrd="0" destOrd="0" parTransId="{1EE8A38B-6546-4163-B23C-CC281077F0D3}" sibTransId="{641EDA69-31DC-4F02-A4ED-20A1EB57158C}"/>
    <dgm:cxn modelId="{2D027585-7958-4310-8F5E-8535940C1ECF}" type="presParOf" srcId="{6956DA40-3FEA-4483-80CA-C6008ED9B95D}" destId="{3E118BB9-CC70-41E1-AA36-271136F284A4}" srcOrd="0" destOrd="0" presId="urn:microsoft.com/office/officeart/2005/8/layout/process2"/>
    <dgm:cxn modelId="{CFD7C207-E606-4C25-9621-CE699CA20C62}" type="presParOf" srcId="{6956DA40-3FEA-4483-80CA-C6008ED9B95D}" destId="{6D510FBB-51C6-485D-AA9A-C97FD09CBA7C}" srcOrd="1" destOrd="0" presId="urn:microsoft.com/office/officeart/2005/8/layout/process2"/>
    <dgm:cxn modelId="{FCD610C8-4483-4412-BAF1-563FE2B8531D}" type="presParOf" srcId="{6D510FBB-51C6-485D-AA9A-C97FD09CBA7C}" destId="{D67E8373-4AA7-4B7C-A8F5-74DB29E43F87}" srcOrd="0" destOrd="0" presId="urn:microsoft.com/office/officeart/2005/8/layout/process2"/>
    <dgm:cxn modelId="{06521C41-7F53-4E84-BF6C-17DD9E03C864}" type="presParOf" srcId="{6956DA40-3FEA-4483-80CA-C6008ED9B95D}" destId="{5BD75FA5-1B27-4C58-BEEF-91C52388D619}" srcOrd="2" destOrd="0" presId="urn:microsoft.com/office/officeart/2005/8/layout/process2"/>
    <dgm:cxn modelId="{3DFAF0FE-0490-49A0-AFC3-64DABA6C0176}" type="presParOf" srcId="{6956DA40-3FEA-4483-80CA-C6008ED9B95D}" destId="{4F014289-D550-4542-A27F-599263B75F2C}" srcOrd="3" destOrd="0" presId="urn:microsoft.com/office/officeart/2005/8/layout/process2"/>
    <dgm:cxn modelId="{67DDBCB2-CF50-49C7-AFFA-41F8476966F9}" type="presParOf" srcId="{4F014289-D550-4542-A27F-599263B75F2C}" destId="{A9DFFBF9-789D-4163-814D-6ADC22F8875A}" srcOrd="0" destOrd="0" presId="urn:microsoft.com/office/officeart/2005/8/layout/process2"/>
    <dgm:cxn modelId="{CEF0FFB8-80AB-40E3-98E1-0CD97BFA77A8}" type="presParOf" srcId="{6956DA40-3FEA-4483-80CA-C6008ED9B95D}" destId="{FD27544E-1376-40A4-8342-2115F9C02FB3}" srcOrd="4" destOrd="0" presId="urn:microsoft.com/office/officeart/2005/8/layout/process2"/>
    <dgm:cxn modelId="{721EACE8-53FC-4462-BC78-486C09926711}" type="presParOf" srcId="{6956DA40-3FEA-4483-80CA-C6008ED9B95D}" destId="{D9D2E181-7FD9-49DA-B57F-6F24C34B005B}" srcOrd="5" destOrd="0" presId="urn:microsoft.com/office/officeart/2005/8/layout/process2"/>
    <dgm:cxn modelId="{D383D576-2A4B-48D1-843C-5A4B533625A9}" type="presParOf" srcId="{D9D2E181-7FD9-49DA-B57F-6F24C34B005B}" destId="{193C13C3-C6E5-4FA6-ABC5-A3659790BBD0}" srcOrd="0" destOrd="0" presId="urn:microsoft.com/office/officeart/2005/8/layout/process2"/>
    <dgm:cxn modelId="{FBABB5DC-2B47-4D56-BF4C-34E2F5FCD976}" type="presParOf" srcId="{6956DA40-3FEA-4483-80CA-C6008ED9B95D}" destId="{DF337AB2-2BCB-4575-A65D-9FE06A6BF12F}"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490A8E31-EA84-425E-A7BB-2FBB01FEA87A}"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9A2F00BB-27A3-42F8-B670-AC12ED05F41C}">
      <dgm:prSet phldrT="[Text]"/>
      <dgm:spPr>
        <a:solidFill>
          <a:schemeClr val="accent1"/>
        </a:solidFill>
      </dgm:spPr>
      <dgm:t>
        <a:bodyPr/>
        <a:lstStyle/>
        <a:p>
          <a:r>
            <a:rPr lang="en-US" dirty="0" smtClean="0"/>
            <a:t>Policy</a:t>
          </a:r>
          <a:endParaRPr lang="en-US" dirty="0"/>
        </a:p>
      </dgm:t>
    </dgm:pt>
    <dgm:pt modelId="{34B16DE7-5D6A-450E-8E94-00C8467A6450}" type="parTrans" cxnId="{3F937FB9-7A42-4798-A18A-53843166DA72}">
      <dgm:prSet/>
      <dgm:spPr/>
      <dgm:t>
        <a:bodyPr/>
        <a:lstStyle/>
        <a:p>
          <a:endParaRPr lang="en-US"/>
        </a:p>
      </dgm:t>
    </dgm:pt>
    <dgm:pt modelId="{29AB58AD-ADFF-492E-964E-098B36D5F1A5}" type="sibTrans" cxnId="{3F937FB9-7A42-4798-A18A-53843166DA72}">
      <dgm:prSet/>
      <dgm:spPr/>
      <dgm:t>
        <a:bodyPr/>
        <a:lstStyle/>
        <a:p>
          <a:endParaRPr lang="en-US"/>
        </a:p>
      </dgm:t>
    </dgm:pt>
    <dgm:pt modelId="{4095D673-DC17-477A-8DEB-960197D21B71}">
      <dgm:prSet/>
      <dgm:spPr/>
      <dgm:t>
        <a:bodyPr/>
        <a:lstStyle/>
        <a:p>
          <a:pPr marL="465138" indent="-465138">
            <a:lnSpc>
              <a:spcPct val="100000"/>
            </a:lnSpc>
            <a:spcAft>
              <a:spcPts val="0"/>
            </a:spcAft>
            <a:buFont typeface="Verdana" panose="020B0604030504040204" pitchFamily="34" charset="0"/>
            <a:buChar char="•"/>
          </a:pPr>
          <a:r>
            <a:rPr lang="en-US" dirty="0" smtClean="0"/>
            <a:t>15 of the last 22 months</a:t>
          </a:r>
        </a:p>
      </dgm:t>
    </dgm:pt>
    <dgm:pt modelId="{01D494CE-039E-491B-A1C3-E90E459303C6}" type="parTrans" cxnId="{F00AA557-1A55-4907-AC83-B333CDC5931F}">
      <dgm:prSet/>
      <dgm:spPr/>
      <dgm:t>
        <a:bodyPr/>
        <a:lstStyle/>
        <a:p>
          <a:endParaRPr lang="en-US"/>
        </a:p>
      </dgm:t>
    </dgm:pt>
    <dgm:pt modelId="{95238E34-C2D3-4CAD-9CC6-37C1EA432175}" type="sibTrans" cxnId="{F00AA557-1A55-4907-AC83-B333CDC5931F}">
      <dgm:prSet/>
      <dgm:spPr/>
      <dgm:t>
        <a:bodyPr/>
        <a:lstStyle/>
        <a:p>
          <a:endParaRPr lang="en-US"/>
        </a:p>
      </dgm:t>
    </dgm:pt>
    <dgm:pt modelId="{DF472287-DF26-49DC-93FA-5FF9283F57EB}">
      <dgm:prSet/>
      <dgm:spPr/>
      <dgm:t>
        <a:bodyPr/>
        <a:lstStyle/>
        <a:p>
          <a:pPr marL="465138" indent="-465138">
            <a:lnSpc>
              <a:spcPct val="100000"/>
            </a:lnSpc>
            <a:spcAft>
              <a:spcPts val="0"/>
            </a:spcAft>
            <a:buFont typeface="Verdana" panose="020B0604030504040204" pitchFamily="34" charset="0"/>
            <a:buChar char="•"/>
          </a:pPr>
          <a:r>
            <a:rPr lang="en-US" dirty="0" smtClean="0"/>
            <a:t>Reunification likely within six months</a:t>
          </a:r>
        </a:p>
      </dgm:t>
    </dgm:pt>
    <dgm:pt modelId="{155766FE-E049-4E3D-A605-8596370321B9}" type="parTrans" cxnId="{CC3CF9B1-BB4B-4EC8-A964-D0C517022172}">
      <dgm:prSet/>
      <dgm:spPr/>
      <dgm:t>
        <a:bodyPr/>
        <a:lstStyle/>
        <a:p>
          <a:endParaRPr lang="en-US"/>
        </a:p>
      </dgm:t>
    </dgm:pt>
    <dgm:pt modelId="{7D9592F4-5E14-4AE2-A8A7-F72B2ED1AF4D}" type="sibTrans" cxnId="{CC3CF9B1-BB4B-4EC8-A964-D0C517022172}">
      <dgm:prSet/>
      <dgm:spPr/>
      <dgm:t>
        <a:bodyPr/>
        <a:lstStyle/>
        <a:p>
          <a:endParaRPr lang="en-US"/>
        </a:p>
      </dgm:t>
    </dgm:pt>
    <dgm:pt modelId="{60C0EF5A-A444-48EB-A79C-BED4A9521EE0}">
      <dgm:prSet/>
      <dgm:spPr/>
      <dgm:t>
        <a:bodyPr/>
        <a:lstStyle/>
        <a:p>
          <a:pPr marL="465138" indent="-465138">
            <a:lnSpc>
              <a:spcPct val="100000"/>
            </a:lnSpc>
            <a:spcAft>
              <a:spcPts val="0"/>
            </a:spcAft>
            <a:buFont typeface="Verdana" panose="020B0604030504040204" pitchFamily="34" charset="0"/>
            <a:buChar char="•"/>
          </a:pPr>
          <a:r>
            <a:rPr lang="en-US" dirty="0" smtClean="0"/>
            <a:t>Reason to recommend termination</a:t>
          </a:r>
        </a:p>
      </dgm:t>
    </dgm:pt>
    <dgm:pt modelId="{B0A3175C-09BA-495C-B5FC-89B269320184}" type="parTrans" cxnId="{4CA1B6CE-C957-439F-85F1-C68E8A4AE0E3}">
      <dgm:prSet/>
      <dgm:spPr/>
      <dgm:t>
        <a:bodyPr/>
        <a:lstStyle/>
        <a:p>
          <a:endParaRPr lang="en-US"/>
        </a:p>
      </dgm:t>
    </dgm:pt>
    <dgm:pt modelId="{B43E8813-8084-40C4-90A7-47F0F95ACC19}" type="sibTrans" cxnId="{4CA1B6CE-C957-439F-85F1-C68E8A4AE0E3}">
      <dgm:prSet/>
      <dgm:spPr/>
      <dgm:t>
        <a:bodyPr/>
        <a:lstStyle/>
        <a:p>
          <a:endParaRPr lang="en-US"/>
        </a:p>
      </dgm:t>
    </dgm:pt>
    <dgm:pt modelId="{842608FB-4645-4D5C-9514-87FCE42F896A}">
      <dgm:prSet/>
      <dgm:spPr>
        <a:solidFill>
          <a:schemeClr val="accent2"/>
        </a:solidFill>
      </dgm:spPr>
      <dgm:t>
        <a:bodyPr/>
        <a:lstStyle/>
        <a:p>
          <a:r>
            <a:rPr lang="en-US" dirty="0" smtClean="0"/>
            <a:t>Discretionary</a:t>
          </a:r>
          <a:endParaRPr lang="en-US" dirty="0"/>
        </a:p>
      </dgm:t>
    </dgm:pt>
    <dgm:pt modelId="{9A0813DB-AD30-4EC7-98A3-19355FBA847A}" type="parTrans" cxnId="{F44C962D-0B19-4D37-935A-EE3B15CDF137}">
      <dgm:prSet/>
      <dgm:spPr/>
      <dgm:t>
        <a:bodyPr/>
        <a:lstStyle/>
        <a:p>
          <a:endParaRPr lang="en-US"/>
        </a:p>
      </dgm:t>
    </dgm:pt>
    <dgm:pt modelId="{BEF03A35-AF3E-4612-9638-29ABF6DBDEFB}" type="sibTrans" cxnId="{F44C962D-0B19-4D37-935A-EE3B15CDF137}">
      <dgm:prSet/>
      <dgm:spPr/>
      <dgm:t>
        <a:bodyPr/>
        <a:lstStyle/>
        <a:p>
          <a:endParaRPr lang="en-US"/>
        </a:p>
      </dgm:t>
    </dgm:pt>
    <dgm:pt modelId="{2CCF4819-E45C-46A6-9C6C-CB4141DFE39A}">
      <dgm:prSet/>
      <dgm:spPr/>
      <dgm:t>
        <a:bodyPr/>
        <a:lstStyle/>
        <a:p>
          <a:pPr marL="465138" indent="-465138">
            <a:lnSpc>
              <a:spcPct val="100000"/>
            </a:lnSpc>
            <a:spcAft>
              <a:spcPts val="0"/>
            </a:spcAft>
            <a:buFont typeface="Verdana" panose="020B0604030504040204" pitchFamily="34" charset="0"/>
            <a:buChar char="•"/>
          </a:pPr>
          <a:endParaRPr lang="en-US" dirty="0" smtClean="0"/>
        </a:p>
      </dgm:t>
    </dgm:pt>
    <dgm:pt modelId="{EAFEA990-D132-49A2-B109-90CA6C2F95E4}" type="parTrans" cxnId="{5C809511-2491-4A5F-A6A8-8A279A6B99F8}">
      <dgm:prSet/>
      <dgm:spPr/>
      <dgm:t>
        <a:bodyPr/>
        <a:lstStyle/>
        <a:p>
          <a:endParaRPr lang="en-US"/>
        </a:p>
      </dgm:t>
    </dgm:pt>
    <dgm:pt modelId="{22A5C2FF-6B1B-485B-AD36-3A8E0AA41F37}" type="sibTrans" cxnId="{5C809511-2491-4A5F-A6A8-8A279A6B99F8}">
      <dgm:prSet/>
      <dgm:spPr/>
      <dgm:t>
        <a:bodyPr/>
        <a:lstStyle/>
        <a:p>
          <a:endParaRPr lang="en-US"/>
        </a:p>
      </dgm:t>
    </dgm:pt>
    <dgm:pt modelId="{ECEC8624-FE36-4429-B38D-642A9501A9FC}">
      <dgm:prSet/>
      <dgm:spPr/>
      <dgm:t>
        <a:bodyPr/>
        <a:lstStyle/>
        <a:p>
          <a:pPr marL="465138" indent="-465138">
            <a:lnSpc>
              <a:spcPct val="100000"/>
            </a:lnSpc>
            <a:spcAft>
              <a:spcPts val="0"/>
            </a:spcAft>
            <a:buFont typeface="Verdana" panose="020B0604030504040204" pitchFamily="34" charset="0"/>
            <a:buChar char="•"/>
          </a:pPr>
          <a:endParaRPr lang="en-US" dirty="0" smtClean="0"/>
        </a:p>
      </dgm:t>
    </dgm:pt>
    <dgm:pt modelId="{23FDC398-1CAC-4D7E-90FF-51AB672CAB3A}" type="parTrans" cxnId="{516C8EB3-B5FE-4C49-A750-3C11C5881E45}">
      <dgm:prSet/>
      <dgm:spPr/>
      <dgm:t>
        <a:bodyPr/>
        <a:lstStyle/>
        <a:p>
          <a:endParaRPr lang="en-US"/>
        </a:p>
      </dgm:t>
    </dgm:pt>
    <dgm:pt modelId="{D0D290C5-F4FB-4802-AA0C-BC229F51B932}" type="sibTrans" cxnId="{516C8EB3-B5FE-4C49-A750-3C11C5881E45}">
      <dgm:prSet/>
      <dgm:spPr/>
      <dgm:t>
        <a:bodyPr/>
        <a:lstStyle/>
        <a:p>
          <a:endParaRPr lang="en-US"/>
        </a:p>
      </dgm:t>
    </dgm:pt>
    <dgm:pt modelId="{E79BFF34-9EBD-43E8-B7BA-321515ECCF58}" type="pres">
      <dgm:prSet presAssocID="{490A8E31-EA84-425E-A7BB-2FBB01FEA87A}" presName="linear" presStyleCnt="0">
        <dgm:presLayoutVars>
          <dgm:animLvl val="lvl"/>
          <dgm:resizeHandles val="exact"/>
        </dgm:presLayoutVars>
      </dgm:prSet>
      <dgm:spPr/>
      <dgm:t>
        <a:bodyPr/>
        <a:lstStyle/>
        <a:p>
          <a:endParaRPr lang="en-US"/>
        </a:p>
      </dgm:t>
    </dgm:pt>
    <dgm:pt modelId="{B2599322-6FE9-43D6-9567-A7840169F7F4}" type="pres">
      <dgm:prSet presAssocID="{9A2F00BB-27A3-42F8-B670-AC12ED05F41C}" presName="parentText" presStyleLbl="node1" presStyleIdx="0" presStyleCnt="2">
        <dgm:presLayoutVars>
          <dgm:chMax val="0"/>
          <dgm:bulletEnabled val="1"/>
        </dgm:presLayoutVars>
      </dgm:prSet>
      <dgm:spPr/>
      <dgm:t>
        <a:bodyPr/>
        <a:lstStyle/>
        <a:p>
          <a:endParaRPr lang="en-US"/>
        </a:p>
      </dgm:t>
    </dgm:pt>
    <dgm:pt modelId="{7FE9D6FA-4885-44A3-9D06-15785DDC6CF9}" type="pres">
      <dgm:prSet presAssocID="{9A2F00BB-27A3-42F8-B670-AC12ED05F41C}" presName="childText" presStyleLbl="revTx" presStyleIdx="0" presStyleCnt="1">
        <dgm:presLayoutVars>
          <dgm:bulletEnabled val="1"/>
        </dgm:presLayoutVars>
      </dgm:prSet>
      <dgm:spPr/>
      <dgm:t>
        <a:bodyPr/>
        <a:lstStyle/>
        <a:p>
          <a:endParaRPr lang="en-US"/>
        </a:p>
      </dgm:t>
    </dgm:pt>
    <dgm:pt modelId="{1ACA2477-11C8-4A47-8C3E-BEACCA9391FB}" type="pres">
      <dgm:prSet presAssocID="{842608FB-4645-4D5C-9514-87FCE42F896A}" presName="parentText" presStyleLbl="node1" presStyleIdx="1" presStyleCnt="2">
        <dgm:presLayoutVars>
          <dgm:chMax val="0"/>
          <dgm:bulletEnabled val="1"/>
        </dgm:presLayoutVars>
      </dgm:prSet>
      <dgm:spPr/>
      <dgm:t>
        <a:bodyPr/>
        <a:lstStyle/>
        <a:p>
          <a:endParaRPr lang="en-US"/>
        </a:p>
      </dgm:t>
    </dgm:pt>
  </dgm:ptLst>
  <dgm:cxnLst>
    <dgm:cxn modelId="{68394B48-FBA8-4FCD-9B09-ADCC635F6862}" type="presOf" srcId="{842608FB-4645-4D5C-9514-87FCE42F896A}" destId="{1ACA2477-11C8-4A47-8C3E-BEACCA9391FB}" srcOrd="0" destOrd="0" presId="urn:microsoft.com/office/officeart/2005/8/layout/vList2"/>
    <dgm:cxn modelId="{CC3CF9B1-BB4B-4EC8-A964-D0C517022172}" srcId="{9A2F00BB-27A3-42F8-B670-AC12ED05F41C}" destId="{DF472287-DF26-49DC-93FA-5FF9283F57EB}" srcOrd="2" destOrd="0" parTransId="{155766FE-E049-4E3D-A605-8596370321B9}" sibTransId="{7D9592F4-5E14-4AE2-A8A7-F72B2ED1AF4D}"/>
    <dgm:cxn modelId="{4CA1B6CE-C957-439F-85F1-C68E8A4AE0E3}" srcId="{9A2F00BB-27A3-42F8-B670-AC12ED05F41C}" destId="{60C0EF5A-A444-48EB-A79C-BED4A9521EE0}" srcOrd="4" destOrd="0" parTransId="{B0A3175C-09BA-495C-B5FC-89B269320184}" sibTransId="{B43E8813-8084-40C4-90A7-47F0F95ACC19}"/>
    <dgm:cxn modelId="{40B46FC2-0FEA-4C67-98EE-B84787ED12A0}" type="presOf" srcId="{490A8E31-EA84-425E-A7BB-2FBB01FEA87A}" destId="{E79BFF34-9EBD-43E8-B7BA-321515ECCF58}" srcOrd="0" destOrd="0" presId="urn:microsoft.com/office/officeart/2005/8/layout/vList2"/>
    <dgm:cxn modelId="{70CDE1EB-FF59-4977-A51E-542CAD443AE5}" type="presOf" srcId="{9A2F00BB-27A3-42F8-B670-AC12ED05F41C}" destId="{B2599322-6FE9-43D6-9567-A7840169F7F4}" srcOrd="0" destOrd="0" presId="urn:microsoft.com/office/officeart/2005/8/layout/vList2"/>
    <dgm:cxn modelId="{774EB645-F77F-467D-983F-00F3EB85B70A}" type="presOf" srcId="{60C0EF5A-A444-48EB-A79C-BED4A9521EE0}" destId="{7FE9D6FA-4885-44A3-9D06-15785DDC6CF9}" srcOrd="0" destOrd="4" presId="urn:microsoft.com/office/officeart/2005/8/layout/vList2"/>
    <dgm:cxn modelId="{5C809511-2491-4A5F-A6A8-8A279A6B99F8}" srcId="{9A2F00BB-27A3-42F8-B670-AC12ED05F41C}" destId="{2CCF4819-E45C-46A6-9C6C-CB4141DFE39A}" srcOrd="1" destOrd="0" parTransId="{EAFEA990-D132-49A2-B109-90CA6C2F95E4}" sibTransId="{22A5C2FF-6B1B-485B-AD36-3A8E0AA41F37}"/>
    <dgm:cxn modelId="{C73DAC9B-8607-4658-8EE8-E79A3BAF88F5}" type="presOf" srcId="{2CCF4819-E45C-46A6-9C6C-CB4141DFE39A}" destId="{7FE9D6FA-4885-44A3-9D06-15785DDC6CF9}" srcOrd="0" destOrd="1" presId="urn:microsoft.com/office/officeart/2005/8/layout/vList2"/>
    <dgm:cxn modelId="{AF0442C6-8B4A-4B56-AABB-77A35675EE03}" type="presOf" srcId="{4095D673-DC17-477A-8DEB-960197D21B71}" destId="{7FE9D6FA-4885-44A3-9D06-15785DDC6CF9}" srcOrd="0" destOrd="0" presId="urn:microsoft.com/office/officeart/2005/8/layout/vList2"/>
    <dgm:cxn modelId="{3F937FB9-7A42-4798-A18A-53843166DA72}" srcId="{490A8E31-EA84-425E-A7BB-2FBB01FEA87A}" destId="{9A2F00BB-27A3-42F8-B670-AC12ED05F41C}" srcOrd="0" destOrd="0" parTransId="{34B16DE7-5D6A-450E-8E94-00C8467A6450}" sibTransId="{29AB58AD-ADFF-492E-964E-098B36D5F1A5}"/>
    <dgm:cxn modelId="{516C8EB3-B5FE-4C49-A750-3C11C5881E45}" srcId="{9A2F00BB-27A3-42F8-B670-AC12ED05F41C}" destId="{ECEC8624-FE36-4429-B38D-642A9501A9FC}" srcOrd="3" destOrd="0" parTransId="{23FDC398-1CAC-4D7E-90FF-51AB672CAB3A}" sibTransId="{D0D290C5-F4FB-4802-AA0C-BC229F51B932}"/>
    <dgm:cxn modelId="{1F6121A8-AE92-44A5-8D8C-307D0431747E}" type="presOf" srcId="{ECEC8624-FE36-4429-B38D-642A9501A9FC}" destId="{7FE9D6FA-4885-44A3-9D06-15785DDC6CF9}" srcOrd="0" destOrd="3" presId="urn:microsoft.com/office/officeart/2005/8/layout/vList2"/>
    <dgm:cxn modelId="{F00AA557-1A55-4907-AC83-B333CDC5931F}" srcId="{9A2F00BB-27A3-42F8-B670-AC12ED05F41C}" destId="{4095D673-DC17-477A-8DEB-960197D21B71}" srcOrd="0" destOrd="0" parTransId="{01D494CE-039E-491B-A1C3-E90E459303C6}" sibTransId="{95238E34-C2D3-4CAD-9CC6-37C1EA432175}"/>
    <dgm:cxn modelId="{F44C962D-0B19-4D37-935A-EE3B15CDF137}" srcId="{490A8E31-EA84-425E-A7BB-2FBB01FEA87A}" destId="{842608FB-4645-4D5C-9514-87FCE42F896A}" srcOrd="1" destOrd="0" parTransId="{9A0813DB-AD30-4EC7-98A3-19355FBA847A}" sibTransId="{BEF03A35-AF3E-4612-9638-29ABF6DBDEFB}"/>
    <dgm:cxn modelId="{2A537A19-E5E7-4F77-81A2-38EEC4743A30}" type="presOf" srcId="{DF472287-DF26-49DC-93FA-5FF9283F57EB}" destId="{7FE9D6FA-4885-44A3-9D06-15785DDC6CF9}" srcOrd="0" destOrd="2" presId="urn:microsoft.com/office/officeart/2005/8/layout/vList2"/>
    <dgm:cxn modelId="{24768C69-7B40-4FF7-919D-1CA4081443D4}" type="presParOf" srcId="{E79BFF34-9EBD-43E8-B7BA-321515ECCF58}" destId="{B2599322-6FE9-43D6-9567-A7840169F7F4}" srcOrd="0" destOrd="0" presId="urn:microsoft.com/office/officeart/2005/8/layout/vList2"/>
    <dgm:cxn modelId="{5C46F516-4D2F-44B9-913F-CFEB117FF908}" type="presParOf" srcId="{E79BFF34-9EBD-43E8-B7BA-321515ECCF58}" destId="{7FE9D6FA-4885-44A3-9D06-15785DDC6CF9}" srcOrd="1" destOrd="0" presId="urn:microsoft.com/office/officeart/2005/8/layout/vList2"/>
    <dgm:cxn modelId="{BC1BD699-66E0-49DE-B01D-BCEE2ADA9B65}" type="presParOf" srcId="{E79BFF34-9EBD-43E8-B7BA-321515ECCF58}" destId="{1ACA2477-11C8-4A47-8C3E-BEACCA9391FB}"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FA252CF7-84B8-405D-ADE3-A7119D4ABCD0}" type="doc">
      <dgm:prSet loTypeId="urn:microsoft.com/office/officeart/2005/8/layout/default" loCatId="list" qsTypeId="urn:microsoft.com/office/officeart/2005/8/quickstyle/simple1" qsCatId="simple" csTypeId="urn:microsoft.com/office/officeart/2005/8/colors/accent3_4" csCatId="accent3" phldr="1"/>
      <dgm:spPr/>
      <dgm:t>
        <a:bodyPr/>
        <a:lstStyle/>
        <a:p>
          <a:endParaRPr lang="en-US"/>
        </a:p>
      </dgm:t>
    </dgm:pt>
    <dgm:pt modelId="{D6AFD5C3-0E86-41CB-8D99-95ABCA18282B}">
      <dgm:prSet phldrT="[Text]"/>
      <dgm:spPr>
        <a:solidFill>
          <a:schemeClr val="accent1"/>
        </a:solidFill>
      </dgm:spPr>
      <dgm:t>
        <a:bodyPr/>
        <a:lstStyle/>
        <a:p>
          <a:r>
            <a:rPr lang="en-US" dirty="0" smtClean="0"/>
            <a:t>If there is at least one child under age 3 at time of removal with a recommendation of “Terminate FR Services,” do you want to treat as sibling group?</a:t>
          </a:r>
          <a:endParaRPr lang="en-US" dirty="0"/>
        </a:p>
      </dgm:t>
    </dgm:pt>
    <dgm:pt modelId="{E47CDFEB-20BA-4161-9685-2A00EC746F8C}" type="parTrans" cxnId="{19DA1A07-859B-41CE-9DCD-E600D5B6E5EB}">
      <dgm:prSet/>
      <dgm:spPr/>
      <dgm:t>
        <a:bodyPr/>
        <a:lstStyle/>
        <a:p>
          <a:endParaRPr lang="en-US"/>
        </a:p>
      </dgm:t>
    </dgm:pt>
    <dgm:pt modelId="{588B455A-29B0-4075-A556-0C15268148D6}" type="sibTrans" cxnId="{19DA1A07-859B-41CE-9DCD-E600D5B6E5EB}">
      <dgm:prSet/>
      <dgm:spPr/>
      <dgm:t>
        <a:bodyPr/>
        <a:lstStyle/>
        <a:p>
          <a:endParaRPr lang="en-US"/>
        </a:p>
      </dgm:t>
    </dgm:pt>
    <dgm:pt modelId="{B1F88E89-590A-41A0-B526-C9D4167AA97D}">
      <dgm:prSet/>
      <dgm:spPr>
        <a:solidFill>
          <a:schemeClr val="accent2"/>
        </a:solidFill>
      </dgm:spPr>
      <dgm:t>
        <a:bodyPr/>
        <a:lstStyle/>
        <a:p>
          <a:r>
            <a:rPr lang="en-US" dirty="0" smtClean="0"/>
            <a:t>Yes, recommendation for all siblings will be Terminate FR Services</a:t>
          </a:r>
        </a:p>
      </dgm:t>
    </dgm:pt>
    <dgm:pt modelId="{DD211CA7-BB65-4744-B231-2F7843101C0D}" type="parTrans" cxnId="{2C6836A4-96DF-41B8-AE34-A5C88D58A8D6}">
      <dgm:prSet/>
      <dgm:spPr/>
      <dgm:t>
        <a:bodyPr/>
        <a:lstStyle/>
        <a:p>
          <a:endParaRPr lang="en-US"/>
        </a:p>
      </dgm:t>
    </dgm:pt>
    <dgm:pt modelId="{03E237DC-E1D4-4780-A82E-3C4676D5723B}" type="sibTrans" cxnId="{2C6836A4-96DF-41B8-AE34-A5C88D58A8D6}">
      <dgm:prSet/>
      <dgm:spPr/>
      <dgm:t>
        <a:bodyPr/>
        <a:lstStyle/>
        <a:p>
          <a:endParaRPr lang="en-US"/>
        </a:p>
      </dgm:t>
    </dgm:pt>
    <dgm:pt modelId="{165E33E0-ED8C-4E9E-8671-1BB73589B770}">
      <dgm:prSet/>
      <dgm:spPr>
        <a:solidFill>
          <a:schemeClr val="tx2"/>
        </a:solidFill>
      </dgm:spPr>
      <dgm:t>
        <a:bodyPr/>
        <a:lstStyle/>
        <a:p>
          <a:r>
            <a:rPr lang="en-US" dirty="0" smtClean="0"/>
            <a:t>No, identify permanency goal for each child.</a:t>
          </a:r>
        </a:p>
      </dgm:t>
    </dgm:pt>
    <dgm:pt modelId="{07B62610-A921-4409-8C57-9B7F108EDA56}" type="parTrans" cxnId="{90700B7E-ABB6-4E56-8A07-9084E4901B4D}">
      <dgm:prSet/>
      <dgm:spPr/>
      <dgm:t>
        <a:bodyPr/>
        <a:lstStyle/>
        <a:p>
          <a:endParaRPr lang="en-US"/>
        </a:p>
      </dgm:t>
    </dgm:pt>
    <dgm:pt modelId="{AA868276-B235-40CA-AD1E-7AC401E2EF70}" type="sibTrans" cxnId="{90700B7E-ABB6-4E56-8A07-9084E4901B4D}">
      <dgm:prSet/>
      <dgm:spPr/>
      <dgm:t>
        <a:bodyPr/>
        <a:lstStyle/>
        <a:p>
          <a:endParaRPr lang="en-US"/>
        </a:p>
      </dgm:t>
    </dgm:pt>
    <dgm:pt modelId="{522A1A11-B901-4FD9-B22A-D18A29FC1EDF}" type="pres">
      <dgm:prSet presAssocID="{FA252CF7-84B8-405D-ADE3-A7119D4ABCD0}" presName="diagram" presStyleCnt="0">
        <dgm:presLayoutVars>
          <dgm:dir/>
          <dgm:resizeHandles val="exact"/>
        </dgm:presLayoutVars>
      </dgm:prSet>
      <dgm:spPr/>
      <dgm:t>
        <a:bodyPr/>
        <a:lstStyle/>
        <a:p>
          <a:endParaRPr lang="en-US"/>
        </a:p>
      </dgm:t>
    </dgm:pt>
    <dgm:pt modelId="{F623DB37-B191-469D-9C1D-6A70DD0F54C8}" type="pres">
      <dgm:prSet presAssocID="{D6AFD5C3-0E86-41CB-8D99-95ABCA18282B}" presName="node" presStyleLbl="node1" presStyleIdx="0" presStyleCnt="3" custLinFactNeighborX="60364" custLinFactNeighborY="-1068">
        <dgm:presLayoutVars>
          <dgm:bulletEnabled val="1"/>
        </dgm:presLayoutVars>
      </dgm:prSet>
      <dgm:spPr/>
      <dgm:t>
        <a:bodyPr/>
        <a:lstStyle/>
        <a:p>
          <a:endParaRPr lang="en-US"/>
        </a:p>
      </dgm:t>
    </dgm:pt>
    <dgm:pt modelId="{1420A530-9F3A-4FCA-BAFB-522568948BEB}" type="pres">
      <dgm:prSet presAssocID="{588B455A-29B0-4075-A556-0C15268148D6}" presName="sibTrans" presStyleCnt="0"/>
      <dgm:spPr/>
    </dgm:pt>
    <dgm:pt modelId="{4A1D6D9A-F3E0-43BD-8826-C841C527A052}" type="pres">
      <dgm:prSet presAssocID="{B1F88E89-590A-41A0-B526-C9D4167AA97D}" presName="node" presStyleLbl="node1" presStyleIdx="1" presStyleCnt="3" custLinFactX="-4774" custLinFactY="17085" custLinFactNeighborX="-100000" custLinFactNeighborY="100000">
        <dgm:presLayoutVars>
          <dgm:bulletEnabled val="1"/>
        </dgm:presLayoutVars>
      </dgm:prSet>
      <dgm:spPr/>
      <dgm:t>
        <a:bodyPr/>
        <a:lstStyle/>
        <a:p>
          <a:endParaRPr lang="en-US"/>
        </a:p>
      </dgm:t>
    </dgm:pt>
    <dgm:pt modelId="{BB9AB206-3A61-4DF1-81EB-59AB8A42CEC0}" type="pres">
      <dgm:prSet presAssocID="{03E237DC-E1D4-4780-A82E-3C4676D5723B}" presName="sibTrans" presStyleCnt="0"/>
      <dgm:spPr/>
    </dgm:pt>
    <dgm:pt modelId="{E0A81C9C-F547-4B1A-ADD0-646F8B5F923C}" type="pres">
      <dgm:prSet presAssocID="{165E33E0-ED8C-4E9E-8671-1BB73589B770}" presName="node" presStyleLbl="node1" presStyleIdx="2" presStyleCnt="3" custLinFactNeighborX="60503" custLinFactNeighborY="419">
        <dgm:presLayoutVars>
          <dgm:bulletEnabled val="1"/>
        </dgm:presLayoutVars>
      </dgm:prSet>
      <dgm:spPr/>
      <dgm:t>
        <a:bodyPr/>
        <a:lstStyle/>
        <a:p>
          <a:endParaRPr lang="en-US"/>
        </a:p>
      </dgm:t>
    </dgm:pt>
  </dgm:ptLst>
  <dgm:cxnLst>
    <dgm:cxn modelId="{2C6836A4-96DF-41B8-AE34-A5C88D58A8D6}" srcId="{FA252CF7-84B8-405D-ADE3-A7119D4ABCD0}" destId="{B1F88E89-590A-41A0-B526-C9D4167AA97D}" srcOrd="1" destOrd="0" parTransId="{DD211CA7-BB65-4744-B231-2F7843101C0D}" sibTransId="{03E237DC-E1D4-4780-A82E-3C4676D5723B}"/>
    <dgm:cxn modelId="{537D0A94-D85E-49CB-A92B-E9DD100CA3A5}" type="presOf" srcId="{B1F88E89-590A-41A0-B526-C9D4167AA97D}" destId="{4A1D6D9A-F3E0-43BD-8826-C841C527A052}" srcOrd="0" destOrd="0" presId="urn:microsoft.com/office/officeart/2005/8/layout/default"/>
    <dgm:cxn modelId="{19DA1A07-859B-41CE-9DCD-E600D5B6E5EB}" srcId="{FA252CF7-84B8-405D-ADE3-A7119D4ABCD0}" destId="{D6AFD5C3-0E86-41CB-8D99-95ABCA18282B}" srcOrd="0" destOrd="0" parTransId="{E47CDFEB-20BA-4161-9685-2A00EC746F8C}" sibTransId="{588B455A-29B0-4075-A556-0C15268148D6}"/>
    <dgm:cxn modelId="{C977E6DE-47F9-44D7-836D-F955700860E7}" type="presOf" srcId="{165E33E0-ED8C-4E9E-8671-1BB73589B770}" destId="{E0A81C9C-F547-4B1A-ADD0-646F8B5F923C}" srcOrd="0" destOrd="0" presId="urn:microsoft.com/office/officeart/2005/8/layout/default"/>
    <dgm:cxn modelId="{57CC3005-F488-41F2-A5D4-EC5F914EE299}" type="presOf" srcId="{D6AFD5C3-0E86-41CB-8D99-95ABCA18282B}" destId="{F623DB37-B191-469D-9C1D-6A70DD0F54C8}" srcOrd="0" destOrd="0" presId="urn:microsoft.com/office/officeart/2005/8/layout/default"/>
    <dgm:cxn modelId="{90700B7E-ABB6-4E56-8A07-9084E4901B4D}" srcId="{FA252CF7-84B8-405D-ADE3-A7119D4ABCD0}" destId="{165E33E0-ED8C-4E9E-8671-1BB73589B770}" srcOrd="2" destOrd="0" parTransId="{07B62610-A921-4409-8C57-9B7F108EDA56}" sibTransId="{AA868276-B235-40CA-AD1E-7AC401E2EF70}"/>
    <dgm:cxn modelId="{7F9C8AF7-1CF8-47EC-BDF9-E14E1D434536}" type="presOf" srcId="{FA252CF7-84B8-405D-ADE3-A7119D4ABCD0}" destId="{522A1A11-B901-4FD9-B22A-D18A29FC1EDF}" srcOrd="0" destOrd="0" presId="urn:microsoft.com/office/officeart/2005/8/layout/default"/>
    <dgm:cxn modelId="{6B46A2C9-6643-4071-83B7-590B59EEA583}" type="presParOf" srcId="{522A1A11-B901-4FD9-B22A-D18A29FC1EDF}" destId="{F623DB37-B191-469D-9C1D-6A70DD0F54C8}" srcOrd="0" destOrd="0" presId="urn:microsoft.com/office/officeart/2005/8/layout/default"/>
    <dgm:cxn modelId="{E3D04276-BA60-493E-A63C-389ABDF0B047}" type="presParOf" srcId="{522A1A11-B901-4FD9-B22A-D18A29FC1EDF}" destId="{1420A530-9F3A-4FCA-BAFB-522568948BEB}" srcOrd="1" destOrd="0" presId="urn:microsoft.com/office/officeart/2005/8/layout/default"/>
    <dgm:cxn modelId="{E948DCBA-B09D-46C6-90E5-B9BE78DEEB7F}" type="presParOf" srcId="{522A1A11-B901-4FD9-B22A-D18A29FC1EDF}" destId="{4A1D6D9A-F3E0-43BD-8826-C841C527A052}" srcOrd="2" destOrd="0" presId="urn:microsoft.com/office/officeart/2005/8/layout/default"/>
    <dgm:cxn modelId="{A72F4C67-FCED-4344-955F-0FBC8768C0F5}" type="presParOf" srcId="{522A1A11-B901-4FD9-B22A-D18A29FC1EDF}" destId="{BB9AB206-3A61-4DF1-81EB-59AB8A42CEC0}" srcOrd="3" destOrd="0" presId="urn:microsoft.com/office/officeart/2005/8/layout/default"/>
    <dgm:cxn modelId="{B50C40A2-DE4A-4D26-9553-FA2DFED1AE69}" type="presParOf" srcId="{522A1A11-B901-4FD9-B22A-D18A29FC1EDF}" destId="{E0A81C9C-F547-4B1A-ADD0-646F8B5F923C}"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7EBE0250-C940-AF42-9ABF-CD8EEED51CB4}" type="doc">
      <dgm:prSet loTypeId="urn:microsoft.com/office/officeart/2005/8/layout/equation1" loCatId="" qsTypeId="urn:microsoft.com/office/officeart/2005/8/quickstyle/simple1" qsCatId="simple" csTypeId="urn:microsoft.com/office/officeart/2005/8/colors/accent4_2" csCatId="accent4" phldr="1"/>
      <dgm:spPr/>
      <dgm:t>
        <a:bodyPr/>
        <a:lstStyle/>
        <a:p>
          <a:endParaRPr lang="en-US"/>
        </a:p>
      </dgm:t>
    </dgm:pt>
    <dgm:pt modelId="{A378F4C0-87CA-9A43-AE34-22BB6AD3224F}">
      <dgm:prSet phldrT="[Text]" custT="1"/>
      <dgm:spPr>
        <a:xfrm>
          <a:off x="350" y="1199852"/>
          <a:ext cx="1791295" cy="1791295"/>
        </a:xfrm>
        <a:solidFill>
          <a:schemeClr val="accent1"/>
        </a:solidFill>
        <a:ln w="25400" cap="flat" cmpd="sng" algn="ctr">
          <a:solidFill>
            <a:sysClr val="window" lastClr="FFFFFF">
              <a:hueOff val="0"/>
              <a:satOff val="0"/>
              <a:lumOff val="0"/>
              <a:alphaOff val="0"/>
            </a:sysClr>
          </a:solidFill>
          <a:prstDash val="solid"/>
        </a:ln>
        <a:effectLst/>
      </dgm:spPr>
      <dgm:t>
        <a:bodyPr/>
        <a:lstStyle/>
        <a:p>
          <a:r>
            <a:rPr lang="en-US" sz="1400" b="1" dirty="0" smtClean="0">
              <a:solidFill>
                <a:sysClr val="window" lastClr="FFFFFF"/>
              </a:solidFill>
              <a:latin typeface="Verdana"/>
              <a:ea typeface="+mn-ea"/>
              <a:cs typeface="+mn-cs"/>
            </a:rPr>
            <a:t>Risk Assessment</a:t>
          </a:r>
          <a:endParaRPr lang="en-US" sz="1400" b="1" dirty="0">
            <a:solidFill>
              <a:sysClr val="window" lastClr="FFFFFF"/>
            </a:solidFill>
            <a:latin typeface="Verdana"/>
            <a:ea typeface="+mn-ea"/>
            <a:cs typeface="+mn-cs"/>
          </a:endParaRPr>
        </a:p>
      </dgm:t>
    </dgm:pt>
    <dgm:pt modelId="{3EF3D452-8A64-4343-BF55-7CC70F9E277A}" type="parTrans" cxnId="{0D63BCAF-E398-2449-A312-25D6B8EAD488}">
      <dgm:prSet/>
      <dgm:spPr/>
      <dgm:t>
        <a:bodyPr/>
        <a:lstStyle/>
        <a:p>
          <a:endParaRPr lang="en-US"/>
        </a:p>
      </dgm:t>
    </dgm:pt>
    <dgm:pt modelId="{EEBA5980-EE16-5746-904B-6E829C90C566}" type="sibTrans" cxnId="{0D63BCAF-E398-2449-A312-25D6B8EAD488}">
      <dgm:prSet/>
      <dgm:spPr>
        <a:xfrm>
          <a:off x="1937098" y="1873429"/>
          <a:ext cx="351549" cy="444141"/>
        </a:xfrm>
        <a:solidFill>
          <a:srgbClr val="4C4845"/>
        </a:solidFill>
        <a:ln>
          <a:noFill/>
        </a:ln>
        <a:effectLst/>
      </dgm:spPr>
      <dgm:t>
        <a:bodyPr/>
        <a:lstStyle/>
        <a:p>
          <a:endParaRPr lang="en-US" dirty="0">
            <a:solidFill>
              <a:sysClr val="window" lastClr="FFFFFF"/>
            </a:solidFill>
            <a:latin typeface="Verdana"/>
            <a:ea typeface="+mn-ea"/>
            <a:cs typeface="+mn-cs"/>
          </a:endParaRPr>
        </a:p>
      </dgm:t>
    </dgm:pt>
    <dgm:pt modelId="{138AD510-F096-3349-98E4-12924C2A7ABB}">
      <dgm:prSet phldrT="[Text]" custT="1"/>
      <dgm:spPr>
        <a:xfrm>
          <a:off x="2434102" y="1199852"/>
          <a:ext cx="1791295" cy="1791295"/>
        </a:xfrm>
        <a:solidFill>
          <a:schemeClr val="accent1"/>
        </a:solidFill>
        <a:ln w="25400" cap="flat" cmpd="sng" algn="ctr">
          <a:solidFill>
            <a:sysClr val="window" lastClr="FFFFFF">
              <a:hueOff val="0"/>
              <a:satOff val="0"/>
              <a:lumOff val="0"/>
              <a:alphaOff val="0"/>
            </a:sysClr>
          </a:solidFill>
          <a:prstDash val="solid"/>
        </a:ln>
        <a:effectLst/>
      </dgm:spPr>
      <dgm:t>
        <a:bodyPr/>
        <a:lstStyle/>
        <a:p>
          <a:r>
            <a:rPr lang="en-US" sz="1400" b="1" dirty="0" smtClean="0">
              <a:solidFill>
                <a:sysClr val="window" lastClr="FFFFFF"/>
              </a:solidFill>
              <a:latin typeface="Verdana"/>
              <a:ea typeface="+mn-ea"/>
              <a:cs typeface="+mn-cs"/>
            </a:rPr>
            <a:t>Adequate Visitation</a:t>
          </a:r>
          <a:endParaRPr lang="en-US" sz="1400" b="1" dirty="0">
            <a:solidFill>
              <a:sysClr val="window" lastClr="FFFFFF"/>
            </a:solidFill>
            <a:latin typeface="Verdana"/>
            <a:ea typeface="+mn-ea"/>
            <a:cs typeface="+mn-cs"/>
          </a:endParaRPr>
        </a:p>
      </dgm:t>
    </dgm:pt>
    <dgm:pt modelId="{8C5A4B3E-CA0A-4641-BEF4-81964410A318}" type="parTrans" cxnId="{A58B6DDA-E0AC-D04D-B8CE-D51C49FD4FE7}">
      <dgm:prSet/>
      <dgm:spPr/>
      <dgm:t>
        <a:bodyPr/>
        <a:lstStyle/>
        <a:p>
          <a:endParaRPr lang="en-US"/>
        </a:p>
      </dgm:t>
    </dgm:pt>
    <dgm:pt modelId="{567EAC3E-0770-3844-A03A-470DF3863B49}" type="sibTrans" cxnId="{A58B6DDA-E0AC-D04D-B8CE-D51C49FD4FE7}">
      <dgm:prSet/>
      <dgm:spPr>
        <a:xfrm>
          <a:off x="4370850" y="1888234"/>
          <a:ext cx="342947" cy="414531"/>
        </a:xfrm>
        <a:solidFill>
          <a:srgbClr val="4C4845"/>
        </a:solidFill>
        <a:ln>
          <a:noFill/>
        </a:ln>
        <a:effectLst/>
      </dgm:spPr>
      <dgm:t>
        <a:bodyPr/>
        <a:lstStyle/>
        <a:p>
          <a:endParaRPr lang="en-US" dirty="0">
            <a:solidFill>
              <a:sysClr val="window" lastClr="FFFFFF"/>
            </a:solidFill>
            <a:latin typeface="Verdana"/>
            <a:ea typeface="+mn-ea"/>
            <a:cs typeface="+mn-cs"/>
          </a:endParaRPr>
        </a:p>
      </dgm:t>
    </dgm:pt>
    <dgm:pt modelId="{B79214E7-9793-6242-9169-907FB64D1460}">
      <dgm:prSet phldrT="[Text]" custT="1"/>
      <dgm:spPr>
        <a:xfrm>
          <a:off x="7199954" y="1199852"/>
          <a:ext cx="1791295" cy="1791295"/>
        </a:xfrm>
        <a:solidFill>
          <a:schemeClr val="accent1"/>
        </a:solidFill>
        <a:ln w="25400" cap="flat" cmpd="sng" algn="ctr">
          <a:solidFill>
            <a:sysClr val="window" lastClr="FFFFFF">
              <a:hueOff val="0"/>
              <a:satOff val="0"/>
              <a:lumOff val="0"/>
              <a:alphaOff val="0"/>
            </a:sysClr>
          </a:solidFill>
          <a:prstDash val="solid"/>
        </a:ln>
        <a:effectLst/>
      </dgm:spPr>
      <dgm:t>
        <a:bodyPr/>
        <a:lstStyle/>
        <a:p>
          <a:endParaRPr lang="en-US" sz="1550" dirty="0">
            <a:solidFill>
              <a:sysClr val="window" lastClr="FFFFFF"/>
            </a:solidFill>
            <a:latin typeface="Verdana"/>
            <a:ea typeface="+mn-ea"/>
            <a:cs typeface="+mn-cs"/>
          </a:endParaRPr>
        </a:p>
      </dgm:t>
    </dgm:pt>
    <dgm:pt modelId="{99A99BAA-26FA-B848-B80C-EBFFB510A3D8}" type="parTrans" cxnId="{96E5D0BD-AEBF-DA47-A174-62E1A75E0FCF}">
      <dgm:prSet/>
      <dgm:spPr/>
      <dgm:t>
        <a:bodyPr/>
        <a:lstStyle/>
        <a:p>
          <a:endParaRPr lang="en-US"/>
        </a:p>
      </dgm:t>
    </dgm:pt>
    <dgm:pt modelId="{BD7E6DD6-E600-4D49-9331-D207704FA2FE}" type="sibTrans" cxnId="{96E5D0BD-AEBF-DA47-A174-62E1A75E0FCF}">
      <dgm:prSet/>
      <dgm:spPr/>
      <dgm:t>
        <a:bodyPr/>
        <a:lstStyle/>
        <a:p>
          <a:endParaRPr lang="en-US"/>
        </a:p>
      </dgm:t>
    </dgm:pt>
    <dgm:pt modelId="{540FFC6A-CFD7-4C4F-83FE-9F6F2F968640}">
      <dgm:prSet phldrT="[Text]" custT="1"/>
      <dgm:spPr>
        <a:xfrm>
          <a:off x="4859251" y="1199852"/>
          <a:ext cx="1791295" cy="1791295"/>
        </a:xfrm>
        <a:solidFill>
          <a:schemeClr val="accent1"/>
        </a:solidFill>
        <a:ln w="25400" cap="flat" cmpd="sng" algn="ctr">
          <a:solidFill>
            <a:sysClr val="window" lastClr="FFFFFF">
              <a:hueOff val="0"/>
              <a:satOff val="0"/>
              <a:lumOff val="0"/>
              <a:alphaOff val="0"/>
            </a:sysClr>
          </a:solidFill>
          <a:prstDash val="solid"/>
        </a:ln>
        <a:effectLst/>
      </dgm:spPr>
      <dgm:t>
        <a:bodyPr/>
        <a:lstStyle/>
        <a:p>
          <a:r>
            <a:rPr lang="en-US" sz="1400" b="1" dirty="0" smtClean="0">
              <a:solidFill>
                <a:sysClr val="window" lastClr="FFFFFF"/>
              </a:solidFill>
              <a:latin typeface="Verdana"/>
              <a:ea typeface="+mn-ea"/>
              <a:cs typeface="+mn-cs"/>
            </a:rPr>
            <a:t>Safety Assessment</a:t>
          </a:r>
          <a:endParaRPr lang="en-US" sz="1400" b="1" dirty="0">
            <a:solidFill>
              <a:sysClr val="window" lastClr="FFFFFF"/>
            </a:solidFill>
            <a:latin typeface="Verdana"/>
            <a:ea typeface="+mn-ea"/>
            <a:cs typeface="+mn-cs"/>
          </a:endParaRPr>
        </a:p>
      </dgm:t>
    </dgm:pt>
    <dgm:pt modelId="{7BBE6B4D-76D5-C443-99E5-D2EEA4DF51B6}" type="parTrans" cxnId="{1FEB7BA5-012F-A74B-9F4C-8CBAEEAC5C1F}">
      <dgm:prSet/>
      <dgm:spPr/>
      <dgm:t>
        <a:bodyPr/>
        <a:lstStyle/>
        <a:p>
          <a:endParaRPr lang="en-US"/>
        </a:p>
      </dgm:t>
    </dgm:pt>
    <dgm:pt modelId="{B18B6205-EBDA-AA44-B4CA-EF4C37428D2E}" type="sibTrans" cxnId="{1FEB7BA5-012F-A74B-9F4C-8CBAEEAC5C1F}">
      <dgm:prSet/>
      <dgm:spPr>
        <a:xfrm>
          <a:off x="6795999" y="1752599"/>
          <a:ext cx="258501" cy="685801"/>
        </a:xfrm>
        <a:solidFill>
          <a:srgbClr val="4C4845"/>
        </a:solidFill>
        <a:ln>
          <a:noFill/>
        </a:ln>
        <a:effectLst/>
      </dgm:spPr>
      <dgm:t>
        <a:bodyPr/>
        <a:lstStyle/>
        <a:p>
          <a:endParaRPr lang="en-US" dirty="0">
            <a:solidFill>
              <a:sysClr val="window" lastClr="FFFFFF"/>
            </a:solidFill>
            <a:latin typeface="Verdana"/>
            <a:ea typeface="+mn-ea"/>
            <a:cs typeface="+mn-cs"/>
          </a:endParaRPr>
        </a:p>
      </dgm:t>
    </dgm:pt>
    <dgm:pt modelId="{2342CF61-33AD-EB4E-8742-6BBEE1661B85}" type="pres">
      <dgm:prSet presAssocID="{7EBE0250-C940-AF42-9ABF-CD8EEED51CB4}" presName="linearFlow" presStyleCnt="0">
        <dgm:presLayoutVars>
          <dgm:dir/>
          <dgm:resizeHandles val="exact"/>
        </dgm:presLayoutVars>
      </dgm:prSet>
      <dgm:spPr/>
      <dgm:t>
        <a:bodyPr/>
        <a:lstStyle/>
        <a:p>
          <a:endParaRPr lang="en-US"/>
        </a:p>
      </dgm:t>
    </dgm:pt>
    <dgm:pt modelId="{9AFC54FC-887B-6B44-B2D9-1438B4594FE1}" type="pres">
      <dgm:prSet presAssocID="{A378F4C0-87CA-9A43-AE34-22BB6AD3224F}" presName="node" presStyleLbl="node1" presStyleIdx="0" presStyleCnt="4" custScaleX="99748" custScaleY="106348">
        <dgm:presLayoutVars>
          <dgm:bulletEnabled val="1"/>
        </dgm:presLayoutVars>
      </dgm:prSet>
      <dgm:spPr>
        <a:prstGeom prst="ellipse">
          <a:avLst/>
        </a:prstGeom>
      </dgm:spPr>
      <dgm:t>
        <a:bodyPr/>
        <a:lstStyle/>
        <a:p>
          <a:endParaRPr lang="en-US"/>
        </a:p>
      </dgm:t>
    </dgm:pt>
    <dgm:pt modelId="{2989DADA-CA9B-0F4C-BF0D-0464BC88B56E}" type="pres">
      <dgm:prSet presAssocID="{EEBA5980-EE16-5746-904B-6E829C90C566}" presName="spacerL" presStyleCnt="0"/>
      <dgm:spPr/>
    </dgm:pt>
    <dgm:pt modelId="{746C229C-AFEC-0A4E-AEE3-35508CC1BEA3}" type="pres">
      <dgm:prSet presAssocID="{EEBA5980-EE16-5746-904B-6E829C90C566}" presName="sibTrans" presStyleLbl="sibTrans2D1" presStyleIdx="0" presStyleCnt="3" custScaleX="33837" custScaleY="42749"/>
      <dgm:spPr>
        <a:prstGeom prst="mathPlus">
          <a:avLst/>
        </a:prstGeom>
      </dgm:spPr>
      <dgm:t>
        <a:bodyPr/>
        <a:lstStyle/>
        <a:p>
          <a:endParaRPr lang="en-US"/>
        </a:p>
      </dgm:t>
    </dgm:pt>
    <dgm:pt modelId="{8975903D-CFB5-9341-8BF4-7D777B67A0B1}" type="pres">
      <dgm:prSet presAssocID="{EEBA5980-EE16-5746-904B-6E829C90C566}" presName="spacerR" presStyleCnt="0"/>
      <dgm:spPr/>
    </dgm:pt>
    <dgm:pt modelId="{9AB29A38-19F0-6047-8FA0-9F1881718151}" type="pres">
      <dgm:prSet presAssocID="{138AD510-F096-3349-98E4-12924C2A7ABB}" presName="node" presStyleLbl="node1" presStyleIdx="1" presStyleCnt="4">
        <dgm:presLayoutVars>
          <dgm:bulletEnabled val="1"/>
        </dgm:presLayoutVars>
      </dgm:prSet>
      <dgm:spPr>
        <a:prstGeom prst="ellipse">
          <a:avLst/>
        </a:prstGeom>
      </dgm:spPr>
      <dgm:t>
        <a:bodyPr/>
        <a:lstStyle/>
        <a:p>
          <a:endParaRPr lang="en-US"/>
        </a:p>
      </dgm:t>
    </dgm:pt>
    <dgm:pt modelId="{3066A232-C3CB-1F4D-8647-B56F35F27AC2}" type="pres">
      <dgm:prSet presAssocID="{567EAC3E-0770-3844-A03A-470DF3863B49}" presName="spacerL" presStyleCnt="0"/>
      <dgm:spPr/>
    </dgm:pt>
    <dgm:pt modelId="{D56B9A3C-46D8-CE49-B46D-A82BA72F512A}" type="pres">
      <dgm:prSet presAssocID="{567EAC3E-0770-3844-A03A-470DF3863B49}" presName="sibTrans" presStyleLbl="sibTrans2D1" presStyleIdx="1" presStyleCnt="3" custScaleX="33009" custScaleY="39899"/>
      <dgm:spPr>
        <a:prstGeom prst="mathPlus">
          <a:avLst/>
        </a:prstGeom>
      </dgm:spPr>
      <dgm:t>
        <a:bodyPr/>
        <a:lstStyle/>
        <a:p>
          <a:endParaRPr lang="en-US"/>
        </a:p>
      </dgm:t>
    </dgm:pt>
    <dgm:pt modelId="{DC8F92B8-A24F-EA4E-B368-DCE242180535}" type="pres">
      <dgm:prSet presAssocID="{567EAC3E-0770-3844-A03A-470DF3863B49}" presName="spacerR" presStyleCnt="0"/>
      <dgm:spPr/>
    </dgm:pt>
    <dgm:pt modelId="{C917F98F-3D42-AB47-93C9-B8B3AE1A6E3A}" type="pres">
      <dgm:prSet presAssocID="{540FFC6A-CFD7-4C4F-83FE-9F6F2F968640}" presName="node" presStyleLbl="node1" presStyleIdx="2" presStyleCnt="4">
        <dgm:presLayoutVars>
          <dgm:bulletEnabled val="1"/>
        </dgm:presLayoutVars>
      </dgm:prSet>
      <dgm:spPr>
        <a:prstGeom prst="ellipse">
          <a:avLst/>
        </a:prstGeom>
      </dgm:spPr>
      <dgm:t>
        <a:bodyPr/>
        <a:lstStyle/>
        <a:p>
          <a:endParaRPr lang="en-US"/>
        </a:p>
      </dgm:t>
    </dgm:pt>
    <dgm:pt modelId="{F9019E0D-3DDA-5B43-8BB7-AB0649B93D15}" type="pres">
      <dgm:prSet presAssocID="{B18B6205-EBDA-AA44-B4CA-EF4C37428D2E}" presName="spacerL" presStyleCnt="0"/>
      <dgm:spPr/>
    </dgm:pt>
    <dgm:pt modelId="{C4AA5B9F-D5A6-B742-B567-769B7B76E6E5}" type="pres">
      <dgm:prSet presAssocID="{B18B6205-EBDA-AA44-B4CA-EF4C37428D2E}" presName="sibTrans" presStyleLbl="sibTrans2D1" presStyleIdx="2" presStyleCnt="3" custScaleX="24881" custScaleY="66009"/>
      <dgm:spPr>
        <a:prstGeom prst="mathEqual">
          <a:avLst/>
        </a:prstGeom>
      </dgm:spPr>
      <dgm:t>
        <a:bodyPr/>
        <a:lstStyle/>
        <a:p>
          <a:endParaRPr lang="en-US"/>
        </a:p>
      </dgm:t>
    </dgm:pt>
    <dgm:pt modelId="{7B43BD73-29F9-0B4D-AEE6-5BBB9C206627}" type="pres">
      <dgm:prSet presAssocID="{B18B6205-EBDA-AA44-B4CA-EF4C37428D2E}" presName="spacerR" presStyleCnt="0"/>
      <dgm:spPr/>
    </dgm:pt>
    <dgm:pt modelId="{5F3FA9EE-CE3F-5A4E-AC49-6BA8E8C6B168}" type="pres">
      <dgm:prSet presAssocID="{B79214E7-9793-6242-9169-907FB64D1460}" presName="node" presStyleLbl="node1" presStyleIdx="3" presStyleCnt="4">
        <dgm:presLayoutVars>
          <dgm:bulletEnabled val="1"/>
        </dgm:presLayoutVars>
      </dgm:prSet>
      <dgm:spPr>
        <a:prstGeom prst="ellipse">
          <a:avLst/>
        </a:prstGeom>
      </dgm:spPr>
      <dgm:t>
        <a:bodyPr/>
        <a:lstStyle/>
        <a:p>
          <a:endParaRPr lang="en-US"/>
        </a:p>
      </dgm:t>
    </dgm:pt>
  </dgm:ptLst>
  <dgm:cxnLst>
    <dgm:cxn modelId="{E5A1762B-6E74-4D96-A999-9F004F1C8F48}" type="presOf" srcId="{7EBE0250-C940-AF42-9ABF-CD8EEED51CB4}" destId="{2342CF61-33AD-EB4E-8742-6BBEE1661B85}" srcOrd="0" destOrd="0" presId="urn:microsoft.com/office/officeart/2005/8/layout/equation1"/>
    <dgm:cxn modelId="{96E5D0BD-AEBF-DA47-A174-62E1A75E0FCF}" srcId="{7EBE0250-C940-AF42-9ABF-CD8EEED51CB4}" destId="{B79214E7-9793-6242-9169-907FB64D1460}" srcOrd="3" destOrd="0" parTransId="{99A99BAA-26FA-B848-B80C-EBFFB510A3D8}" sibTransId="{BD7E6DD6-E600-4D49-9331-D207704FA2FE}"/>
    <dgm:cxn modelId="{1E0DF3AE-5A2B-49D1-9435-D9BAC6E6CA2D}" type="presOf" srcId="{540FFC6A-CFD7-4C4F-83FE-9F6F2F968640}" destId="{C917F98F-3D42-AB47-93C9-B8B3AE1A6E3A}" srcOrd="0" destOrd="0" presId="urn:microsoft.com/office/officeart/2005/8/layout/equation1"/>
    <dgm:cxn modelId="{9DA34A10-4B02-4B04-8074-273752709FDA}" type="presOf" srcId="{567EAC3E-0770-3844-A03A-470DF3863B49}" destId="{D56B9A3C-46D8-CE49-B46D-A82BA72F512A}" srcOrd="0" destOrd="0" presId="urn:microsoft.com/office/officeart/2005/8/layout/equation1"/>
    <dgm:cxn modelId="{27EF1D1D-EC26-42E6-9143-E9EA11C2A19C}" type="presOf" srcId="{B18B6205-EBDA-AA44-B4CA-EF4C37428D2E}" destId="{C4AA5B9F-D5A6-B742-B567-769B7B76E6E5}" srcOrd="0" destOrd="0" presId="urn:microsoft.com/office/officeart/2005/8/layout/equation1"/>
    <dgm:cxn modelId="{217F7AD4-BF25-45FF-89DA-BD1DB1F3FECB}" type="presOf" srcId="{EEBA5980-EE16-5746-904B-6E829C90C566}" destId="{746C229C-AFEC-0A4E-AEE3-35508CC1BEA3}" srcOrd="0" destOrd="0" presId="urn:microsoft.com/office/officeart/2005/8/layout/equation1"/>
    <dgm:cxn modelId="{A58B6DDA-E0AC-D04D-B8CE-D51C49FD4FE7}" srcId="{7EBE0250-C940-AF42-9ABF-CD8EEED51CB4}" destId="{138AD510-F096-3349-98E4-12924C2A7ABB}" srcOrd="1" destOrd="0" parTransId="{8C5A4B3E-CA0A-4641-BEF4-81964410A318}" sibTransId="{567EAC3E-0770-3844-A03A-470DF3863B49}"/>
    <dgm:cxn modelId="{7D683569-A1BB-45A6-A721-B6BC5452F05F}" type="presOf" srcId="{B79214E7-9793-6242-9169-907FB64D1460}" destId="{5F3FA9EE-CE3F-5A4E-AC49-6BA8E8C6B168}" srcOrd="0" destOrd="0" presId="urn:microsoft.com/office/officeart/2005/8/layout/equation1"/>
    <dgm:cxn modelId="{A0BFEBEF-1EFD-470D-B00D-FA1056BD3943}" type="presOf" srcId="{A378F4C0-87CA-9A43-AE34-22BB6AD3224F}" destId="{9AFC54FC-887B-6B44-B2D9-1438B4594FE1}" srcOrd="0" destOrd="0" presId="urn:microsoft.com/office/officeart/2005/8/layout/equation1"/>
    <dgm:cxn modelId="{0D63BCAF-E398-2449-A312-25D6B8EAD488}" srcId="{7EBE0250-C940-AF42-9ABF-CD8EEED51CB4}" destId="{A378F4C0-87CA-9A43-AE34-22BB6AD3224F}" srcOrd="0" destOrd="0" parTransId="{3EF3D452-8A64-4343-BF55-7CC70F9E277A}" sibTransId="{EEBA5980-EE16-5746-904B-6E829C90C566}"/>
    <dgm:cxn modelId="{B2563A8C-D742-439A-BF1F-4BBFD8F616FC}" type="presOf" srcId="{138AD510-F096-3349-98E4-12924C2A7ABB}" destId="{9AB29A38-19F0-6047-8FA0-9F1881718151}" srcOrd="0" destOrd="0" presId="urn:microsoft.com/office/officeart/2005/8/layout/equation1"/>
    <dgm:cxn modelId="{1FEB7BA5-012F-A74B-9F4C-8CBAEEAC5C1F}" srcId="{7EBE0250-C940-AF42-9ABF-CD8EEED51CB4}" destId="{540FFC6A-CFD7-4C4F-83FE-9F6F2F968640}" srcOrd="2" destOrd="0" parTransId="{7BBE6B4D-76D5-C443-99E5-D2EEA4DF51B6}" sibTransId="{B18B6205-EBDA-AA44-B4CA-EF4C37428D2E}"/>
    <dgm:cxn modelId="{A1475330-5643-4C94-BD57-7CFDE772DB9C}" type="presParOf" srcId="{2342CF61-33AD-EB4E-8742-6BBEE1661B85}" destId="{9AFC54FC-887B-6B44-B2D9-1438B4594FE1}" srcOrd="0" destOrd="0" presId="urn:microsoft.com/office/officeart/2005/8/layout/equation1"/>
    <dgm:cxn modelId="{E240DF5F-CD71-42F4-8155-A41C5CCFBC82}" type="presParOf" srcId="{2342CF61-33AD-EB4E-8742-6BBEE1661B85}" destId="{2989DADA-CA9B-0F4C-BF0D-0464BC88B56E}" srcOrd="1" destOrd="0" presId="urn:microsoft.com/office/officeart/2005/8/layout/equation1"/>
    <dgm:cxn modelId="{0E549103-D06F-45E4-AB6D-B980227D9B51}" type="presParOf" srcId="{2342CF61-33AD-EB4E-8742-6BBEE1661B85}" destId="{746C229C-AFEC-0A4E-AEE3-35508CC1BEA3}" srcOrd="2" destOrd="0" presId="urn:microsoft.com/office/officeart/2005/8/layout/equation1"/>
    <dgm:cxn modelId="{D2291812-7C93-4286-8C65-0E390349DA77}" type="presParOf" srcId="{2342CF61-33AD-EB4E-8742-6BBEE1661B85}" destId="{8975903D-CFB5-9341-8BF4-7D777B67A0B1}" srcOrd="3" destOrd="0" presId="urn:microsoft.com/office/officeart/2005/8/layout/equation1"/>
    <dgm:cxn modelId="{9FB9B44C-A525-4C35-92E5-10F8D6BEDCB0}" type="presParOf" srcId="{2342CF61-33AD-EB4E-8742-6BBEE1661B85}" destId="{9AB29A38-19F0-6047-8FA0-9F1881718151}" srcOrd="4" destOrd="0" presId="urn:microsoft.com/office/officeart/2005/8/layout/equation1"/>
    <dgm:cxn modelId="{396C44BE-E39B-4BAD-BC9E-798B939E79B5}" type="presParOf" srcId="{2342CF61-33AD-EB4E-8742-6BBEE1661B85}" destId="{3066A232-C3CB-1F4D-8647-B56F35F27AC2}" srcOrd="5" destOrd="0" presId="urn:microsoft.com/office/officeart/2005/8/layout/equation1"/>
    <dgm:cxn modelId="{A51E1A05-1607-45C4-9A4F-6898B59BA4AC}" type="presParOf" srcId="{2342CF61-33AD-EB4E-8742-6BBEE1661B85}" destId="{D56B9A3C-46D8-CE49-B46D-A82BA72F512A}" srcOrd="6" destOrd="0" presId="urn:microsoft.com/office/officeart/2005/8/layout/equation1"/>
    <dgm:cxn modelId="{280A6B78-3090-429F-9EB0-624E8043DB7A}" type="presParOf" srcId="{2342CF61-33AD-EB4E-8742-6BBEE1661B85}" destId="{DC8F92B8-A24F-EA4E-B368-DCE242180535}" srcOrd="7" destOrd="0" presId="urn:microsoft.com/office/officeart/2005/8/layout/equation1"/>
    <dgm:cxn modelId="{A15408DE-453B-4F8A-AF9A-0193C71E7F19}" type="presParOf" srcId="{2342CF61-33AD-EB4E-8742-6BBEE1661B85}" destId="{C917F98F-3D42-AB47-93C9-B8B3AE1A6E3A}" srcOrd="8" destOrd="0" presId="urn:microsoft.com/office/officeart/2005/8/layout/equation1"/>
    <dgm:cxn modelId="{C8A95887-75C1-4A85-9DBF-0B35613A4A38}" type="presParOf" srcId="{2342CF61-33AD-EB4E-8742-6BBEE1661B85}" destId="{F9019E0D-3DDA-5B43-8BB7-AB0649B93D15}" srcOrd="9" destOrd="0" presId="urn:microsoft.com/office/officeart/2005/8/layout/equation1"/>
    <dgm:cxn modelId="{C4F848B7-CBC7-4AA4-A9A4-DCC217883A7A}" type="presParOf" srcId="{2342CF61-33AD-EB4E-8742-6BBEE1661B85}" destId="{C4AA5B9F-D5A6-B742-B567-769B7B76E6E5}" srcOrd="10" destOrd="0" presId="urn:microsoft.com/office/officeart/2005/8/layout/equation1"/>
    <dgm:cxn modelId="{9CD9E219-F66B-45BC-B220-437129455270}" type="presParOf" srcId="{2342CF61-33AD-EB4E-8742-6BBEE1661B85}" destId="{7B43BD73-29F9-0B4D-AEE6-5BBB9C206627}" srcOrd="11" destOrd="0" presId="urn:microsoft.com/office/officeart/2005/8/layout/equation1"/>
    <dgm:cxn modelId="{7FC9CC67-EFDE-4750-B492-FF68E2859E77}" type="presParOf" srcId="{2342CF61-33AD-EB4E-8742-6BBEE1661B85}" destId="{5F3FA9EE-CE3F-5A4E-AC49-6BA8E8C6B168}"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13175FED-A232-4809-81BB-050A968B63F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96BEE31-6B2C-46D1-A713-AED654DBA04E}">
      <dgm:prSet phldrT="[Text]"/>
      <dgm:spPr>
        <a:solidFill>
          <a:schemeClr val="accent1"/>
        </a:solidFill>
      </dgm:spPr>
      <dgm:t>
        <a:bodyPr/>
        <a:lstStyle/>
        <a:p>
          <a:pPr algn="ctr"/>
          <a:r>
            <a:rPr lang="en-US" altLang="en-US" dirty="0" smtClean="0"/>
            <a:t>Evidence that supports item responses</a:t>
          </a:r>
          <a:endParaRPr lang="en-US" dirty="0"/>
        </a:p>
      </dgm:t>
    </dgm:pt>
    <dgm:pt modelId="{CA041EC3-2684-4078-955C-DE272F14AAF0}" type="parTrans" cxnId="{039057BF-5006-4FAE-948D-C1058618B681}">
      <dgm:prSet/>
      <dgm:spPr/>
      <dgm:t>
        <a:bodyPr/>
        <a:lstStyle/>
        <a:p>
          <a:endParaRPr lang="en-US"/>
        </a:p>
      </dgm:t>
    </dgm:pt>
    <dgm:pt modelId="{42D12D3D-E0EB-4385-9863-4077850A4479}" type="sibTrans" cxnId="{039057BF-5006-4FAE-948D-C1058618B681}">
      <dgm:prSet/>
      <dgm:spPr/>
      <dgm:t>
        <a:bodyPr/>
        <a:lstStyle/>
        <a:p>
          <a:endParaRPr lang="en-US"/>
        </a:p>
      </dgm:t>
    </dgm:pt>
    <dgm:pt modelId="{F7F0C3F0-B7C0-42FE-8768-E7D390B91AEF}">
      <dgm:prSet/>
      <dgm:spPr>
        <a:solidFill>
          <a:schemeClr val="accent2"/>
        </a:solidFill>
      </dgm:spPr>
      <dgm:t>
        <a:bodyPr/>
        <a:lstStyle/>
        <a:p>
          <a:pPr algn="ctr"/>
          <a:r>
            <a:rPr lang="en-US" altLang="en-US" dirty="0" smtClean="0"/>
            <a:t>Document reasons for a decision that differs from the tool guidance</a:t>
          </a:r>
        </a:p>
      </dgm:t>
    </dgm:pt>
    <dgm:pt modelId="{C84D6E77-3550-423C-AA05-3DB9635C8D8A}" type="parTrans" cxnId="{1611E894-8226-4B96-BF8E-591E001CC64D}">
      <dgm:prSet/>
      <dgm:spPr/>
      <dgm:t>
        <a:bodyPr/>
        <a:lstStyle/>
        <a:p>
          <a:endParaRPr lang="en-US"/>
        </a:p>
      </dgm:t>
    </dgm:pt>
    <dgm:pt modelId="{5DAB8B83-B4DC-4C56-BD80-9CEC7B38553A}" type="sibTrans" cxnId="{1611E894-8226-4B96-BF8E-591E001CC64D}">
      <dgm:prSet/>
      <dgm:spPr/>
      <dgm:t>
        <a:bodyPr/>
        <a:lstStyle/>
        <a:p>
          <a:endParaRPr lang="en-US"/>
        </a:p>
      </dgm:t>
    </dgm:pt>
    <dgm:pt modelId="{38D92FE1-ECCF-4DF7-A7AB-3F4E51709F3F}" type="pres">
      <dgm:prSet presAssocID="{13175FED-A232-4809-81BB-050A968B63F2}" presName="linear" presStyleCnt="0">
        <dgm:presLayoutVars>
          <dgm:animLvl val="lvl"/>
          <dgm:resizeHandles val="exact"/>
        </dgm:presLayoutVars>
      </dgm:prSet>
      <dgm:spPr/>
      <dgm:t>
        <a:bodyPr/>
        <a:lstStyle/>
        <a:p>
          <a:endParaRPr lang="en-US"/>
        </a:p>
      </dgm:t>
    </dgm:pt>
    <dgm:pt modelId="{5B62138E-DD0D-4530-B636-C30797757E3A}" type="pres">
      <dgm:prSet presAssocID="{596BEE31-6B2C-46D1-A713-AED654DBA04E}" presName="parentText" presStyleLbl="node1" presStyleIdx="0" presStyleCnt="2">
        <dgm:presLayoutVars>
          <dgm:chMax val="0"/>
          <dgm:bulletEnabled val="1"/>
        </dgm:presLayoutVars>
      </dgm:prSet>
      <dgm:spPr/>
      <dgm:t>
        <a:bodyPr/>
        <a:lstStyle/>
        <a:p>
          <a:endParaRPr lang="en-US"/>
        </a:p>
      </dgm:t>
    </dgm:pt>
    <dgm:pt modelId="{F7D52876-A962-43FA-9796-8CB3002D172A}" type="pres">
      <dgm:prSet presAssocID="{42D12D3D-E0EB-4385-9863-4077850A4479}" presName="spacer" presStyleCnt="0"/>
      <dgm:spPr/>
    </dgm:pt>
    <dgm:pt modelId="{8A3A4D1C-060C-44F9-9BF5-18486B88F3F8}" type="pres">
      <dgm:prSet presAssocID="{F7F0C3F0-B7C0-42FE-8768-E7D390B91AEF}" presName="parentText" presStyleLbl="node1" presStyleIdx="1" presStyleCnt="2">
        <dgm:presLayoutVars>
          <dgm:chMax val="0"/>
          <dgm:bulletEnabled val="1"/>
        </dgm:presLayoutVars>
      </dgm:prSet>
      <dgm:spPr/>
      <dgm:t>
        <a:bodyPr/>
        <a:lstStyle/>
        <a:p>
          <a:endParaRPr lang="en-US"/>
        </a:p>
      </dgm:t>
    </dgm:pt>
  </dgm:ptLst>
  <dgm:cxnLst>
    <dgm:cxn modelId="{90FB2065-4DA6-4133-B18D-2224C916C67E}" type="presOf" srcId="{13175FED-A232-4809-81BB-050A968B63F2}" destId="{38D92FE1-ECCF-4DF7-A7AB-3F4E51709F3F}" srcOrd="0" destOrd="0" presId="urn:microsoft.com/office/officeart/2005/8/layout/vList2"/>
    <dgm:cxn modelId="{6C52E327-9E8F-4E45-A492-E7A00D167FEE}" type="presOf" srcId="{F7F0C3F0-B7C0-42FE-8768-E7D390B91AEF}" destId="{8A3A4D1C-060C-44F9-9BF5-18486B88F3F8}" srcOrd="0" destOrd="0" presId="urn:microsoft.com/office/officeart/2005/8/layout/vList2"/>
    <dgm:cxn modelId="{C11C4764-388A-49C7-B00A-4910DF6E9C57}" type="presOf" srcId="{596BEE31-6B2C-46D1-A713-AED654DBA04E}" destId="{5B62138E-DD0D-4530-B636-C30797757E3A}" srcOrd="0" destOrd="0" presId="urn:microsoft.com/office/officeart/2005/8/layout/vList2"/>
    <dgm:cxn modelId="{039057BF-5006-4FAE-948D-C1058618B681}" srcId="{13175FED-A232-4809-81BB-050A968B63F2}" destId="{596BEE31-6B2C-46D1-A713-AED654DBA04E}" srcOrd="0" destOrd="0" parTransId="{CA041EC3-2684-4078-955C-DE272F14AAF0}" sibTransId="{42D12D3D-E0EB-4385-9863-4077850A4479}"/>
    <dgm:cxn modelId="{1611E894-8226-4B96-BF8E-591E001CC64D}" srcId="{13175FED-A232-4809-81BB-050A968B63F2}" destId="{F7F0C3F0-B7C0-42FE-8768-E7D390B91AEF}" srcOrd="1" destOrd="0" parTransId="{C84D6E77-3550-423C-AA05-3DB9635C8D8A}" sibTransId="{5DAB8B83-B4DC-4C56-BD80-9CEC7B38553A}"/>
    <dgm:cxn modelId="{03EC994D-3980-450A-B313-688D363838C3}" type="presParOf" srcId="{38D92FE1-ECCF-4DF7-A7AB-3F4E51709F3F}" destId="{5B62138E-DD0D-4530-B636-C30797757E3A}" srcOrd="0" destOrd="0" presId="urn:microsoft.com/office/officeart/2005/8/layout/vList2"/>
    <dgm:cxn modelId="{431F1740-E205-47E7-9975-E7DD73CD885E}" type="presParOf" srcId="{38D92FE1-ECCF-4DF7-A7AB-3F4E51709F3F}" destId="{F7D52876-A962-43FA-9796-8CB3002D172A}" srcOrd="1" destOrd="0" presId="urn:microsoft.com/office/officeart/2005/8/layout/vList2"/>
    <dgm:cxn modelId="{80125BCF-AD2C-4995-A682-A84A3E94E88D}" type="presParOf" srcId="{38D92FE1-ECCF-4DF7-A7AB-3F4E51709F3F}" destId="{8A3A4D1C-060C-44F9-9BF5-18486B88F3F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587D0EFB-E4B9-4F20-BC41-2070707AC5A3}" type="doc">
      <dgm:prSet loTypeId="urn:microsoft.com/office/officeart/2005/8/layout/default" loCatId="list" qsTypeId="urn:microsoft.com/office/officeart/2005/8/quickstyle/simple1" qsCatId="simple" csTypeId="urn:microsoft.com/office/officeart/2005/8/colors/accent3_3" csCatId="accent3" phldr="1"/>
      <dgm:spPr/>
      <dgm:t>
        <a:bodyPr/>
        <a:lstStyle/>
        <a:p>
          <a:endParaRPr lang="en-US"/>
        </a:p>
      </dgm:t>
    </dgm:pt>
    <dgm:pt modelId="{FB321F75-22FC-4DBC-A65B-01D595F7BE26}">
      <dgm:prSet phldrT="[Text]"/>
      <dgm:spPr>
        <a:solidFill>
          <a:schemeClr val="accent1"/>
        </a:solidFill>
      </dgm:spPr>
      <dgm:t>
        <a:bodyPr/>
        <a:lstStyle/>
        <a:p>
          <a:r>
            <a:rPr lang="en-US" altLang="en-US" dirty="0" smtClean="0"/>
            <a:t>Foundation is </a:t>
          </a:r>
          <a:r>
            <a:rPr lang="en-US" altLang="en-US" b="1" dirty="0" smtClean="0"/>
            <a:t>research-based</a:t>
          </a:r>
          <a:r>
            <a:rPr lang="en-US" altLang="en-US" dirty="0" smtClean="0"/>
            <a:t> items</a:t>
          </a:r>
          <a:endParaRPr lang="en-US" dirty="0"/>
        </a:p>
      </dgm:t>
    </dgm:pt>
    <dgm:pt modelId="{9D197B71-2A11-4A51-8DAB-01EBE7EA81E7}" type="parTrans" cxnId="{05717772-BF08-4347-BC80-BBC9CFEA6F2E}">
      <dgm:prSet/>
      <dgm:spPr/>
      <dgm:t>
        <a:bodyPr/>
        <a:lstStyle/>
        <a:p>
          <a:endParaRPr lang="en-US"/>
        </a:p>
      </dgm:t>
    </dgm:pt>
    <dgm:pt modelId="{62F2D81F-2517-4F1B-8E5C-47460F2309F7}" type="sibTrans" cxnId="{05717772-BF08-4347-BC80-BBC9CFEA6F2E}">
      <dgm:prSet/>
      <dgm:spPr/>
      <dgm:t>
        <a:bodyPr/>
        <a:lstStyle/>
        <a:p>
          <a:endParaRPr lang="en-US"/>
        </a:p>
      </dgm:t>
    </dgm:pt>
    <dgm:pt modelId="{FF2A5795-9DDB-4713-B1A8-F30636273B49}">
      <dgm:prSet/>
      <dgm:spPr>
        <a:solidFill>
          <a:schemeClr val="accent2"/>
        </a:solidFill>
      </dgm:spPr>
      <dgm:t>
        <a:bodyPr/>
        <a:lstStyle/>
        <a:p>
          <a:r>
            <a:rPr lang="en-US" altLang="en-US" dirty="0" smtClean="0"/>
            <a:t>Includes </a:t>
          </a:r>
          <a:r>
            <a:rPr lang="en-US" altLang="en-US" b="1" dirty="0" smtClean="0"/>
            <a:t>progress</a:t>
          </a:r>
          <a:endParaRPr lang="en-US" altLang="en-US" b="1" dirty="0"/>
        </a:p>
      </dgm:t>
    </dgm:pt>
    <dgm:pt modelId="{C4DF26FE-E795-4065-A64B-F2E598F5D9FA}" type="parTrans" cxnId="{FB891159-2243-46CE-9223-0582E5A3E58B}">
      <dgm:prSet/>
      <dgm:spPr/>
      <dgm:t>
        <a:bodyPr/>
        <a:lstStyle/>
        <a:p>
          <a:endParaRPr lang="en-US"/>
        </a:p>
      </dgm:t>
    </dgm:pt>
    <dgm:pt modelId="{A9577E8F-BAE5-43F7-840D-7EC56B2B55E3}" type="sibTrans" cxnId="{FB891159-2243-46CE-9223-0582E5A3E58B}">
      <dgm:prSet/>
      <dgm:spPr/>
      <dgm:t>
        <a:bodyPr/>
        <a:lstStyle/>
        <a:p>
          <a:endParaRPr lang="en-US"/>
        </a:p>
      </dgm:t>
    </dgm:pt>
    <dgm:pt modelId="{F63D0EB9-C284-466E-9672-7F4D51E9AEF4}">
      <dgm:prSet/>
      <dgm:spPr>
        <a:solidFill>
          <a:schemeClr val="tx2"/>
        </a:solidFill>
      </dgm:spPr>
      <dgm:t>
        <a:bodyPr/>
        <a:lstStyle/>
        <a:p>
          <a:r>
            <a:rPr lang="en-US" altLang="en-US" dirty="0" smtClean="0"/>
            <a:t>Relevant for determining when to </a:t>
          </a:r>
          <a:r>
            <a:rPr lang="en-US" altLang="en-US" b="1" dirty="0" smtClean="0"/>
            <a:t>close</a:t>
          </a:r>
        </a:p>
      </dgm:t>
    </dgm:pt>
    <dgm:pt modelId="{6AFBD461-3CB2-45E6-ACDA-8969A45ED295}" type="parTrans" cxnId="{9D694DA9-71CF-4B98-9593-A84BFE2F7150}">
      <dgm:prSet/>
      <dgm:spPr/>
      <dgm:t>
        <a:bodyPr/>
        <a:lstStyle/>
        <a:p>
          <a:endParaRPr lang="en-US"/>
        </a:p>
      </dgm:t>
    </dgm:pt>
    <dgm:pt modelId="{630B991B-15F3-4FE6-8B8B-266A3E3EC985}" type="sibTrans" cxnId="{9D694DA9-71CF-4B98-9593-A84BFE2F7150}">
      <dgm:prSet/>
      <dgm:spPr/>
      <dgm:t>
        <a:bodyPr/>
        <a:lstStyle/>
        <a:p>
          <a:endParaRPr lang="en-US"/>
        </a:p>
      </dgm:t>
    </dgm:pt>
    <dgm:pt modelId="{83C23038-7968-47C3-B3E4-B1470E019BC8}" type="pres">
      <dgm:prSet presAssocID="{587D0EFB-E4B9-4F20-BC41-2070707AC5A3}" presName="diagram" presStyleCnt="0">
        <dgm:presLayoutVars>
          <dgm:dir/>
          <dgm:resizeHandles val="exact"/>
        </dgm:presLayoutVars>
      </dgm:prSet>
      <dgm:spPr/>
      <dgm:t>
        <a:bodyPr/>
        <a:lstStyle/>
        <a:p>
          <a:endParaRPr lang="en-US"/>
        </a:p>
      </dgm:t>
    </dgm:pt>
    <dgm:pt modelId="{0DD7D542-A15E-456F-86AB-F41B8556419F}" type="pres">
      <dgm:prSet presAssocID="{FB321F75-22FC-4DBC-A65B-01D595F7BE26}" presName="node" presStyleLbl="node1" presStyleIdx="0" presStyleCnt="3">
        <dgm:presLayoutVars>
          <dgm:bulletEnabled val="1"/>
        </dgm:presLayoutVars>
      </dgm:prSet>
      <dgm:spPr/>
      <dgm:t>
        <a:bodyPr/>
        <a:lstStyle/>
        <a:p>
          <a:endParaRPr lang="en-US"/>
        </a:p>
      </dgm:t>
    </dgm:pt>
    <dgm:pt modelId="{E9148506-0DEC-4DC7-B2F5-B218E5FC008D}" type="pres">
      <dgm:prSet presAssocID="{62F2D81F-2517-4F1B-8E5C-47460F2309F7}" presName="sibTrans" presStyleCnt="0"/>
      <dgm:spPr/>
    </dgm:pt>
    <dgm:pt modelId="{83BCF412-F6EB-4EA6-AEF9-0836E0CE02F2}" type="pres">
      <dgm:prSet presAssocID="{FF2A5795-9DDB-4713-B1A8-F30636273B49}" presName="node" presStyleLbl="node1" presStyleIdx="1" presStyleCnt="3">
        <dgm:presLayoutVars>
          <dgm:bulletEnabled val="1"/>
        </dgm:presLayoutVars>
      </dgm:prSet>
      <dgm:spPr/>
      <dgm:t>
        <a:bodyPr/>
        <a:lstStyle/>
        <a:p>
          <a:endParaRPr lang="en-US"/>
        </a:p>
      </dgm:t>
    </dgm:pt>
    <dgm:pt modelId="{4BBC287D-8435-4E6A-B070-83B69B0632C8}" type="pres">
      <dgm:prSet presAssocID="{A9577E8F-BAE5-43F7-840D-7EC56B2B55E3}" presName="sibTrans" presStyleCnt="0"/>
      <dgm:spPr/>
    </dgm:pt>
    <dgm:pt modelId="{DDA76190-A395-41C2-89E7-D45435BF0638}" type="pres">
      <dgm:prSet presAssocID="{F63D0EB9-C284-466E-9672-7F4D51E9AEF4}" presName="node" presStyleLbl="node1" presStyleIdx="2" presStyleCnt="3">
        <dgm:presLayoutVars>
          <dgm:bulletEnabled val="1"/>
        </dgm:presLayoutVars>
      </dgm:prSet>
      <dgm:spPr/>
      <dgm:t>
        <a:bodyPr/>
        <a:lstStyle/>
        <a:p>
          <a:endParaRPr lang="en-US"/>
        </a:p>
      </dgm:t>
    </dgm:pt>
  </dgm:ptLst>
  <dgm:cxnLst>
    <dgm:cxn modelId="{61546A23-DB6E-4EB8-89BA-56FB5E8EDDE8}" type="presOf" srcId="{FF2A5795-9DDB-4713-B1A8-F30636273B49}" destId="{83BCF412-F6EB-4EA6-AEF9-0836E0CE02F2}" srcOrd="0" destOrd="0" presId="urn:microsoft.com/office/officeart/2005/8/layout/default"/>
    <dgm:cxn modelId="{05717772-BF08-4347-BC80-BBC9CFEA6F2E}" srcId="{587D0EFB-E4B9-4F20-BC41-2070707AC5A3}" destId="{FB321F75-22FC-4DBC-A65B-01D595F7BE26}" srcOrd="0" destOrd="0" parTransId="{9D197B71-2A11-4A51-8DAB-01EBE7EA81E7}" sibTransId="{62F2D81F-2517-4F1B-8E5C-47460F2309F7}"/>
    <dgm:cxn modelId="{FB891159-2243-46CE-9223-0582E5A3E58B}" srcId="{587D0EFB-E4B9-4F20-BC41-2070707AC5A3}" destId="{FF2A5795-9DDB-4713-B1A8-F30636273B49}" srcOrd="1" destOrd="0" parTransId="{C4DF26FE-E795-4065-A64B-F2E598F5D9FA}" sibTransId="{A9577E8F-BAE5-43F7-840D-7EC56B2B55E3}"/>
    <dgm:cxn modelId="{9D694DA9-71CF-4B98-9593-A84BFE2F7150}" srcId="{587D0EFB-E4B9-4F20-BC41-2070707AC5A3}" destId="{F63D0EB9-C284-466E-9672-7F4D51E9AEF4}" srcOrd="2" destOrd="0" parTransId="{6AFBD461-3CB2-45E6-ACDA-8969A45ED295}" sibTransId="{630B991B-15F3-4FE6-8B8B-266A3E3EC985}"/>
    <dgm:cxn modelId="{EBBE24AB-9E93-4ABF-8028-AFCB239C6857}" type="presOf" srcId="{FB321F75-22FC-4DBC-A65B-01D595F7BE26}" destId="{0DD7D542-A15E-456F-86AB-F41B8556419F}" srcOrd="0" destOrd="0" presId="urn:microsoft.com/office/officeart/2005/8/layout/default"/>
    <dgm:cxn modelId="{8871C54A-4B02-4FA1-94F9-8AA6C829C024}" type="presOf" srcId="{F63D0EB9-C284-466E-9672-7F4D51E9AEF4}" destId="{DDA76190-A395-41C2-89E7-D45435BF0638}" srcOrd="0" destOrd="0" presId="urn:microsoft.com/office/officeart/2005/8/layout/default"/>
    <dgm:cxn modelId="{FE002C60-7265-41AD-8489-26FF590C9B0F}" type="presOf" srcId="{587D0EFB-E4B9-4F20-BC41-2070707AC5A3}" destId="{83C23038-7968-47C3-B3E4-B1470E019BC8}" srcOrd="0" destOrd="0" presId="urn:microsoft.com/office/officeart/2005/8/layout/default"/>
    <dgm:cxn modelId="{BCBA9308-BF18-4294-93BA-CC2EABAEE65D}" type="presParOf" srcId="{83C23038-7968-47C3-B3E4-B1470E019BC8}" destId="{0DD7D542-A15E-456F-86AB-F41B8556419F}" srcOrd="0" destOrd="0" presId="urn:microsoft.com/office/officeart/2005/8/layout/default"/>
    <dgm:cxn modelId="{3B4F6AEA-5CA1-4E19-BEB6-C893E138D251}" type="presParOf" srcId="{83C23038-7968-47C3-B3E4-B1470E019BC8}" destId="{E9148506-0DEC-4DC7-B2F5-B218E5FC008D}" srcOrd="1" destOrd="0" presId="urn:microsoft.com/office/officeart/2005/8/layout/default"/>
    <dgm:cxn modelId="{73ADF9D2-D408-4C55-879F-D8019AFB28C8}" type="presParOf" srcId="{83C23038-7968-47C3-B3E4-B1470E019BC8}" destId="{83BCF412-F6EB-4EA6-AEF9-0836E0CE02F2}" srcOrd="2" destOrd="0" presId="urn:microsoft.com/office/officeart/2005/8/layout/default"/>
    <dgm:cxn modelId="{869E53B3-0F56-4D9C-807E-2D12625F1FAB}" type="presParOf" srcId="{83C23038-7968-47C3-B3E4-B1470E019BC8}" destId="{4BBC287D-8435-4E6A-B070-83B69B0632C8}" srcOrd="3" destOrd="0" presId="urn:microsoft.com/office/officeart/2005/8/layout/default"/>
    <dgm:cxn modelId="{1F85F385-19F7-4FEF-846B-E3778B2B54A0}" type="presParOf" srcId="{83C23038-7968-47C3-B3E4-B1470E019BC8}" destId="{DDA76190-A395-41C2-89E7-D45435BF0638}"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818494-DC0F-4512-AB85-99A5DDEE6F85}" type="doc">
      <dgm:prSet loTypeId="urn:microsoft.com/office/officeart/2005/8/layout/hProcess4" loCatId="process" qsTypeId="urn:microsoft.com/office/officeart/2005/8/quickstyle/simple4" qsCatId="simple" csTypeId="urn:microsoft.com/office/officeart/2005/8/colors/colorful3" csCatId="colorful" phldr="1"/>
      <dgm:spPr/>
      <dgm:t>
        <a:bodyPr/>
        <a:lstStyle/>
        <a:p>
          <a:endParaRPr lang="en-US"/>
        </a:p>
      </dgm:t>
    </dgm:pt>
    <dgm:pt modelId="{B2BFD642-74A0-4D5E-B093-E298F6675A6D}">
      <dgm:prSet phldrT="[Text]"/>
      <dgm:spPr>
        <a:solidFill>
          <a:schemeClr val="accent1"/>
        </a:solidFill>
        <a:effectLst/>
      </dgm:spPr>
      <dgm:t>
        <a:bodyPr/>
        <a:lstStyle/>
        <a:p>
          <a:r>
            <a:rPr lang="en-US" dirty="0" smtClean="0"/>
            <a:t>Screening Criteria</a:t>
          </a:r>
          <a:endParaRPr lang="en-US" dirty="0"/>
        </a:p>
      </dgm:t>
    </dgm:pt>
    <dgm:pt modelId="{6C3FFA3E-C31B-414B-9381-130E4C9757E5}" type="parTrans" cxnId="{3925FC94-EC03-4B5E-8C92-1E6AC7C1D95A}">
      <dgm:prSet/>
      <dgm:spPr/>
      <dgm:t>
        <a:bodyPr/>
        <a:lstStyle/>
        <a:p>
          <a:endParaRPr lang="en-US"/>
        </a:p>
      </dgm:t>
    </dgm:pt>
    <dgm:pt modelId="{52817E0F-08C1-4DEE-B108-84BAD7109F68}" type="sibTrans" cxnId="{3925FC94-EC03-4B5E-8C92-1E6AC7C1D95A}">
      <dgm:prSet/>
      <dgm:spPr>
        <a:solidFill>
          <a:schemeClr val="accent5"/>
        </a:solidFill>
        <a:effectLst/>
      </dgm:spPr>
      <dgm:t>
        <a:bodyPr/>
        <a:lstStyle/>
        <a:p>
          <a:endParaRPr lang="en-US" dirty="0"/>
        </a:p>
      </dgm:t>
    </dgm:pt>
    <dgm:pt modelId="{50994B60-220C-4067-A53C-07B24610FEB4}">
      <dgm:prSet phldrT="[Text]"/>
      <dgm:spPr>
        <a:ln w="28575">
          <a:solidFill>
            <a:schemeClr val="accent1"/>
          </a:solidFill>
        </a:ln>
      </dgm:spPr>
      <dgm:t>
        <a:bodyPr/>
        <a:lstStyle/>
        <a:p>
          <a:pPr marL="231775" indent="-231775"/>
          <a:endParaRPr lang="en-US" dirty="0"/>
        </a:p>
      </dgm:t>
    </dgm:pt>
    <dgm:pt modelId="{31675BD8-0994-4CEC-AA27-8780008707FC}" type="parTrans" cxnId="{C1A746F2-CAC4-47A0-9B9E-CBB62C881116}">
      <dgm:prSet/>
      <dgm:spPr/>
      <dgm:t>
        <a:bodyPr/>
        <a:lstStyle/>
        <a:p>
          <a:endParaRPr lang="en-US"/>
        </a:p>
      </dgm:t>
    </dgm:pt>
    <dgm:pt modelId="{B7428E60-1CAA-40B7-8D13-B906726B79BC}" type="sibTrans" cxnId="{C1A746F2-CAC4-47A0-9B9E-CBB62C881116}">
      <dgm:prSet/>
      <dgm:spPr/>
      <dgm:t>
        <a:bodyPr/>
        <a:lstStyle/>
        <a:p>
          <a:endParaRPr lang="en-US"/>
        </a:p>
      </dgm:t>
    </dgm:pt>
    <dgm:pt modelId="{612E0068-A462-43AE-9E52-8DFF60C14B07}">
      <dgm:prSet phldrT="[Text]"/>
      <dgm:spPr>
        <a:solidFill>
          <a:schemeClr val="accent2"/>
        </a:solidFill>
        <a:effectLst/>
      </dgm:spPr>
      <dgm:t>
        <a:bodyPr/>
        <a:lstStyle/>
        <a:p>
          <a:r>
            <a:rPr lang="en-US" dirty="0" smtClean="0"/>
            <a:t>Response Priority</a:t>
          </a:r>
          <a:endParaRPr lang="en-US" dirty="0"/>
        </a:p>
      </dgm:t>
    </dgm:pt>
    <dgm:pt modelId="{F9646701-22BF-40D2-9AE1-076789E35F52}" type="parTrans" cxnId="{B2B27E8A-0B06-4480-8B01-F2C4CC2B0C59}">
      <dgm:prSet/>
      <dgm:spPr/>
      <dgm:t>
        <a:bodyPr/>
        <a:lstStyle/>
        <a:p>
          <a:endParaRPr lang="en-US"/>
        </a:p>
      </dgm:t>
    </dgm:pt>
    <dgm:pt modelId="{032E9423-C708-4A9A-B45F-15926407DEA7}" type="sibTrans" cxnId="{B2B27E8A-0B06-4480-8B01-F2C4CC2B0C59}">
      <dgm:prSet/>
      <dgm:spPr/>
      <dgm:t>
        <a:bodyPr/>
        <a:lstStyle/>
        <a:p>
          <a:endParaRPr lang="en-US" dirty="0"/>
        </a:p>
      </dgm:t>
    </dgm:pt>
    <dgm:pt modelId="{45411992-0E36-43A1-8040-C6B5089316E4}">
      <dgm:prSet phldrT="[Text]"/>
      <dgm:spPr>
        <a:ln w="28575">
          <a:solidFill>
            <a:schemeClr val="accent2"/>
          </a:solidFill>
        </a:ln>
      </dgm:spPr>
      <dgm:t>
        <a:bodyPr/>
        <a:lstStyle/>
        <a:p>
          <a:pPr marL="0" indent="0">
            <a:lnSpc>
              <a:spcPct val="100000"/>
            </a:lnSpc>
            <a:spcAft>
              <a:spcPts val="0"/>
            </a:spcAft>
          </a:pPr>
          <a:endParaRPr lang="en-US" dirty="0"/>
        </a:p>
      </dgm:t>
    </dgm:pt>
    <dgm:pt modelId="{AA2D7301-BACC-4AE0-BAD8-393F18C1300B}" type="parTrans" cxnId="{E3DCC151-901B-4EC3-8E52-2DBA962B00EB}">
      <dgm:prSet/>
      <dgm:spPr/>
      <dgm:t>
        <a:bodyPr/>
        <a:lstStyle/>
        <a:p>
          <a:endParaRPr lang="en-US"/>
        </a:p>
      </dgm:t>
    </dgm:pt>
    <dgm:pt modelId="{1E1FFE00-8FB1-4DE5-A754-86A0A1936AD0}" type="sibTrans" cxnId="{E3DCC151-901B-4EC3-8E52-2DBA962B00EB}">
      <dgm:prSet/>
      <dgm:spPr/>
      <dgm:t>
        <a:bodyPr/>
        <a:lstStyle/>
        <a:p>
          <a:endParaRPr lang="en-US"/>
        </a:p>
      </dgm:t>
    </dgm:pt>
    <dgm:pt modelId="{0919F94B-A99E-43C2-B0A8-96ECD22E48F1}" type="pres">
      <dgm:prSet presAssocID="{55818494-DC0F-4512-AB85-99A5DDEE6F85}" presName="Name0" presStyleCnt="0">
        <dgm:presLayoutVars>
          <dgm:dir/>
          <dgm:animLvl val="lvl"/>
          <dgm:resizeHandles val="exact"/>
        </dgm:presLayoutVars>
      </dgm:prSet>
      <dgm:spPr/>
      <dgm:t>
        <a:bodyPr/>
        <a:lstStyle/>
        <a:p>
          <a:endParaRPr lang="en-US"/>
        </a:p>
      </dgm:t>
    </dgm:pt>
    <dgm:pt modelId="{46098DC5-C13A-4AFF-B276-89F2F6BBC0CA}" type="pres">
      <dgm:prSet presAssocID="{55818494-DC0F-4512-AB85-99A5DDEE6F85}" presName="tSp" presStyleCnt="0"/>
      <dgm:spPr/>
      <dgm:t>
        <a:bodyPr/>
        <a:lstStyle/>
        <a:p>
          <a:endParaRPr lang="en-US"/>
        </a:p>
      </dgm:t>
    </dgm:pt>
    <dgm:pt modelId="{3A56F36C-1581-4981-8454-22129DFB4043}" type="pres">
      <dgm:prSet presAssocID="{55818494-DC0F-4512-AB85-99A5DDEE6F85}" presName="bSp" presStyleCnt="0"/>
      <dgm:spPr/>
      <dgm:t>
        <a:bodyPr/>
        <a:lstStyle/>
        <a:p>
          <a:endParaRPr lang="en-US"/>
        </a:p>
      </dgm:t>
    </dgm:pt>
    <dgm:pt modelId="{8D3832AA-1C29-47DB-B54C-0293558605A3}" type="pres">
      <dgm:prSet presAssocID="{55818494-DC0F-4512-AB85-99A5DDEE6F85}" presName="process" presStyleCnt="0"/>
      <dgm:spPr/>
      <dgm:t>
        <a:bodyPr/>
        <a:lstStyle/>
        <a:p>
          <a:endParaRPr lang="en-US"/>
        </a:p>
      </dgm:t>
    </dgm:pt>
    <dgm:pt modelId="{E01D11F5-5576-41DE-987E-36CDDE59153F}" type="pres">
      <dgm:prSet presAssocID="{B2BFD642-74A0-4D5E-B093-E298F6675A6D}" presName="composite1" presStyleCnt="0"/>
      <dgm:spPr/>
      <dgm:t>
        <a:bodyPr/>
        <a:lstStyle/>
        <a:p>
          <a:endParaRPr lang="en-US"/>
        </a:p>
      </dgm:t>
    </dgm:pt>
    <dgm:pt modelId="{3D1A212E-0D0B-487D-B5CC-732EE8C79DC8}" type="pres">
      <dgm:prSet presAssocID="{B2BFD642-74A0-4D5E-B093-E298F6675A6D}" presName="dummyNode1" presStyleLbl="node1" presStyleIdx="0" presStyleCnt="2"/>
      <dgm:spPr/>
      <dgm:t>
        <a:bodyPr/>
        <a:lstStyle/>
        <a:p>
          <a:endParaRPr lang="en-US"/>
        </a:p>
      </dgm:t>
    </dgm:pt>
    <dgm:pt modelId="{9BAE7113-7F2A-4C2A-936F-558DC7B651A5}" type="pres">
      <dgm:prSet presAssocID="{B2BFD642-74A0-4D5E-B093-E298F6675A6D}" presName="childNode1" presStyleLbl="bgAcc1" presStyleIdx="0" presStyleCnt="2">
        <dgm:presLayoutVars>
          <dgm:bulletEnabled val="1"/>
        </dgm:presLayoutVars>
      </dgm:prSet>
      <dgm:spPr/>
      <dgm:t>
        <a:bodyPr/>
        <a:lstStyle/>
        <a:p>
          <a:endParaRPr lang="en-US"/>
        </a:p>
      </dgm:t>
    </dgm:pt>
    <dgm:pt modelId="{E7B28A9D-4D4A-4543-A355-4964161E70A2}" type="pres">
      <dgm:prSet presAssocID="{B2BFD642-74A0-4D5E-B093-E298F6675A6D}" presName="childNode1tx" presStyleLbl="bgAcc1" presStyleIdx="0" presStyleCnt="2">
        <dgm:presLayoutVars>
          <dgm:bulletEnabled val="1"/>
        </dgm:presLayoutVars>
      </dgm:prSet>
      <dgm:spPr/>
      <dgm:t>
        <a:bodyPr/>
        <a:lstStyle/>
        <a:p>
          <a:endParaRPr lang="en-US"/>
        </a:p>
      </dgm:t>
    </dgm:pt>
    <dgm:pt modelId="{04DD944A-C392-42A8-B132-F10D8C48E1CC}" type="pres">
      <dgm:prSet presAssocID="{B2BFD642-74A0-4D5E-B093-E298F6675A6D}" presName="parentNode1" presStyleLbl="node1" presStyleIdx="0" presStyleCnt="2">
        <dgm:presLayoutVars>
          <dgm:chMax val="1"/>
          <dgm:bulletEnabled val="1"/>
        </dgm:presLayoutVars>
      </dgm:prSet>
      <dgm:spPr/>
      <dgm:t>
        <a:bodyPr/>
        <a:lstStyle/>
        <a:p>
          <a:endParaRPr lang="en-US"/>
        </a:p>
      </dgm:t>
    </dgm:pt>
    <dgm:pt modelId="{ECB8D991-9C02-430F-B0FE-3C35AE6E4588}" type="pres">
      <dgm:prSet presAssocID="{B2BFD642-74A0-4D5E-B093-E298F6675A6D}" presName="connSite1" presStyleCnt="0"/>
      <dgm:spPr/>
      <dgm:t>
        <a:bodyPr/>
        <a:lstStyle/>
        <a:p>
          <a:endParaRPr lang="en-US"/>
        </a:p>
      </dgm:t>
    </dgm:pt>
    <dgm:pt modelId="{88EF8A20-0647-46A3-B275-75D7039A752E}" type="pres">
      <dgm:prSet presAssocID="{52817E0F-08C1-4DEE-B108-84BAD7109F68}" presName="Name9" presStyleLbl="sibTrans2D1" presStyleIdx="0" presStyleCnt="1"/>
      <dgm:spPr/>
      <dgm:t>
        <a:bodyPr/>
        <a:lstStyle/>
        <a:p>
          <a:endParaRPr lang="en-US"/>
        </a:p>
      </dgm:t>
    </dgm:pt>
    <dgm:pt modelId="{242D961F-0222-4038-8C5F-B54313AEB4CC}" type="pres">
      <dgm:prSet presAssocID="{612E0068-A462-43AE-9E52-8DFF60C14B07}" presName="composite2" presStyleCnt="0"/>
      <dgm:spPr/>
      <dgm:t>
        <a:bodyPr/>
        <a:lstStyle/>
        <a:p>
          <a:endParaRPr lang="en-US"/>
        </a:p>
      </dgm:t>
    </dgm:pt>
    <dgm:pt modelId="{65047D30-34A9-404F-93B1-E217C4D30CFA}" type="pres">
      <dgm:prSet presAssocID="{612E0068-A462-43AE-9E52-8DFF60C14B07}" presName="dummyNode2" presStyleLbl="node1" presStyleIdx="0" presStyleCnt="2"/>
      <dgm:spPr/>
      <dgm:t>
        <a:bodyPr/>
        <a:lstStyle/>
        <a:p>
          <a:endParaRPr lang="en-US"/>
        </a:p>
      </dgm:t>
    </dgm:pt>
    <dgm:pt modelId="{A15ACD6F-5985-4677-9BEB-63E67A01B007}" type="pres">
      <dgm:prSet presAssocID="{612E0068-A462-43AE-9E52-8DFF60C14B07}" presName="childNode2" presStyleLbl="bgAcc1" presStyleIdx="1" presStyleCnt="2">
        <dgm:presLayoutVars>
          <dgm:bulletEnabled val="1"/>
        </dgm:presLayoutVars>
      </dgm:prSet>
      <dgm:spPr/>
      <dgm:t>
        <a:bodyPr/>
        <a:lstStyle/>
        <a:p>
          <a:endParaRPr lang="en-US"/>
        </a:p>
      </dgm:t>
    </dgm:pt>
    <dgm:pt modelId="{D9CA951F-1F50-4AA6-8545-50557337DA1C}" type="pres">
      <dgm:prSet presAssocID="{612E0068-A462-43AE-9E52-8DFF60C14B07}" presName="childNode2tx" presStyleLbl="bgAcc1" presStyleIdx="1" presStyleCnt="2">
        <dgm:presLayoutVars>
          <dgm:bulletEnabled val="1"/>
        </dgm:presLayoutVars>
      </dgm:prSet>
      <dgm:spPr/>
      <dgm:t>
        <a:bodyPr/>
        <a:lstStyle/>
        <a:p>
          <a:endParaRPr lang="en-US"/>
        </a:p>
      </dgm:t>
    </dgm:pt>
    <dgm:pt modelId="{E37382E1-3A43-4D49-BF8E-FCDBF228339D}" type="pres">
      <dgm:prSet presAssocID="{612E0068-A462-43AE-9E52-8DFF60C14B07}" presName="parentNode2" presStyleLbl="node1" presStyleIdx="1" presStyleCnt="2">
        <dgm:presLayoutVars>
          <dgm:chMax val="0"/>
          <dgm:bulletEnabled val="1"/>
        </dgm:presLayoutVars>
      </dgm:prSet>
      <dgm:spPr/>
      <dgm:t>
        <a:bodyPr/>
        <a:lstStyle/>
        <a:p>
          <a:endParaRPr lang="en-US"/>
        </a:p>
      </dgm:t>
    </dgm:pt>
    <dgm:pt modelId="{6652A0CC-4882-45AF-A8E7-C33ABC9A7E42}" type="pres">
      <dgm:prSet presAssocID="{612E0068-A462-43AE-9E52-8DFF60C14B07}" presName="connSite2" presStyleCnt="0"/>
      <dgm:spPr/>
      <dgm:t>
        <a:bodyPr/>
        <a:lstStyle/>
        <a:p>
          <a:endParaRPr lang="en-US"/>
        </a:p>
      </dgm:t>
    </dgm:pt>
  </dgm:ptLst>
  <dgm:cxnLst>
    <dgm:cxn modelId="{C1A746F2-CAC4-47A0-9B9E-CBB62C881116}" srcId="{B2BFD642-74A0-4D5E-B093-E298F6675A6D}" destId="{50994B60-220C-4067-A53C-07B24610FEB4}" srcOrd="0" destOrd="0" parTransId="{31675BD8-0994-4CEC-AA27-8780008707FC}" sibTransId="{B7428E60-1CAA-40B7-8D13-B906726B79BC}"/>
    <dgm:cxn modelId="{E4A2046D-69CB-4DC7-8479-5B33091012B4}" type="presOf" srcId="{50994B60-220C-4067-A53C-07B24610FEB4}" destId="{9BAE7113-7F2A-4C2A-936F-558DC7B651A5}" srcOrd="0" destOrd="0" presId="urn:microsoft.com/office/officeart/2005/8/layout/hProcess4"/>
    <dgm:cxn modelId="{450570F1-A808-47F0-8536-FB720814B372}" type="presOf" srcId="{612E0068-A462-43AE-9E52-8DFF60C14B07}" destId="{E37382E1-3A43-4D49-BF8E-FCDBF228339D}" srcOrd="0" destOrd="0" presId="urn:microsoft.com/office/officeart/2005/8/layout/hProcess4"/>
    <dgm:cxn modelId="{41946380-98C7-4361-9F31-ADAC20BCD606}" type="presOf" srcId="{55818494-DC0F-4512-AB85-99A5DDEE6F85}" destId="{0919F94B-A99E-43C2-B0A8-96ECD22E48F1}" srcOrd="0" destOrd="0" presId="urn:microsoft.com/office/officeart/2005/8/layout/hProcess4"/>
    <dgm:cxn modelId="{DE5FAC19-043D-4785-83C7-47A35ACCAABE}" type="presOf" srcId="{52817E0F-08C1-4DEE-B108-84BAD7109F68}" destId="{88EF8A20-0647-46A3-B275-75D7039A752E}" srcOrd="0" destOrd="0" presId="urn:microsoft.com/office/officeart/2005/8/layout/hProcess4"/>
    <dgm:cxn modelId="{E3DCC151-901B-4EC3-8E52-2DBA962B00EB}" srcId="{612E0068-A462-43AE-9E52-8DFF60C14B07}" destId="{45411992-0E36-43A1-8040-C6B5089316E4}" srcOrd="0" destOrd="0" parTransId="{AA2D7301-BACC-4AE0-BAD8-393F18C1300B}" sibTransId="{1E1FFE00-8FB1-4DE5-A754-86A0A1936AD0}"/>
    <dgm:cxn modelId="{3925FC94-EC03-4B5E-8C92-1E6AC7C1D95A}" srcId="{55818494-DC0F-4512-AB85-99A5DDEE6F85}" destId="{B2BFD642-74A0-4D5E-B093-E298F6675A6D}" srcOrd="0" destOrd="0" parTransId="{6C3FFA3E-C31B-414B-9381-130E4C9757E5}" sibTransId="{52817E0F-08C1-4DEE-B108-84BAD7109F68}"/>
    <dgm:cxn modelId="{27FB566C-48A1-4CC0-9775-6CFF23DD0C02}" type="presOf" srcId="{45411992-0E36-43A1-8040-C6B5089316E4}" destId="{A15ACD6F-5985-4677-9BEB-63E67A01B007}" srcOrd="0" destOrd="0" presId="urn:microsoft.com/office/officeart/2005/8/layout/hProcess4"/>
    <dgm:cxn modelId="{B2B27E8A-0B06-4480-8B01-F2C4CC2B0C59}" srcId="{55818494-DC0F-4512-AB85-99A5DDEE6F85}" destId="{612E0068-A462-43AE-9E52-8DFF60C14B07}" srcOrd="1" destOrd="0" parTransId="{F9646701-22BF-40D2-9AE1-076789E35F52}" sibTransId="{032E9423-C708-4A9A-B45F-15926407DEA7}"/>
    <dgm:cxn modelId="{A961D78D-6A03-46D4-81F0-81EB6E96425A}" type="presOf" srcId="{45411992-0E36-43A1-8040-C6B5089316E4}" destId="{D9CA951F-1F50-4AA6-8545-50557337DA1C}" srcOrd="1" destOrd="0" presId="urn:microsoft.com/office/officeart/2005/8/layout/hProcess4"/>
    <dgm:cxn modelId="{98A472E1-362C-482F-BA25-E7D0D700696B}" type="presOf" srcId="{50994B60-220C-4067-A53C-07B24610FEB4}" destId="{E7B28A9D-4D4A-4543-A355-4964161E70A2}" srcOrd="1" destOrd="0" presId="urn:microsoft.com/office/officeart/2005/8/layout/hProcess4"/>
    <dgm:cxn modelId="{4EFFD26B-667E-4649-B811-975C98322FD2}" type="presOf" srcId="{B2BFD642-74A0-4D5E-B093-E298F6675A6D}" destId="{04DD944A-C392-42A8-B132-F10D8C48E1CC}" srcOrd="0" destOrd="0" presId="urn:microsoft.com/office/officeart/2005/8/layout/hProcess4"/>
    <dgm:cxn modelId="{CEF3B058-6EA2-404C-BD14-BCDC85A19696}" type="presParOf" srcId="{0919F94B-A99E-43C2-B0A8-96ECD22E48F1}" destId="{46098DC5-C13A-4AFF-B276-89F2F6BBC0CA}" srcOrd="0" destOrd="0" presId="urn:microsoft.com/office/officeart/2005/8/layout/hProcess4"/>
    <dgm:cxn modelId="{BD7F0345-9D60-47EA-90D0-865EC7C1A90C}" type="presParOf" srcId="{0919F94B-A99E-43C2-B0A8-96ECD22E48F1}" destId="{3A56F36C-1581-4981-8454-22129DFB4043}" srcOrd="1" destOrd="0" presId="urn:microsoft.com/office/officeart/2005/8/layout/hProcess4"/>
    <dgm:cxn modelId="{CB829F52-B122-4A6B-8888-61EA7065D5CE}" type="presParOf" srcId="{0919F94B-A99E-43C2-B0A8-96ECD22E48F1}" destId="{8D3832AA-1C29-47DB-B54C-0293558605A3}" srcOrd="2" destOrd="0" presId="urn:microsoft.com/office/officeart/2005/8/layout/hProcess4"/>
    <dgm:cxn modelId="{CCED1B0A-B10D-4DCA-9411-8EC9F117B839}" type="presParOf" srcId="{8D3832AA-1C29-47DB-B54C-0293558605A3}" destId="{E01D11F5-5576-41DE-987E-36CDDE59153F}" srcOrd="0" destOrd="0" presId="urn:microsoft.com/office/officeart/2005/8/layout/hProcess4"/>
    <dgm:cxn modelId="{309D6533-09CE-4C44-B244-50513F5DF459}" type="presParOf" srcId="{E01D11F5-5576-41DE-987E-36CDDE59153F}" destId="{3D1A212E-0D0B-487D-B5CC-732EE8C79DC8}" srcOrd="0" destOrd="0" presId="urn:microsoft.com/office/officeart/2005/8/layout/hProcess4"/>
    <dgm:cxn modelId="{6264B4EF-E60A-4C42-A5A2-6EAD39188243}" type="presParOf" srcId="{E01D11F5-5576-41DE-987E-36CDDE59153F}" destId="{9BAE7113-7F2A-4C2A-936F-558DC7B651A5}" srcOrd="1" destOrd="0" presId="urn:microsoft.com/office/officeart/2005/8/layout/hProcess4"/>
    <dgm:cxn modelId="{8DB133B0-259C-4B1A-AF26-61D6EEA7307C}" type="presParOf" srcId="{E01D11F5-5576-41DE-987E-36CDDE59153F}" destId="{E7B28A9D-4D4A-4543-A355-4964161E70A2}" srcOrd="2" destOrd="0" presId="urn:microsoft.com/office/officeart/2005/8/layout/hProcess4"/>
    <dgm:cxn modelId="{4FE34204-407F-4CF2-AAF6-0D3C1CBBF11E}" type="presParOf" srcId="{E01D11F5-5576-41DE-987E-36CDDE59153F}" destId="{04DD944A-C392-42A8-B132-F10D8C48E1CC}" srcOrd="3" destOrd="0" presId="urn:microsoft.com/office/officeart/2005/8/layout/hProcess4"/>
    <dgm:cxn modelId="{C21875B9-8A87-4D88-8257-42D4FE6381F5}" type="presParOf" srcId="{E01D11F5-5576-41DE-987E-36CDDE59153F}" destId="{ECB8D991-9C02-430F-B0FE-3C35AE6E4588}" srcOrd="4" destOrd="0" presId="urn:microsoft.com/office/officeart/2005/8/layout/hProcess4"/>
    <dgm:cxn modelId="{29A4C6DC-6A7B-460F-A970-5F2C07D7887E}" type="presParOf" srcId="{8D3832AA-1C29-47DB-B54C-0293558605A3}" destId="{88EF8A20-0647-46A3-B275-75D7039A752E}" srcOrd="1" destOrd="0" presId="urn:microsoft.com/office/officeart/2005/8/layout/hProcess4"/>
    <dgm:cxn modelId="{D9AEF30A-1693-430B-962C-B8826E9B7487}" type="presParOf" srcId="{8D3832AA-1C29-47DB-B54C-0293558605A3}" destId="{242D961F-0222-4038-8C5F-B54313AEB4CC}" srcOrd="2" destOrd="0" presId="urn:microsoft.com/office/officeart/2005/8/layout/hProcess4"/>
    <dgm:cxn modelId="{E9848D0B-63F9-4A35-B968-972C495850C5}" type="presParOf" srcId="{242D961F-0222-4038-8C5F-B54313AEB4CC}" destId="{65047D30-34A9-404F-93B1-E217C4D30CFA}" srcOrd="0" destOrd="0" presId="urn:microsoft.com/office/officeart/2005/8/layout/hProcess4"/>
    <dgm:cxn modelId="{9D3B0DCF-0B13-4B79-B0FB-4E648CDBCBAA}" type="presParOf" srcId="{242D961F-0222-4038-8C5F-B54313AEB4CC}" destId="{A15ACD6F-5985-4677-9BEB-63E67A01B007}" srcOrd="1" destOrd="0" presId="urn:microsoft.com/office/officeart/2005/8/layout/hProcess4"/>
    <dgm:cxn modelId="{DF34C9E1-7056-4433-8E98-0D1E67EFDB93}" type="presParOf" srcId="{242D961F-0222-4038-8C5F-B54313AEB4CC}" destId="{D9CA951F-1F50-4AA6-8545-50557337DA1C}" srcOrd="2" destOrd="0" presId="urn:microsoft.com/office/officeart/2005/8/layout/hProcess4"/>
    <dgm:cxn modelId="{9A0328EA-BDC3-4333-9757-D6E1C4FF0187}" type="presParOf" srcId="{242D961F-0222-4038-8C5F-B54313AEB4CC}" destId="{E37382E1-3A43-4D49-BF8E-FCDBF228339D}" srcOrd="3" destOrd="0" presId="urn:microsoft.com/office/officeart/2005/8/layout/hProcess4"/>
    <dgm:cxn modelId="{DB1DBF13-C998-4B7E-B3AC-583F1EA45B48}" type="presParOf" srcId="{242D961F-0222-4038-8C5F-B54313AEB4CC}" destId="{6652A0CC-4882-45AF-A8E7-C33ABC9A7E42}"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92819D88-A9CB-4A37-937B-0A5B649F39F7}" type="doc">
      <dgm:prSet loTypeId="urn:microsoft.com/office/officeart/2005/8/layout/process2" loCatId="process" qsTypeId="urn:microsoft.com/office/officeart/2005/8/quickstyle/simple1" qsCatId="simple" csTypeId="urn:microsoft.com/office/officeart/2005/8/colors/colorful3" csCatId="colorful" phldr="1"/>
      <dgm:spPr/>
    </dgm:pt>
    <dgm:pt modelId="{A5265C51-DD30-4A18-88AB-836F7F336820}">
      <dgm:prSet phldrT="[Text]" custT="1"/>
      <dgm:spPr>
        <a:solidFill>
          <a:schemeClr val="accent2"/>
        </a:solidFill>
      </dgm:spPr>
      <dgm:t>
        <a:bodyPr/>
        <a:lstStyle/>
        <a:p>
          <a:r>
            <a:rPr lang="en-US" sz="2400" dirty="0" smtClean="0">
              <a:latin typeface="+mn-lt"/>
              <a:ea typeface="Tahoma" pitchFamily="34" charset="0"/>
              <a:cs typeface="Tahoma" pitchFamily="34" charset="0"/>
            </a:rPr>
            <a:t>Case Plan Progress</a:t>
          </a:r>
          <a:endParaRPr lang="en-US" sz="2400" dirty="0">
            <a:latin typeface="+mn-lt"/>
            <a:ea typeface="Tahoma" pitchFamily="34" charset="0"/>
            <a:cs typeface="Tahoma" pitchFamily="34" charset="0"/>
          </a:endParaRPr>
        </a:p>
      </dgm:t>
    </dgm:pt>
    <dgm:pt modelId="{2CA19FA3-91FF-4E11-92F2-CF429D398EAA}" type="parTrans" cxnId="{967BEB93-3B63-4269-B0BC-1315E4288CB4}">
      <dgm:prSet/>
      <dgm:spPr/>
      <dgm:t>
        <a:bodyPr/>
        <a:lstStyle/>
        <a:p>
          <a:endParaRPr lang="en-US" sz="2800">
            <a:latin typeface="Tahoma" pitchFamily="34" charset="0"/>
            <a:ea typeface="Tahoma" pitchFamily="34" charset="0"/>
            <a:cs typeface="Tahoma" pitchFamily="34" charset="0"/>
          </a:endParaRPr>
        </a:p>
      </dgm:t>
    </dgm:pt>
    <dgm:pt modelId="{43634D21-19C3-4C79-828D-922A8C2BE9B7}" type="sibTrans" cxnId="{967BEB93-3B63-4269-B0BC-1315E4288CB4}">
      <dgm:prSet custT="1"/>
      <dgm:spPr>
        <a:solidFill>
          <a:schemeClr val="accent5"/>
        </a:solidFill>
      </dgm:spPr>
      <dgm:t>
        <a:bodyPr/>
        <a:lstStyle/>
        <a:p>
          <a:endParaRPr lang="en-US" sz="2800" dirty="0">
            <a:latin typeface="Tahoma" pitchFamily="34" charset="0"/>
            <a:ea typeface="Tahoma" pitchFamily="34" charset="0"/>
            <a:cs typeface="Tahoma" pitchFamily="34" charset="0"/>
          </a:endParaRPr>
        </a:p>
      </dgm:t>
    </dgm:pt>
    <dgm:pt modelId="{4D5D203F-887F-4138-9520-1FD2EC70E70C}">
      <dgm:prSet phldrT="[Text]" custT="1"/>
      <dgm:spPr>
        <a:solidFill>
          <a:schemeClr val="accent3"/>
        </a:solidFill>
      </dgm:spPr>
      <dgm:t>
        <a:bodyPr/>
        <a:lstStyle/>
        <a:p>
          <a:r>
            <a:rPr lang="en-US" sz="2400" dirty="0" smtClean="0">
              <a:latin typeface="+mn-lt"/>
              <a:ea typeface="Tahoma" pitchFamily="34" charset="0"/>
              <a:cs typeface="Tahoma" pitchFamily="34" charset="0"/>
            </a:rPr>
            <a:t>Overrides</a:t>
          </a:r>
          <a:endParaRPr lang="en-US" sz="2400" dirty="0">
            <a:latin typeface="+mn-lt"/>
            <a:ea typeface="Tahoma" pitchFamily="34" charset="0"/>
            <a:cs typeface="Tahoma" pitchFamily="34" charset="0"/>
          </a:endParaRPr>
        </a:p>
      </dgm:t>
    </dgm:pt>
    <dgm:pt modelId="{A29928C2-CD79-449C-BE64-2C937325E1C6}" type="parTrans" cxnId="{E4817D3F-B1FB-4E07-B57A-461AAAAE565E}">
      <dgm:prSet/>
      <dgm:spPr/>
      <dgm:t>
        <a:bodyPr/>
        <a:lstStyle/>
        <a:p>
          <a:endParaRPr lang="en-US" sz="2800">
            <a:latin typeface="Tahoma" pitchFamily="34" charset="0"/>
            <a:ea typeface="Tahoma" pitchFamily="34" charset="0"/>
            <a:cs typeface="Tahoma" pitchFamily="34" charset="0"/>
          </a:endParaRPr>
        </a:p>
      </dgm:t>
    </dgm:pt>
    <dgm:pt modelId="{3276E772-8EC2-4E76-A725-BA7F1557FBEE}" type="sibTrans" cxnId="{E4817D3F-B1FB-4E07-B57A-461AAAAE565E}">
      <dgm:prSet/>
      <dgm:spPr>
        <a:solidFill>
          <a:schemeClr val="accent5"/>
        </a:solidFill>
      </dgm:spPr>
      <dgm:t>
        <a:bodyPr/>
        <a:lstStyle/>
        <a:p>
          <a:endParaRPr lang="en-US" sz="2800" dirty="0">
            <a:latin typeface="Tahoma" pitchFamily="34" charset="0"/>
            <a:ea typeface="Tahoma" pitchFamily="34" charset="0"/>
            <a:cs typeface="Tahoma" pitchFamily="34" charset="0"/>
          </a:endParaRPr>
        </a:p>
      </dgm:t>
    </dgm:pt>
    <dgm:pt modelId="{595832B7-CDAC-43C3-8563-9D28CD31F956}">
      <dgm:prSet phldrT="[Text]" custT="1"/>
      <dgm:spPr>
        <a:solidFill>
          <a:schemeClr val="accent1"/>
        </a:solidFill>
      </dgm:spPr>
      <dgm:t>
        <a:bodyPr/>
        <a:lstStyle/>
        <a:p>
          <a:r>
            <a:rPr lang="en-US" sz="2400" dirty="0" smtClean="0">
              <a:latin typeface="+mn-lt"/>
              <a:ea typeface="Tahoma" pitchFamily="34" charset="0"/>
              <a:cs typeface="Tahoma" pitchFamily="34" charset="0"/>
            </a:rPr>
            <a:t>Evaluation </a:t>
          </a:r>
          <a:r>
            <a:rPr lang="en-US" sz="2400" smtClean="0">
              <a:latin typeface="+mn-lt"/>
              <a:ea typeface="Tahoma" pitchFamily="34" charset="0"/>
              <a:cs typeface="Tahoma" pitchFamily="34" charset="0"/>
            </a:rPr>
            <a:t>of Changes in Risk</a:t>
          </a:r>
          <a:endParaRPr lang="en-US" sz="2400" dirty="0">
            <a:latin typeface="+mn-lt"/>
            <a:ea typeface="Tahoma" pitchFamily="34" charset="0"/>
            <a:cs typeface="Tahoma" pitchFamily="34" charset="0"/>
          </a:endParaRPr>
        </a:p>
      </dgm:t>
    </dgm:pt>
    <dgm:pt modelId="{1EE8A38B-6546-4163-B23C-CC281077F0D3}" type="parTrans" cxnId="{AD1D0251-3AC5-4163-AED8-AEB7FF0691E9}">
      <dgm:prSet/>
      <dgm:spPr/>
      <dgm:t>
        <a:bodyPr/>
        <a:lstStyle/>
        <a:p>
          <a:endParaRPr lang="en-US"/>
        </a:p>
      </dgm:t>
    </dgm:pt>
    <dgm:pt modelId="{641EDA69-31DC-4F02-A4ED-20A1EB57158C}" type="sibTrans" cxnId="{AD1D0251-3AC5-4163-AED8-AEB7FF0691E9}">
      <dgm:prSet/>
      <dgm:spPr>
        <a:solidFill>
          <a:schemeClr val="accent5"/>
        </a:solidFill>
      </dgm:spPr>
      <dgm:t>
        <a:bodyPr/>
        <a:lstStyle/>
        <a:p>
          <a:endParaRPr lang="en-US" dirty="0"/>
        </a:p>
      </dgm:t>
    </dgm:pt>
    <dgm:pt modelId="{89591347-53AC-4D85-AFBD-41E7C90FA64F}">
      <dgm:prSet custT="1"/>
      <dgm:spPr>
        <a:solidFill>
          <a:schemeClr val="accent4"/>
        </a:solidFill>
      </dgm:spPr>
      <dgm:t>
        <a:bodyPr/>
        <a:lstStyle/>
        <a:p>
          <a:r>
            <a:rPr lang="en-US" sz="2400" dirty="0" smtClean="0"/>
            <a:t>Final Risk Level</a:t>
          </a:r>
          <a:endParaRPr lang="en-US" sz="2400" dirty="0"/>
        </a:p>
      </dgm:t>
    </dgm:pt>
    <dgm:pt modelId="{776E444D-63ED-4AEB-81C0-CFE8AC17268A}" type="parTrans" cxnId="{59C19ED8-8F4D-456E-977B-F643CF4E6893}">
      <dgm:prSet/>
      <dgm:spPr/>
      <dgm:t>
        <a:bodyPr/>
        <a:lstStyle/>
        <a:p>
          <a:endParaRPr lang="en-US"/>
        </a:p>
      </dgm:t>
    </dgm:pt>
    <dgm:pt modelId="{0DAF780B-5E4E-4FB5-9FF7-C43FD32DDD9E}" type="sibTrans" cxnId="{59C19ED8-8F4D-456E-977B-F643CF4E6893}">
      <dgm:prSet/>
      <dgm:spPr/>
      <dgm:t>
        <a:bodyPr/>
        <a:lstStyle/>
        <a:p>
          <a:endParaRPr lang="en-US"/>
        </a:p>
      </dgm:t>
    </dgm:pt>
    <dgm:pt modelId="{6956DA40-3FEA-4483-80CA-C6008ED9B95D}" type="pres">
      <dgm:prSet presAssocID="{92819D88-A9CB-4A37-937B-0A5B649F39F7}" presName="linearFlow" presStyleCnt="0">
        <dgm:presLayoutVars>
          <dgm:resizeHandles val="exact"/>
        </dgm:presLayoutVars>
      </dgm:prSet>
      <dgm:spPr/>
    </dgm:pt>
    <dgm:pt modelId="{3E118BB9-CC70-41E1-AA36-271136F284A4}" type="pres">
      <dgm:prSet presAssocID="{595832B7-CDAC-43C3-8563-9D28CD31F956}" presName="node" presStyleLbl="node1" presStyleIdx="0" presStyleCnt="4">
        <dgm:presLayoutVars>
          <dgm:bulletEnabled val="1"/>
        </dgm:presLayoutVars>
      </dgm:prSet>
      <dgm:spPr/>
      <dgm:t>
        <a:bodyPr/>
        <a:lstStyle/>
        <a:p>
          <a:endParaRPr lang="en-US"/>
        </a:p>
      </dgm:t>
    </dgm:pt>
    <dgm:pt modelId="{6D510FBB-51C6-485D-AA9A-C97FD09CBA7C}" type="pres">
      <dgm:prSet presAssocID="{641EDA69-31DC-4F02-A4ED-20A1EB57158C}" presName="sibTrans" presStyleLbl="sibTrans2D1" presStyleIdx="0" presStyleCnt="3"/>
      <dgm:spPr/>
      <dgm:t>
        <a:bodyPr/>
        <a:lstStyle/>
        <a:p>
          <a:endParaRPr lang="en-US"/>
        </a:p>
      </dgm:t>
    </dgm:pt>
    <dgm:pt modelId="{D67E8373-4AA7-4B7C-A8F5-74DB29E43F87}" type="pres">
      <dgm:prSet presAssocID="{641EDA69-31DC-4F02-A4ED-20A1EB57158C}" presName="connectorText" presStyleLbl="sibTrans2D1" presStyleIdx="0" presStyleCnt="3"/>
      <dgm:spPr/>
      <dgm:t>
        <a:bodyPr/>
        <a:lstStyle/>
        <a:p>
          <a:endParaRPr lang="en-US"/>
        </a:p>
      </dgm:t>
    </dgm:pt>
    <dgm:pt modelId="{5BD75FA5-1B27-4C58-BEEF-91C52388D619}" type="pres">
      <dgm:prSet presAssocID="{A5265C51-DD30-4A18-88AB-836F7F336820}" presName="node" presStyleLbl="node1" presStyleIdx="1" presStyleCnt="4">
        <dgm:presLayoutVars>
          <dgm:bulletEnabled val="1"/>
        </dgm:presLayoutVars>
      </dgm:prSet>
      <dgm:spPr/>
      <dgm:t>
        <a:bodyPr/>
        <a:lstStyle/>
        <a:p>
          <a:endParaRPr lang="en-US"/>
        </a:p>
      </dgm:t>
    </dgm:pt>
    <dgm:pt modelId="{4F014289-D550-4542-A27F-599263B75F2C}" type="pres">
      <dgm:prSet presAssocID="{43634D21-19C3-4C79-828D-922A8C2BE9B7}" presName="sibTrans" presStyleLbl="sibTrans2D1" presStyleIdx="1" presStyleCnt="3"/>
      <dgm:spPr/>
      <dgm:t>
        <a:bodyPr/>
        <a:lstStyle/>
        <a:p>
          <a:endParaRPr lang="en-US"/>
        </a:p>
      </dgm:t>
    </dgm:pt>
    <dgm:pt modelId="{A9DFFBF9-789D-4163-814D-6ADC22F8875A}" type="pres">
      <dgm:prSet presAssocID="{43634D21-19C3-4C79-828D-922A8C2BE9B7}" presName="connectorText" presStyleLbl="sibTrans2D1" presStyleIdx="1" presStyleCnt="3"/>
      <dgm:spPr/>
      <dgm:t>
        <a:bodyPr/>
        <a:lstStyle/>
        <a:p>
          <a:endParaRPr lang="en-US"/>
        </a:p>
      </dgm:t>
    </dgm:pt>
    <dgm:pt modelId="{FD27544E-1376-40A4-8342-2115F9C02FB3}" type="pres">
      <dgm:prSet presAssocID="{4D5D203F-887F-4138-9520-1FD2EC70E70C}" presName="node" presStyleLbl="node1" presStyleIdx="2" presStyleCnt="4">
        <dgm:presLayoutVars>
          <dgm:bulletEnabled val="1"/>
        </dgm:presLayoutVars>
      </dgm:prSet>
      <dgm:spPr/>
      <dgm:t>
        <a:bodyPr/>
        <a:lstStyle/>
        <a:p>
          <a:endParaRPr lang="en-US"/>
        </a:p>
      </dgm:t>
    </dgm:pt>
    <dgm:pt modelId="{016436E5-B582-4B09-8ACE-FCFD6CE257C2}" type="pres">
      <dgm:prSet presAssocID="{3276E772-8EC2-4E76-A725-BA7F1557FBEE}" presName="sibTrans" presStyleLbl="sibTrans2D1" presStyleIdx="2" presStyleCnt="3"/>
      <dgm:spPr/>
      <dgm:t>
        <a:bodyPr/>
        <a:lstStyle/>
        <a:p>
          <a:endParaRPr lang="en-US"/>
        </a:p>
      </dgm:t>
    </dgm:pt>
    <dgm:pt modelId="{47D9DB6A-E866-47DB-B8A7-4DB00369BD74}" type="pres">
      <dgm:prSet presAssocID="{3276E772-8EC2-4E76-A725-BA7F1557FBEE}" presName="connectorText" presStyleLbl="sibTrans2D1" presStyleIdx="2" presStyleCnt="3"/>
      <dgm:spPr/>
      <dgm:t>
        <a:bodyPr/>
        <a:lstStyle/>
        <a:p>
          <a:endParaRPr lang="en-US"/>
        </a:p>
      </dgm:t>
    </dgm:pt>
    <dgm:pt modelId="{86AF7AFF-71E3-487D-B50C-9BB93A00E7D1}" type="pres">
      <dgm:prSet presAssocID="{89591347-53AC-4D85-AFBD-41E7C90FA64F}" presName="node" presStyleLbl="node1" presStyleIdx="3" presStyleCnt="4" custLinFactNeighborY="538">
        <dgm:presLayoutVars>
          <dgm:bulletEnabled val="1"/>
        </dgm:presLayoutVars>
      </dgm:prSet>
      <dgm:spPr/>
      <dgm:t>
        <a:bodyPr/>
        <a:lstStyle/>
        <a:p>
          <a:endParaRPr lang="en-US"/>
        </a:p>
      </dgm:t>
    </dgm:pt>
  </dgm:ptLst>
  <dgm:cxnLst>
    <dgm:cxn modelId="{967BEB93-3B63-4269-B0BC-1315E4288CB4}" srcId="{92819D88-A9CB-4A37-937B-0A5B649F39F7}" destId="{A5265C51-DD30-4A18-88AB-836F7F336820}" srcOrd="1" destOrd="0" parTransId="{2CA19FA3-91FF-4E11-92F2-CF429D398EAA}" sibTransId="{43634D21-19C3-4C79-828D-922A8C2BE9B7}"/>
    <dgm:cxn modelId="{275956AE-DA5D-4764-896D-3B454ABDFFD4}" type="presOf" srcId="{641EDA69-31DC-4F02-A4ED-20A1EB57158C}" destId="{6D510FBB-51C6-485D-AA9A-C97FD09CBA7C}" srcOrd="0" destOrd="0" presId="urn:microsoft.com/office/officeart/2005/8/layout/process2"/>
    <dgm:cxn modelId="{59C19ED8-8F4D-456E-977B-F643CF4E6893}" srcId="{92819D88-A9CB-4A37-937B-0A5B649F39F7}" destId="{89591347-53AC-4D85-AFBD-41E7C90FA64F}" srcOrd="3" destOrd="0" parTransId="{776E444D-63ED-4AEB-81C0-CFE8AC17268A}" sibTransId="{0DAF780B-5E4E-4FB5-9FF7-C43FD32DDD9E}"/>
    <dgm:cxn modelId="{E4817D3F-B1FB-4E07-B57A-461AAAAE565E}" srcId="{92819D88-A9CB-4A37-937B-0A5B649F39F7}" destId="{4D5D203F-887F-4138-9520-1FD2EC70E70C}" srcOrd="2" destOrd="0" parTransId="{A29928C2-CD79-449C-BE64-2C937325E1C6}" sibTransId="{3276E772-8EC2-4E76-A725-BA7F1557FBEE}"/>
    <dgm:cxn modelId="{F708C545-3FC4-4537-954F-45F5BE71D09E}" type="presOf" srcId="{595832B7-CDAC-43C3-8563-9D28CD31F956}" destId="{3E118BB9-CC70-41E1-AA36-271136F284A4}" srcOrd="0" destOrd="0" presId="urn:microsoft.com/office/officeart/2005/8/layout/process2"/>
    <dgm:cxn modelId="{FEDDDB05-A3A0-4CB7-8D41-02CEE48A33B4}" type="presOf" srcId="{A5265C51-DD30-4A18-88AB-836F7F336820}" destId="{5BD75FA5-1B27-4C58-BEEF-91C52388D619}" srcOrd="0" destOrd="0" presId="urn:microsoft.com/office/officeart/2005/8/layout/process2"/>
    <dgm:cxn modelId="{48DE195D-90AB-4855-BB21-B222492D1194}" type="presOf" srcId="{43634D21-19C3-4C79-828D-922A8C2BE9B7}" destId="{A9DFFBF9-789D-4163-814D-6ADC22F8875A}" srcOrd="1" destOrd="0" presId="urn:microsoft.com/office/officeart/2005/8/layout/process2"/>
    <dgm:cxn modelId="{AD1D0251-3AC5-4163-AED8-AEB7FF0691E9}" srcId="{92819D88-A9CB-4A37-937B-0A5B649F39F7}" destId="{595832B7-CDAC-43C3-8563-9D28CD31F956}" srcOrd="0" destOrd="0" parTransId="{1EE8A38B-6546-4163-B23C-CC281077F0D3}" sibTransId="{641EDA69-31DC-4F02-A4ED-20A1EB57158C}"/>
    <dgm:cxn modelId="{D0F93FFB-3CEA-4C43-BE85-05BF81F11801}" type="presOf" srcId="{4D5D203F-887F-4138-9520-1FD2EC70E70C}" destId="{FD27544E-1376-40A4-8342-2115F9C02FB3}" srcOrd="0" destOrd="0" presId="urn:microsoft.com/office/officeart/2005/8/layout/process2"/>
    <dgm:cxn modelId="{08AA62FA-0ECE-434A-A082-CD844BB4F914}" type="presOf" srcId="{89591347-53AC-4D85-AFBD-41E7C90FA64F}" destId="{86AF7AFF-71E3-487D-B50C-9BB93A00E7D1}" srcOrd="0" destOrd="0" presId="urn:microsoft.com/office/officeart/2005/8/layout/process2"/>
    <dgm:cxn modelId="{2D9D2789-9FD5-433E-895E-779F222FC67E}" type="presOf" srcId="{92819D88-A9CB-4A37-937B-0A5B649F39F7}" destId="{6956DA40-3FEA-4483-80CA-C6008ED9B95D}" srcOrd="0" destOrd="0" presId="urn:microsoft.com/office/officeart/2005/8/layout/process2"/>
    <dgm:cxn modelId="{DD3AFDB0-ACC3-47A5-8C15-BE8FBF7F5E61}" type="presOf" srcId="{3276E772-8EC2-4E76-A725-BA7F1557FBEE}" destId="{47D9DB6A-E866-47DB-B8A7-4DB00369BD74}" srcOrd="1" destOrd="0" presId="urn:microsoft.com/office/officeart/2005/8/layout/process2"/>
    <dgm:cxn modelId="{E5C0DFA0-4F18-4F4E-A3A3-711C6A61B831}" type="presOf" srcId="{641EDA69-31DC-4F02-A4ED-20A1EB57158C}" destId="{D67E8373-4AA7-4B7C-A8F5-74DB29E43F87}" srcOrd="1" destOrd="0" presId="urn:microsoft.com/office/officeart/2005/8/layout/process2"/>
    <dgm:cxn modelId="{1BD02C10-2BF0-43E6-B40C-9B5D38B6178D}" type="presOf" srcId="{3276E772-8EC2-4E76-A725-BA7F1557FBEE}" destId="{016436E5-B582-4B09-8ACE-FCFD6CE257C2}" srcOrd="0" destOrd="0" presId="urn:microsoft.com/office/officeart/2005/8/layout/process2"/>
    <dgm:cxn modelId="{2F23A604-EB91-45B2-BD45-A5E2C4AE4423}" type="presOf" srcId="{43634D21-19C3-4C79-828D-922A8C2BE9B7}" destId="{4F014289-D550-4542-A27F-599263B75F2C}" srcOrd="0" destOrd="0" presId="urn:microsoft.com/office/officeart/2005/8/layout/process2"/>
    <dgm:cxn modelId="{BA1CCA0A-A7AF-47A1-80B9-4C0D293DCE23}" type="presParOf" srcId="{6956DA40-3FEA-4483-80CA-C6008ED9B95D}" destId="{3E118BB9-CC70-41E1-AA36-271136F284A4}" srcOrd="0" destOrd="0" presId="urn:microsoft.com/office/officeart/2005/8/layout/process2"/>
    <dgm:cxn modelId="{34912D97-E965-499F-A545-3481E34A02E6}" type="presParOf" srcId="{6956DA40-3FEA-4483-80CA-C6008ED9B95D}" destId="{6D510FBB-51C6-485D-AA9A-C97FD09CBA7C}" srcOrd="1" destOrd="0" presId="urn:microsoft.com/office/officeart/2005/8/layout/process2"/>
    <dgm:cxn modelId="{01570573-8918-4BD5-BDE1-383726B60EDA}" type="presParOf" srcId="{6D510FBB-51C6-485D-AA9A-C97FD09CBA7C}" destId="{D67E8373-4AA7-4B7C-A8F5-74DB29E43F87}" srcOrd="0" destOrd="0" presId="urn:microsoft.com/office/officeart/2005/8/layout/process2"/>
    <dgm:cxn modelId="{AA2547A2-0548-4AD5-92D8-472D523F5011}" type="presParOf" srcId="{6956DA40-3FEA-4483-80CA-C6008ED9B95D}" destId="{5BD75FA5-1B27-4C58-BEEF-91C52388D619}" srcOrd="2" destOrd="0" presId="urn:microsoft.com/office/officeart/2005/8/layout/process2"/>
    <dgm:cxn modelId="{7AE25865-442E-403C-8476-428F80A6A17A}" type="presParOf" srcId="{6956DA40-3FEA-4483-80CA-C6008ED9B95D}" destId="{4F014289-D550-4542-A27F-599263B75F2C}" srcOrd="3" destOrd="0" presId="urn:microsoft.com/office/officeart/2005/8/layout/process2"/>
    <dgm:cxn modelId="{F066FBF6-240F-48E9-BC30-FBF983FB694A}" type="presParOf" srcId="{4F014289-D550-4542-A27F-599263B75F2C}" destId="{A9DFFBF9-789D-4163-814D-6ADC22F8875A}" srcOrd="0" destOrd="0" presId="urn:microsoft.com/office/officeart/2005/8/layout/process2"/>
    <dgm:cxn modelId="{56054BEE-AC60-43E9-8108-4F641CAE628F}" type="presParOf" srcId="{6956DA40-3FEA-4483-80CA-C6008ED9B95D}" destId="{FD27544E-1376-40A4-8342-2115F9C02FB3}" srcOrd="4" destOrd="0" presId="urn:microsoft.com/office/officeart/2005/8/layout/process2"/>
    <dgm:cxn modelId="{F871A5E5-AA02-4757-8FB7-AFF07EC7E350}" type="presParOf" srcId="{6956DA40-3FEA-4483-80CA-C6008ED9B95D}" destId="{016436E5-B582-4B09-8ACE-FCFD6CE257C2}" srcOrd="5" destOrd="0" presId="urn:microsoft.com/office/officeart/2005/8/layout/process2"/>
    <dgm:cxn modelId="{2C030DE5-9AFE-4990-AAEE-A46473C2B063}" type="presParOf" srcId="{016436E5-B582-4B09-8ACE-FCFD6CE257C2}" destId="{47D9DB6A-E866-47DB-B8A7-4DB00369BD74}" srcOrd="0" destOrd="0" presId="urn:microsoft.com/office/officeart/2005/8/layout/process2"/>
    <dgm:cxn modelId="{18432E9C-6FAD-4074-A218-8BD98DC90E70}" type="presParOf" srcId="{6956DA40-3FEA-4483-80CA-C6008ED9B95D}" destId="{86AF7AFF-71E3-487D-B50C-9BB93A00E7D1}"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13175FED-A232-4809-81BB-050A968B63F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96BEE31-6B2C-46D1-A713-AED654DBA04E}">
      <dgm:prSet phldrT="[Text]"/>
      <dgm:spPr>
        <a:solidFill>
          <a:schemeClr val="accent1"/>
        </a:solidFill>
      </dgm:spPr>
      <dgm:t>
        <a:bodyPr/>
        <a:lstStyle/>
        <a:p>
          <a:r>
            <a:rPr lang="en-US" altLang="en-US" dirty="0" smtClean="0"/>
            <a:t>Evidence that supports item responses</a:t>
          </a:r>
          <a:endParaRPr lang="en-US" dirty="0"/>
        </a:p>
      </dgm:t>
    </dgm:pt>
    <dgm:pt modelId="{CA041EC3-2684-4078-955C-DE272F14AAF0}" type="parTrans" cxnId="{039057BF-5006-4FAE-948D-C1058618B681}">
      <dgm:prSet/>
      <dgm:spPr/>
      <dgm:t>
        <a:bodyPr/>
        <a:lstStyle/>
        <a:p>
          <a:endParaRPr lang="en-US"/>
        </a:p>
      </dgm:t>
    </dgm:pt>
    <dgm:pt modelId="{42D12D3D-E0EB-4385-9863-4077850A4479}" type="sibTrans" cxnId="{039057BF-5006-4FAE-948D-C1058618B681}">
      <dgm:prSet/>
      <dgm:spPr/>
      <dgm:t>
        <a:bodyPr/>
        <a:lstStyle/>
        <a:p>
          <a:endParaRPr lang="en-US"/>
        </a:p>
      </dgm:t>
    </dgm:pt>
    <dgm:pt modelId="{F7F0C3F0-B7C0-42FE-8768-E7D390B91AEF}">
      <dgm:prSet/>
      <dgm:spPr>
        <a:solidFill>
          <a:schemeClr val="accent2"/>
        </a:solidFill>
      </dgm:spPr>
      <dgm:t>
        <a:bodyPr/>
        <a:lstStyle/>
        <a:p>
          <a:r>
            <a:rPr lang="en-US" altLang="en-US" dirty="0" smtClean="0"/>
            <a:t>Document reasons for a decision that differs from the tool guidance</a:t>
          </a:r>
        </a:p>
      </dgm:t>
    </dgm:pt>
    <dgm:pt modelId="{C84D6E77-3550-423C-AA05-3DB9635C8D8A}" type="parTrans" cxnId="{1611E894-8226-4B96-BF8E-591E001CC64D}">
      <dgm:prSet/>
      <dgm:spPr/>
      <dgm:t>
        <a:bodyPr/>
        <a:lstStyle/>
        <a:p>
          <a:endParaRPr lang="en-US"/>
        </a:p>
      </dgm:t>
    </dgm:pt>
    <dgm:pt modelId="{5DAB8B83-B4DC-4C56-BD80-9CEC7B38553A}" type="sibTrans" cxnId="{1611E894-8226-4B96-BF8E-591E001CC64D}">
      <dgm:prSet/>
      <dgm:spPr/>
      <dgm:t>
        <a:bodyPr/>
        <a:lstStyle/>
        <a:p>
          <a:endParaRPr lang="en-US"/>
        </a:p>
      </dgm:t>
    </dgm:pt>
    <dgm:pt modelId="{38D92FE1-ECCF-4DF7-A7AB-3F4E51709F3F}" type="pres">
      <dgm:prSet presAssocID="{13175FED-A232-4809-81BB-050A968B63F2}" presName="linear" presStyleCnt="0">
        <dgm:presLayoutVars>
          <dgm:animLvl val="lvl"/>
          <dgm:resizeHandles val="exact"/>
        </dgm:presLayoutVars>
      </dgm:prSet>
      <dgm:spPr/>
      <dgm:t>
        <a:bodyPr/>
        <a:lstStyle/>
        <a:p>
          <a:endParaRPr lang="en-US"/>
        </a:p>
      </dgm:t>
    </dgm:pt>
    <dgm:pt modelId="{5B62138E-DD0D-4530-B636-C30797757E3A}" type="pres">
      <dgm:prSet presAssocID="{596BEE31-6B2C-46D1-A713-AED654DBA04E}" presName="parentText" presStyleLbl="node1" presStyleIdx="0" presStyleCnt="2">
        <dgm:presLayoutVars>
          <dgm:chMax val="0"/>
          <dgm:bulletEnabled val="1"/>
        </dgm:presLayoutVars>
      </dgm:prSet>
      <dgm:spPr/>
      <dgm:t>
        <a:bodyPr/>
        <a:lstStyle/>
        <a:p>
          <a:endParaRPr lang="en-US"/>
        </a:p>
      </dgm:t>
    </dgm:pt>
    <dgm:pt modelId="{F7D52876-A962-43FA-9796-8CB3002D172A}" type="pres">
      <dgm:prSet presAssocID="{42D12D3D-E0EB-4385-9863-4077850A4479}" presName="spacer" presStyleCnt="0"/>
      <dgm:spPr/>
    </dgm:pt>
    <dgm:pt modelId="{8A3A4D1C-060C-44F9-9BF5-18486B88F3F8}" type="pres">
      <dgm:prSet presAssocID="{F7F0C3F0-B7C0-42FE-8768-E7D390B91AEF}" presName="parentText" presStyleLbl="node1" presStyleIdx="1" presStyleCnt="2">
        <dgm:presLayoutVars>
          <dgm:chMax val="0"/>
          <dgm:bulletEnabled val="1"/>
        </dgm:presLayoutVars>
      </dgm:prSet>
      <dgm:spPr/>
      <dgm:t>
        <a:bodyPr/>
        <a:lstStyle/>
        <a:p>
          <a:endParaRPr lang="en-US"/>
        </a:p>
      </dgm:t>
    </dgm:pt>
  </dgm:ptLst>
  <dgm:cxnLst>
    <dgm:cxn modelId="{ABC324BF-4237-4276-8CB0-A3E61EE80403}" type="presOf" srcId="{596BEE31-6B2C-46D1-A713-AED654DBA04E}" destId="{5B62138E-DD0D-4530-B636-C30797757E3A}" srcOrd="0" destOrd="0" presId="urn:microsoft.com/office/officeart/2005/8/layout/vList2"/>
    <dgm:cxn modelId="{224C42A2-2AD4-40CC-89C1-EC7D19A33BD9}" type="presOf" srcId="{F7F0C3F0-B7C0-42FE-8768-E7D390B91AEF}" destId="{8A3A4D1C-060C-44F9-9BF5-18486B88F3F8}" srcOrd="0" destOrd="0" presId="urn:microsoft.com/office/officeart/2005/8/layout/vList2"/>
    <dgm:cxn modelId="{F5B063CF-BC43-43AB-9C15-A066DADB8003}" type="presOf" srcId="{13175FED-A232-4809-81BB-050A968B63F2}" destId="{38D92FE1-ECCF-4DF7-A7AB-3F4E51709F3F}" srcOrd="0" destOrd="0" presId="urn:microsoft.com/office/officeart/2005/8/layout/vList2"/>
    <dgm:cxn modelId="{039057BF-5006-4FAE-948D-C1058618B681}" srcId="{13175FED-A232-4809-81BB-050A968B63F2}" destId="{596BEE31-6B2C-46D1-A713-AED654DBA04E}" srcOrd="0" destOrd="0" parTransId="{CA041EC3-2684-4078-955C-DE272F14AAF0}" sibTransId="{42D12D3D-E0EB-4385-9863-4077850A4479}"/>
    <dgm:cxn modelId="{1611E894-8226-4B96-BF8E-591E001CC64D}" srcId="{13175FED-A232-4809-81BB-050A968B63F2}" destId="{F7F0C3F0-B7C0-42FE-8768-E7D390B91AEF}" srcOrd="1" destOrd="0" parTransId="{C84D6E77-3550-423C-AA05-3DB9635C8D8A}" sibTransId="{5DAB8B83-B4DC-4C56-BD80-9CEC7B38553A}"/>
    <dgm:cxn modelId="{6E1CC8AE-A417-4FC8-BFE3-4B29CEE9283C}" type="presParOf" srcId="{38D92FE1-ECCF-4DF7-A7AB-3F4E51709F3F}" destId="{5B62138E-DD0D-4530-B636-C30797757E3A}" srcOrd="0" destOrd="0" presId="urn:microsoft.com/office/officeart/2005/8/layout/vList2"/>
    <dgm:cxn modelId="{F0722BDB-6A66-41D6-B249-99461CBCF2BF}" type="presParOf" srcId="{38D92FE1-ECCF-4DF7-A7AB-3F4E51709F3F}" destId="{F7D52876-A962-43FA-9796-8CB3002D172A}" srcOrd="1" destOrd="0" presId="urn:microsoft.com/office/officeart/2005/8/layout/vList2"/>
    <dgm:cxn modelId="{E6705360-3D1C-4F89-A739-6C0F48479365}" type="presParOf" srcId="{38D92FE1-ECCF-4DF7-A7AB-3F4E51709F3F}" destId="{8A3A4D1C-060C-44F9-9BF5-18486B88F3F8}"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A421E3D6-9AF3-4AF6-8A3F-A7F027FB43CC}" type="doc">
      <dgm:prSet loTypeId="urn:microsoft.com/office/officeart/2005/8/layout/default" loCatId="list" qsTypeId="urn:microsoft.com/office/officeart/2005/8/quickstyle/simple1" qsCatId="simple" csTypeId="urn:microsoft.com/office/officeart/2005/8/colors/accent2_3" csCatId="accent2" phldr="1"/>
      <dgm:spPr/>
      <dgm:t>
        <a:bodyPr/>
        <a:lstStyle/>
        <a:p>
          <a:endParaRPr lang="en-US"/>
        </a:p>
      </dgm:t>
    </dgm:pt>
    <dgm:pt modelId="{DB83178B-2300-4432-A85A-1AFF7AC27455}">
      <dgm:prSet phldrT="[Text]"/>
      <dgm:spPr>
        <a:solidFill>
          <a:schemeClr val="accent1"/>
        </a:solidFill>
      </dgm:spPr>
      <dgm:t>
        <a:bodyPr/>
        <a:lstStyle/>
        <a:p>
          <a:r>
            <a:rPr lang="en-US" altLang="en-US" dirty="0" smtClean="0"/>
            <a:t>SDM is tools, not </a:t>
          </a:r>
          <a:r>
            <a:rPr lang="en-US" altLang="en-US" smtClean="0"/>
            <a:t>forms… Use </a:t>
          </a:r>
          <a:r>
            <a:rPr lang="en-US" altLang="en-US" dirty="0" smtClean="0"/>
            <a:t>the assessments not only because you have to, but also to help guide decisions.</a:t>
          </a:r>
          <a:endParaRPr lang="en-US" dirty="0"/>
        </a:p>
      </dgm:t>
    </dgm:pt>
    <dgm:pt modelId="{FD9B97C5-A5AE-48B0-A9D4-F3B028E5B43C}" type="parTrans" cxnId="{57DDE361-1F52-4D72-9AAD-BA9D9DA87CD2}">
      <dgm:prSet/>
      <dgm:spPr/>
      <dgm:t>
        <a:bodyPr/>
        <a:lstStyle/>
        <a:p>
          <a:endParaRPr lang="en-US"/>
        </a:p>
      </dgm:t>
    </dgm:pt>
    <dgm:pt modelId="{A1E82B1E-6030-4428-837E-21027B3229EB}" type="sibTrans" cxnId="{57DDE361-1F52-4D72-9AAD-BA9D9DA87CD2}">
      <dgm:prSet/>
      <dgm:spPr/>
      <dgm:t>
        <a:bodyPr/>
        <a:lstStyle/>
        <a:p>
          <a:endParaRPr lang="en-US"/>
        </a:p>
      </dgm:t>
    </dgm:pt>
    <dgm:pt modelId="{CDDBB6FF-D1B1-4F7A-B4E0-8AB9D593DA0E}">
      <dgm:prSet/>
      <dgm:spPr>
        <a:solidFill>
          <a:schemeClr val="accent2"/>
        </a:solidFill>
      </dgm:spPr>
      <dgm:t>
        <a:bodyPr/>
        <a:lstStyle/>
        <a:p>
          <a:r>
            <a:rPr lang="en-US" altLang="en-US" dirty="0" smtClean="0"/>
            <a:t>SDM guides decisions; workers make decisions.</a:t>
          </a:r>
        </a:p>
      </dgm:t>
    </dgm:pt>
    <dgm:pt modelId="{B454BCA6-7BEE-4FC6-AB69-9D641B37FA33}" type="parTrans" cxnId="{B2D35B02-42AB-4542-A60D-25918103CBE5}">
      <dgm:prSet/>
      <dgm:spPr/>
      <dgm:t>
        <a:bodyPr/>
        <a:lstStyle/>
        <a:p>
          <a:endParaRPr lang="en-US"/>
        </a:p>
      </dgm:t>
    </dgm:pt>
    <dgm:pt modelId="{FDA47B22-1654-41A1-8AC9-B868C6B9165E}" type="sibTrans" cxnId="{B2D35B02-42AB-4542-A60D-25918103CBE5}">
      <dgm:prSet/>
      <dgm:spPr/>
      <dgm:t>
        <a:bodyPr/>
        <a:lstStyle/>
        <a:p>
          <a:endParaRPr lang="en-US"/>
        </a:p>
      </dgm:t>
    </dgm:pt>
    <dgm:pt modelId="{A5CC7E15-859D-467D-9E2D-D9824584F500}">
      <dgm:prSet/>
      <dgm:spPr>
        <a:solidFill>
          <a:schemeClr val="tx2"/>
        </a:solidFill>
      </dgm:spPr>
      <dgm:t>
        <a:bodyPr/>
        <a:lstStyle/>
        <a:p>
          <a:r>
            <a:rPr lang="en-US" altLang="en-US" dirty="0" smtClean="0"/>
            <a:t>Read the definitions. Coordinate your narrative with the SDM assessments. Working together, caseworkers and SDM can achieve reduced harm to children.</a:t>
          </a:r>
        </a:p>
      </dgm:t>
    </dgm:pt>
    <dgm:pt modelId="{5D60E450-3C3D-4E1C-9DC3-9EF45FB01D37}" type="parTrans" cxnId="{C7DB1F24-F848-4285-BE58-D283C5C895B6}">
      <dgm:prSet/>
      <dgm:spPr/>
      <dgm:t>
        <a:bodyPr/>
        <a:lstStyle/>
        <a:p>
          <a:endParaRPr lang="en-US"/>
        </a:p>
      </dgm:t>
    </dgm:pt>
    <dgm:pt modelId="{8A81AB8A-3117-4659-A7C6-2CE39D524AA0}" type="sibTrans" cxnId="{C7DB1F24-F848-4285-BE58-D283C5C895B6}">
      <dgm:prSet/>
      <dgm:spPr/>
      <dgm:t>
        <a:bodyPr/>
        <a:lstStyle/>
        <a:p>
          <a:endParaRPr lang="en-US"/>
        </a:p>
      </dgm:t>
    </dgm:pt>
    <dgm:pt modelId="{0E031EC1-1460-4E25-9042-39924F454F86}">
      <dgm:prSet/>
      <dgm:spPr>
        <a:solidFill>
          <a:schemeClr val="accent4"/>
        </a:solidFill>
      </dgm:spPr>
      <dgm:t>
        <a:bodyPr/>
        <a:lstStyle/>
        <a:p>
          <a:r>
            <a:rPr lang="en-US" altLang="en-US" dirty="0" smtClean="0"/>
            <a:t>SDM is part of a larger practice framework of decision making.</a:t>
          </a:r>
        </a:p>
      </dgm:t>
    </dgm:pt>
    <dgm:pt modelId="{94E9FE05-7F3D-4F99-93A6-2DF05EFCF605}" type="parTrans" cxnId="{CD883AE1-BF60-4C4F-A1C7-048B4E370DE3}">
      <dgm:prSet/>
      <dgm:spPr/>
      <dgm:t>
        <a:bodyPr/>
        <a:lstStyle/>
        <a:p>
          <a:endParaRPr lang="en-US"/>
        </a:p>
      </dgm:t>
    </dgm:pt>
    <dgm:pt modelId="{06B28D19-C200-44AA-B2A7-CDE70E4E1B07}" type="sibTrans" cxnId="{CD883AE1-BF60-4C4F-A1C7-048B4E370DE3}">
      <dgm:prSet/>
      <dgm:spPr/>
      <dgm:t>
        <a:bodyPr/>
        <a:lstStyle/>
        <a:p>
          <a:endParaRPr lang="en-US"/>
        </a:p>
      </dgm:t>
    </dgm:pt>
    <dgm:pt modelId="{5438E898-B6AF-4A8E-A940-9763ABB73B0B}" type="pres">
      <dgm:prSet presAssocID="{A421E3D6-9AF3-4AF6-8A3F-A7F027FB43CC}" presName="diagram" presStyleCnt="0">
        <dgm:presLayoutVars>
          <dgm:dir/>
          <dgm:resizeHandles val="exact"/>
        </dgm:presLayoutVars>
      </dgm:prSet>
      <dgm:spPr/>
      <dgm:t>
        <a:bodyPr/>
        <a:lstStyle/>
        <a:p>
          <a:endParaRPr lang="en-US"/>
        </a:p>
      </dgm:t>
    </dgm:pt>
    <dgm:pt modelId="{1FDEB4F7-9D8F-482E-8771-80EE8ADA3091}" type="pres">
      <dgm:prSet presAssocID="{DB83178B-2300-4432-A85A-1AFF7AC27455}" presName="node" presStyleLbl="node1" presStyleIdx="0" presStyleCnt="4">
        <dgm:presLayoutVars>
          <dgm:bulletEnabled val="1"/>
        </dgm:presLayoutVars>
      </dgm:prSet>
      <dgm:spPr/>
      <dgm:t>
        <a:bodyPr/>
        <a:lstStyle/>
        <a:p>
          <a:endParaRPr lang="en-US"/>
        </a:p>
      </dgm:t>
    </dgm:pt>
    <dgm:pt modelId="{B9A07ABD-DAD9-4E0C-BC01-C861714ED176}" type="pres">
      <dgm:prSet presAssocID="{A1E82B1E-6030-4428-837E-21027B3229EB}" presName="sibTrans" presStyleCnt="0"/>
      <dgm:spPr/>
    </dgm:pt>
    <dgm:pt modelId="{7C602DDC-43EA-4F24-BFE2-08F6C90F0358}" type="pres">
      <dgm:prSet presAssocID="{CDDBB6FF-D1B1-4F7A-B4E0-8AB9D593DA0E}" presName="node" presStyleLbl="node1" presStyleIdx="1" presStyleCnt="4">
        <dgm:presLayoutVars>
          <dgm:bulletEnabled val="1"/>
        </dgm:presLayoutVars>
      </dgm:prSet>
      <dgm:spPr/>
      <dgm:t>
        <a:bodyPr/>
        <a:lstStyle/>
        <a:p>
          <a:endParaRPr lang="en-US"/>
        </a:p>
      </dgm:t>
    </dgm:pt>
    <dgm:pt modelId="{AC7CBE73-CA91-4CC3-B5C6-44601A0F31EC}" type="pres">
      <dgm:prSet presAssocID="{FDA47B22-1654-41A1-8AC9-B868C6B9165E}" presName="sibTrans" presStyleCnt="0"/>
      <dgm:spPr/>
    </dgm:pt>
    <dgm:pt modelId="{890F18B0-3B0D-47DF-B5A3-DC602A169DF7}" type="pres">
      <dgm:prSet presAssocID="{A5CC7E15-859D-467D-9E2D-D9824584F500}" presName="node" presStyleLbl="node1" presStyleIdx="2" presStyleCnt="4">
        <dgm:presLayoutVars>
          <dgm:bulletEnabled val="1"/>
        </dgm:presLayoutVars>
      </dgm:prSet>
      <dgm:spPr/>
      <dgm:t>
        <a:bodyPr/>
        <a:lstStyle/>
        <a:p>
          <a:endParaRPr lang="en-US"/>
        </a:p>
      </dgm:t>
    </dgm:pt>
    <dgm:pt modelId="{28DBF70D-60F8-4AFF-A822-B13D62B35C5B}" type="pres">
      <dgm:prSet presAssocID="{8A81AB8A-3117-4659-A7C6-2CE39D524AA0}" presName="sibTrans" presStyleCnt="0"/>
      <dgm:spPr/>
    </dgm:pt>
    <dgm:pt modelId="{000C3694-5EEA-4B1B-AC62-B78DA8463607}" type="pres">
      <dgm:prSet presAssocID="{0E031EC1-1460-4E25-9042-39924F454F86}" presName="node" presStyleLbl="node1" presStyleIdx="3" presStyleCnt="4">
        <dgm:presLayoutVars>
          <dgm:bulletEnabled val="1"/>
        </dgm:presLayoutVars>
      </dgm:prSet>
      <dgm:spPr/>
      <dgm:t>
        <a:bodyPr/>
        <a:lstStyle/>
        <a:p>
          <a:endParaRPr lang="en-US"/>
        </a:p>
      </dgm:t>
    </dgm:pt>
  </dgm:ptLst>
  <dgm:cxnLst>
    <dgm:cxn modelId="{B2D35B02-42AB-4542-A60D-25918103CBE5}" srcId="{A421E3D6-9AF3-4AF6-8A3F-A7F027FB43CC}" destId="{CDDBB6FF-D1B1-4F7A-B4E0-8AB9D593DA0E}" srcOrd="1" destOrd="0" parTransId="{B454BCA6-7BEE-4FC6-AB69-9D641B37FA33}" sibTransId="{FDA47B22-1654-41A1-8AC9-B868C6B9165E}"/>
    <dgm:cxn modelId="{CD883AE1-BF60-4C4F-A1C7-048B4E370DE3}" srcId="{A421E3D6-9AF3-4AF6-8A3F-A7F027FB43CC}" destId="{0E031EC1-1460-4E25-9042-39924F454F86}" srcOrd="3" destOrd="0" parTransId="{94E9FE05-7F3D-4F99-93A6-2DF05EFCF605}" sibTransId="{06B28D19-C200-44AA-B2A7-CDE70E4E1B07}"/>
    <dgm:cxn modelId="{73785E38-20F7-4691-ADF0-175CE5D47CF9}" type="presOf" srcId="{0E031EC1-1460-4E25-9042-39924F454F86}" destId="{000C3694-5EEA-4B1B-AC62-B78DA8463607}" srcOrd="0" destOrd="0" presId="urn:microsoft.com/office/officeart/2005/8/layout/default"/>
    <dgm:cxn modelId="{E34481BF-C4AF-4F47-8F29-1DC45D8C835C}" type="presOf" srcId="{A5CC7E15-859D-467D-9E2D-D9824584F500}" destId="{890F18B0-3B0D-47DF-B5A3-DC602A169DF7}" srcOrd="0" destOrd="0" presId="urn:microsoft.com/office/officeart/2005/8/layout/default"/>
    <dgm:cxn modelId="{0D218E15-0942-4549-86D4-B4CD081DF971}" type="presOf" srcId="{DB83178B-2300-4432-A85A-1AFF7AC27455}" destId="{1FDEB4F7-9D8F-482E-8771-80EE8ADA3091}" srcOrd="0" destOrd="0" presId="urn:microsoft.com/office/officeart/2005/8/layout/default"/>
    <dgm:cxn modelId="{57DDE361-1F52-4D72-9AAD-BA9D9DA87CD2}" srcId="{A421E3D6-9AF3-4AF6-8A3F-A7F027FB43CC}" destId="{DB83178B-2300-4432-A85A-1AFF7AC27455}" srcOrd="0" destOrd="0" parTransId="{FD9B97C5-A5AE-48B0-A9D4-F3B028E5B43C}" sibTransId="{A1E82B1E-6030-4428-837E-21027B3229EB}"/>
    <dgm:cxn modelId="{BC42E672-97D3-4F2E-BF13-DA0200E3FD67}" type="presOf" srcId="{CDDBB6FF-D1B1-4F7A-B4E0-8AB9D593DA0E}" destId="{7C602DDC-43EA-4F24-BFE2-08F6C90F0358}" srcOrd="0" destOrd="0" presId="urn:microsoft.com/office/officeart/2005/8/layout/default"/>
    <dgm:cxn modelId="{E6AA3A14-A766-4F24-997E-7992B85952B9}" type="presOf" srcId="{A421E3D6-9AF3-4AF6-8A3F-A7F027FB43CC}" destId="{5438E898-B6AF-4A8E-A940-9763ABB73B0B}" srcOrd="0" destOrd="0" presId="urn:microsoft.com/office/officeart/2005/8/layout/default"/>
    <dgm:cxn modelId="{C7DB1F24-F848-4285-BE58-D283C5C895B6}" srcId="{A421E3D6-9AF3-4AF6-8A3F-A7F027FB43CC}" destId="{A5CC7E15-859D-467D-9E2D-D9824584F500}" srcOrd="2" destOrd="0" parTransId="{5D60E450-3C3D-4E1C-9DC3-9EF45FB01D37}" sibTransId="{8A81AB8A-3117-4659-A7C6-2CE39D524AA0}"/>
    <dgm:cxn modelId="{149592E2-3407-483D-9BFF-DEC597F696A8}" type="presParOf" srcId="{5438E898-B6AF-4A8E-A940-9763ABB73B0B}" destId="{1FDEB4F7-9D8F-482E-8771-80EE8ADA3091}" srcOrd="0" destOrd="0" presId="urn:microsoft.com/office/officeart/2005/8/layout/default"/>
    <dgm:cxn modelId="{B4978672-D45B-44F4-B96F-116449BD3BD7}" type="presParOf" srcId="{5438E898-B6AF-4A8E-A940-9763ABB73B0B}" destId="{B9A07ABD-DAD9-4E0C-BC01-C861714ED176}" srcOrd="1" destOrd="0" presId="urn:microsoft.com/office/officeart/2005/8/layout/default"/>
    <dgm:cxn modelId="{690D1273-3763-4A59-8948-237A28C4A5F4}" type="presParOf" srcId="{5438E898-B6AF-4A8E-A940-9763ABB73B0B}" destId="{7C602DDC-43EA-4F24-BFE2-08F6C90F0358}" srcOrd="2" destOrd="0" presId="urn:microsoft.com/office/officeart/2005/8/layout/default"/>
    <dgm:cxn modelId="{F3644FCC-1C50-4263-934D-F7681E8A2594}" type="presParOf" srcId="{5438E898-B6AF-4A8E-A940-9763ABB73B0B}" destId="{AC7CBE73-CA91-4CC3-B5C6-44601A0F31EC}" srcOrd="3" destOrd="0" presId="urn:microsoft.com/office/officeart/2005/8/layout/default"/>
    <dgm:cxn modelId="{E636101F-F7C1-4FEC-8930-94493A6DDDEB}" type="presParOf" srcId="{5438E898-B6AF-4A8E-A940-9763ABB73B0B}" destId="{890F18B0-3B0D-47DF-B5A3-DC602A169DF7}" srcOrd="4" destOrd="0" presId="urn:microsoft.com/office/officeart/2005/8/layout/default"/>
    <dgm:cxn modelId="{FBFC216D-E2EA-4BB3-9C09-B05966D4E2D4}" type="presParOf" srcId="{5438E898-B6AF-4A8E-A940-9763ABB73B0B}" destId="{28DBF70D-60F8-4AFF-A822-B13D62B35C5B}" srcOrd="5" destOrd="0" presId="urn:microsoft.com/office/officeart/2005/8/layout/default"/>
    <dgm:cxn modelId="{FE7E77DA-77D7-4607-8119-FF95382C7BAF}" type="presParOf" srcId="{5438E898-B6AF-4A8E-A940-9763ABB73B0B}" destId="{000C3694-5EEA-4B1B-AC62-B78DA8463607}"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846F647C-D353-476E-89EB-B07F1E7C9EA8}" type="doc">
      <dgm:prSet loTypeId="urn:microsoft.com/office/officeart/2005/8/layout/arrow2" loCatId="process" qsTypeId="urn:microsoft.com/office/officeart/2005/8/quickstyle/simple1" qsCatId="simple" csTypeId="urn:microsoft.com/office/officeart/2005/8/colors/accent1_2" csCatId="accent1" phldr="1"/>
      <dgm:spPr/>
    </dgm:pt>
    <dgm:pt modelId="{AEA5484D-536D-45C7-8FB5-2F4972D40D62}">
      <dgm:prSet phldrT="[Text]" custT="1"/>
      <dgm:spPr/>
      <dgm:t>
        <a:bodyPr/>
        <a:lstStyle/>
        <a:p>
          <a:r>
            <a:rPr lang="en-US" sz="1800" dirty="0" smtClean="0"/>
            <a:t>Completing assessments</a:t>
          </a:r>
          <a:endParaRPr lang="en-US" sz="1800" dirty="0"/>
        </a:p>
      </dgm:t>
    </dgm:pt>
    <dgm:pt modelId="{A1C142DC-1817-4406-BE0E-C157236436CA}" type="parTrans" cxnId="{55BE7023-7115-47C1-8985-6DC09B693D67}">
      <dgm:prSet/>
      <dgm:spPr/>
      <dgm:t>
        <a:bodyPr/>
        <a:lstStyle/>
        <a:p>
          <a:endParaRPr lang="en-US"/>
        </a:p>
      </dgm:t>
    </dgm:pt>
    <dgm:pt modelId="{B597C302-492B-4228-A66C-BE98C368DC00}" type="sibTrans" cxnId="{55BE7023-7115-47C1-8985-6DC09B693D67}">
      <dgm:prSet/>
      <dgm:spPr/>
      <dgm:t>
        <a:bodyPr/>
        <a:lstStyle/>
        <a:p>
          <a:endParaRPr lang="en-US"/>
        </a:p>
      </dgm:t>
    </dgm:pt>
    <dgm:pt modelId="{FCCD3BF8-7754-410B-8BDD-6EDB9B950FD3}">
      <dgm:prSet phldrT="[Text]" custT="1"/>
      <dgm:spPr/>
      <dgm:t>
        <a:bodyPr/>
        <a:lstStyle/>
        <a:p>
          <a:r>
            <a:rPr lang="en-US" sz="1800" dirty="0" smtClean="0"/>
            <a:t>Using assessments with enhanced practice to guide decisions</a:t>
          </a:r>
          <a:endParaRPr lang="en-US" sz="1800" dirty="0"/>
        </a:p>
      </dgm:t>
    </dgm:pt>
    <dgm:pt modelId="{BEB5371F-BC95-4C11-88C2-23EC07DD3F64}" type="parTrans" cxnId="{7BAC662C-27C8-4038-AF3C-BC96C0201024}">
      <dgm:prSet/>
      <dgm:spPr/>
      <dgm:t>
        <a:bodyPr/>
        <a:lstStyle/>
        <a:p>
          <a:endParaRPr lang="en-US"/>
        </a:p>
      </dgm:t>
    </dgm:pt>
    <dgm:pt modelId="{9A7B0B9B-4948-4122-8C0E-E582ACE3BABA}" type="sibTrans" cxnId="{7BAC662C-27C8-4038-AF3C-BC96C0201024}">
      <dgm:prSet/>
      <dgm:spPr/>
      <dgm:t>
        <a:bodyPr/>
        <a:lstStyle/>
        <a:p>
          <a:endParaRPr lang="en-US"/>
        </a:p>
      </dgm:t>
    </dgm:pt>
    <dgm:pt modelId="{6B5FF0F8-FEBB-440A-87F8-F8469651387B}">
      <dgm:prSet phldrT="[Text]" custT="1"/>
      <dgm:spPr/>
      <dgm:t>
        <a:bodyPr/>
        <a:lstStyle/>
        <a:p>
          <a:r>
            <a:rPr lang="en-US" sz="1800" dirty="0" smtClean="0"/>
            <a:t>Reduced harm</a:t>
          </a:r>
          <a:endParaRPr lang="en-US" sz="1800" dirty="0"/>
        </a:p>
      </dgm:t>
    </dgm:pt>
    <dgm:pt modelId="{C8015DD0-2F5D-44B4-ACB7-DCA3CD3C062A}" type="parTrans" cxnId="{FAF97FE5-E744-40A9-88A2-B97C95A7E7B3}">
      <dgm:prSet/>
      <dgm:spPr/>
      <dgm:t>
        <a:bodyPr/>
        <a:lstStyle/>
        <a:p>
          <a:endParaRPr lang="en-US"/>
        </a:p>
      </dgm:t>
    </dgm:pt>
    <dgm:pt modelId="{014BF3F3-7890-4F72-A33A-34D5BC1D3F68}" type="sibTrans" cxnId="{FAF97FE5-E744-40A9-88A2-B97C95A7E7B3}">
      <dgm:prSet/>
      <dgm:spPr/>
      <dgm:t>
        <a:bodyPr/>
        <a:lstStyle/>
        <a:p>
          <a:endParaRPr lang="en-US"/>
        </a:p>
      </dgm:t>
    </dgm:pt>
    <dgm:pt modelId="{2F9ABB1D-ED32-4993-9702-D74A76652BC7}">
      <dgm:prSet phldrT="[Text]" custT="1"/>
      <dgm:spPr/>
      <dgm:t>
        <a:bodyPr/>
        <a:lstStyle/>
        <a:p>
          <a:r>
            <a:rPr lang="en-US" sz="1800" dirty="0" smtClean="0"/>
            <a:t>Completing assessments accurately, supported by narrative evidence</a:t>
          </a:r>
          <a:endParaRPr lang="en-US" sz="1800" dirty="0"/>
        </a:p>
      </dgm:t>
    </dgm:pt>
    <dgm:pt modelId="{EDBA1654-9C43-4B37-A415-251B6784DE6E}" type="parTrans" cxnId="{91AC54F5-90BE-4AC9-AB71-BC75DD3D3408}">
      <dgm:prSet/>
      <dgm:spPr/>
      <dgm:t>
        <a:bodyPr/>
        <a:lstStyle/>
        <a:p>
          <a:endParaRPr lang="en-US"/>
        </a:p>
      </dgm:t>
    </dgm:pt>
    <dgm:pt modelId="{E94B43F3-6DD4-4FAE-9D16-837D4873E322}" type="sibTrans" cxnId="{91AC54F5-90BE-4AC9-AB71-BC75DD3D3408}">
      <dgm:prSet/>
      <dgm:spPr/>
      <dgm:t>
        <a:bodyPr/>
        <a:lstStyle/>
        <a:p>
          <a:endParaRPr lang="en-US"/>
        </a:p>
      </dgm:t>
    </dgm:pt>
    <dgm:pt modelId="{B98BE53A-E877-40E0-8398-80346C53FFE1}" type="pres">
      <dgm:prSet presAssocID="{846F647C-D353-476E-89EB-B07F1E7C9EA8}" presName="arrowDiagram" presStyleCnt="0">
        <dgm:presLayoutVars>
          <dgm:chMax val="5"/>
          <dgm:dir/>
          <dgm:resizeHandles val="exact"/>
        </dgm:presLayoutVars>
      </dgm:prSet>
      <dgm:spPr/>
    </dgm:pt>
    <dgm:pt modelId="{47C5E407-B990-4610-9966-1E477499D64A}" type="pres">
      <dgm:prSet presAssocID="{846F647C-D353-476E-89EB-B07F1E7C9EA8}" presName="arrow" presStyleLbl="bgShp" presStyleIdx="0" presStyleCnt="1"/>
      <dgm:spPr/>
    </dgm:pt>
    <dgm:pt modelId="{28AED241-1850-4CC8-9268-3D8683AAD21C}" type="pres">
      <dgm:prSet presAssocID="{846F647C-D353-476E-89EB-B07F1E7C9EA8}" presName="arrowDiagram4" presStyleCnt="0"/>
      <dgm:spPr/>
    </dgm:pt>
    <dgm:pt modelId="{FA7763FE-9845-4114-BBCA-0A0B207B65EA}" type="pres">
      <dgm:prSet presAssocID="{AEA5484D-536D-45C7-8FB5-2F4972D40D62}" presName="bullet4a" presStyleLbl="node1" presStyleIdx="0" presStyleCnt="4"/>
      <dgm:spPr/>
    </dgm:pt>
    <dgm:pt modelId="{3B412723-AC60-49C2-8E9D-45B39AE8FB82}" type="pres">
      <dgm:prSet presAssocID="{AEA5484D-536D-45C7-8FB5-2F4972D40D62}" presName="textBox4a" presStyleLbl="revTx" presStyleIdx="0" presStyleCnt="4" custScaleX="112645" custLinFactNeighborX="4784" custLinFactNeighborY="0">
        <dgm:presLayoutVars>
          <dgm:bulletEnabled val="1"/>
        </dgm:presLayoutVars>
      </dgm:prSet>
      <dgm:spPr/>
      <dgm:t>
        <a:bodyPr/>
        <a:lstStyle/>
        <a:p>
          <a:endParaRPr lang="en-US"/>
        </a:p>
      </dgm:t>
    </dgm:pt>
    <dgm:pt modelId="{9BC1524E-FF94-4384-AA70-E6C4B3562D4C}" type="pres">
      <dgm:prSet presAssocID="{2F9ABB1D-ED32-4993-9702-D74A76652BC7}" presName="bullet4b" presStyleLbl="node1" presStyleIdx="1" presStyleCnt="4"/>
      <dgm:spPr/>
    </dgm:pt>
    <dgm:pt modelId="{E03F57C6-29B6-4835-8DE1-2F9D94B05E47}" type="pres">
      <dgm:prSet presAssocID="{2F9ABB1D-ED32-4993-9702-D74A76652BC7}" presName="textBox4b" presStyleLbl="revTx" presStyleIdx="1" presStyleCnt="4" custLinFactNeighborX="4464" custLinFactNeighborY="-1094">
        <dgm:presLayoutVars>
          <dgm:bulletEnabled val="1"/>
        </dgm:presLayoutVars>
      </dgm:prSet>
      <dgm:spPr/>
      <dgm:t>
        <a:bodyPr/>
        <a:lstStyle/>
        <a:p>
          <a:endParaRPr lang="en-US"/>
        </a:p>
      </dgm:t>
    </dgm:pt>
    <dgm:pt modelId="{1A3FE87D-2192-4384-88A2-9DBF72E1DAEF}" type="pres">
      <dgm:prSet presAssocID="{FCCD3BF8-7754-410B-8BDD-6EDB9B950FD3}" presName="bullet4c" presStyleLbl="node1" presStyleIdx="2" presStyleCnt="4"/>
      <dgm:spPr/>
    </dgm:pt>
    <dgm:pt modelId="{7A9904F1-AC4F-4199-B23B-DA4150B10685}" type="pres">
      <dgm:prSet presAssocID="{FCCD3BF8-7754-410B-8BDD-6EDB9B950FD3}" presName="textBox4c" presStyleLbl="revTx" presStyleIdx="2" presStyleCnt="4">
        <dgm:presLayoutVars>
          <dgm:bulletEnabled val="1"/>
        </dgm:presLayoutVars>
      </dgm:prSet>
      <dgm:spPr/>
      <dgm:t>
        <a:bodyPr/>
        <a:lstStyle/>
        <a:p>
          <a:endParaRPr lang="en-US"/>
        </a:p>
      </dgm:t>
    </dgm:pt>
    <dgm:pt modelId="{83647C10-12FA-46F4-989C-2283A610D3BB}" type="pres">
      <dgm:prSet presAssocID="{6B5FF0F8-FEBB-440A-87F8-F8469651387B}" presName="bullet4d" presStyleLbl="node1" presStyleIdx="3" presStyleCnt="4"/>
      <dgm:spPr/>
    </dgm:pt>
    <dgm:pt modelId="{24C02FFC-EEDD-4FD5-9D30-0AD1FA891B8D}" type="pres">
      <dgm:prSet presAssocID="{6B5FF0F8-FEBB-440A-87F8-F8469651387B}" presName="textBox4d" presStyleLbl="revTx" presStyleIdx="3" presStyleCnt="4">
        <dgm:presLayoutVars>
          <dgm:bulletEnabled val="1"/>
        </dgm:presLayoutVars>
      </dgm:prSet>
      <dgm:spPr/>
      <dgm:t>
        <a:bodyPr/>
        <a:lstStyle/>
        <a:p>
          <a:endParaRPr lang="en-US"/>
        </a:p>
      </dgm:t>
    </dgm:pt>
  </dgm:ptLst>
  <dgm:cxnLst>
    <dgm:cxn modelId="{8505ED52-A7A8-4451-8F49-F058CFBC6EFD}" type="presOf" srcId="{2F9ABB1D-ED32-4993-9702-D74A76652BC7}" destId="{E03F57C6-29B6-4835-8DE1-2F9D94B05E47}" srcOrd="0" destOrd="0" presId="urn:microsoft.com/office/officeart/2005/8/layout/arrow2"/>
    <dgm:cxn modelId="{7BAC662C-27C8-4038-AF3C-BC96C0201024}" srcId="{846F647C-D353-476E-89EB-B07F1E7C9EA8}" destId="{FCCD3BF8-7754-410B-8BDD-6EDB9B950FD3}" srcOrd="2" destOrd="0" parTransId="{BEB5371F-BC95-4C11-88C2-23EC07DD3F64}" sibTransId="{9A7B0B9B-4948-4122-8C0E-E582ACE3BABA}"/>
    <dgm:cxn modelId="{FAF97FE5-E744-40A9-88A2-B97C95A7E7B3}" srcId="{846F647C-D353-476E-89EB-B07F1E7C9EA8}" destId="{6B5FF0F8-FEBB-440A-87F8-F8469651387B}" srcOrd="3" destOrd="0" parTransId="{C8015DD0-2F5D-44B4-ACB7-DCA3CD3C062A}" sibTransId="{014BF3F3-7890-4F72-A33A-34D5BC1D3F68}"/>
    <dgm:cxn modelId="{0D3B6807-1A99-4256-8422-67EBF1B28884}" type="presOf" srcId="{846F647C-D353-476E-89EB-B07F1E7C9EA8}" destId="{B98BE53A-E877-40E0-8398-80346C53FFE1}" srcOrd="0" destOrd="0" presId="urn:microsoft.com/office/officeart/2005/8/layout/arrow2"/>
    <dgm:cxn modelId="{CB6D041C-5105-407D-AF07-B9E11BBA9EA1}" type="presOf" srcId="{6B5FF0F8-FEBB-440A-87F8-F8469651387B}" destId="{24C02FFC-EEDD-4FD5-9D30-0AD1FA891B8D}" srcOrd="0" destOrd="0" presId="urn:microsoft.com/office/officeart/2005/8/layout/arrow2"/>
    <dgm:cxn modelId="{91AC54F5-90BE-4AC9-AB71-BC75DD3D3408}" srcId="{846F647C-D353-476E-89EB-B07F1E7C9EA8}" destId="{2F9ABB1D-ED32-4993-9702-D74A76652BC7}" srcOrd="1" destOrd="0" parTransId="{EDBA1654-9C43-4B37-A415-251B6784DE6E}" sibTransId="{E94B43F3-6DD4-4FAE-9D16-837D4873E322}"/>
    <dgm:cxn modelId="{55BE7023-7115-47C1-8985-6DC09B693D67}" srcId="{846F647C-D353-476E-89EB-B07F1E7C9EA8}" destId="{AEA5484D-536D-45C7-8FB5-2F4972D40D62}" srcOrd="0" destOrd="0" parTransId="{A1C142DC-1817-4406-BE0E-C157236436CA}" sibTransId="{B597C302-492B-4228-A66C-BE98C368DC00}"/>
    <dgm:cxn modelId="{93FF41F4-FDD1-4296-B11A-6FD6932E4339}" type="presOf" srcId="{FCCD3BF8-7754-410B-8BDD-6EDB9B950FD3}" destId="{7A9904F1-AC4F-4199-B23B-DA4150B10685}" srcOrd="0" destOrd="0" presId="urn:microsoft.com/office/officeart/2005/8/layout/arrow2"/>
    <dgm:cxn modelId="{4206499D-48EC-4610-8BAC-DFC2D67F1DBE}" type="presOf" srcId="{AEA5484D-536D-45C7-8FB5-2F4972D40D62}" destId="{3B412723-AC60-49C2-8E9D-45B39AE8FB82}" srcOrd="0" destOrd="0" presId="urn:microsoft.com/office/officeart/2005/8/layout/arrow2"/>
    <dgm:cxn modelId="{76307FDA-0081-49C5-9BF9-D5029C11C54E}" type="presParOf" srcId="{B98BE53A-E877-40E0-8398-80346C53FFE1}" destId="{47C5E407-B990-4610-9966-1E477499D64A}" srcOrd="0" destOrd="0" presId="urn:microsoft.com/office/officeart/2005/8/layout/arrow2"/>
    <dgm:cxn modelId="{5AA11DC9-B0CB-4E1B-A02B-E4D625FD3CD8}" type="presParOf" srcId="{B98BE53A-E877-40E0-8398-80346C53FFE1}" destId="{28AED241-1850-4CC8-9268-3D8683AAD21C}" srcOrd="1" destOrd="0" presId="urn:microsoft.com/office/officeart/2005/8/layout/arrow2"/>
    <dgm:cxn modelId="{E4233287-836E-4CE4-99B2-BC52FE6F1116}" type="presParOf" srcId="{28AED241-1850-4CC8-9268-3D8683AAD21C}" destId="{FA7763FE-9845-4114-BBCA-0A0B207B65EA}" srcOrd="0" destOrd="0" presId="urn:microsoft.com/office/officeart/2005/8/layout/arrow2"/>
    <dgm:cxn modelId="{4E1E4DD6-E97A-41A5-BF62-043C4A8165AB}" type="presParOf" srcId="{28AED241-1850-4CC8-9268-3D8683AAD21C}" destId="{3B412723-AC60-49C2-8E9D-45B39AE8FB82}" srcOrd="1" destOrd="0" presId="urn:microsoft.com/office/officeart/2005/8/layout/arrow2"/>
    <dgm:cxn modelId="{8F558E8E-2464-4185-B983-43304DDA3F1B}" type="presParOf" srcId="{28AED241-1850-4CC8-9268-3D8683AAD21C}" destId="{9BC1524E-FF94-4384-AA70-E6C4B3562D4C}" srcOrd="2" destOrd="0" presId="urn:microsoft.com/office/officeart/2005/8/layout/arrow2"/>
    <dgm:cxn modelId="{C8E15FE1-1011-487E-90BB-CE4DE52FDFE5}" type="presParOf" srcId="{28AED241-1850-4CC8-9268-3D8683AAD21C}" destId="{E03F57C6-29B6-4835-8DE1-2F9D94B05E47}" srcOrd="3" destOrd="0" presId="urn:microsoft.com/office/officeart/2005/8/layout/arrow2"/>
    <dgm:cxn modelId="{FBBDC093-20C2-4AD4-8FE8-38CDBB7F402C}" type="presParOf" srcId="{28AED241-1850-4CC8-9268-3D8683AAD21C}" destId="{1A3FE87D-2192-4384-88A2-9DBF72E1DAEF}" srcOrd="4" destOrd="0" presId="urn:microsoft.com/office/officeart/2005/8/layout/arrow2"/>
    <dgm:cxn modelId="{F21CAB6E-3D94-427F-877D-D3812E144558}" type="presParOf" srcId="{28AED241-1850-4CC8-9268-3D8683AAD21C}" destId="{7A9904F1-AC4F-4199-B23B-DA4150B10685}" srcOrd="5" destOrd="0" presId="urn:microsoft.com/office/officeart/2005/8/layout/arrow2"/>
    <dgm:cxn modelId="{5DAFD722-5BA8-440A-B20A-C3841D6FB8ED}" type="presParOf" srcId="{28AED241-1850-4CC8-9268-3D8683AAD21C}" destId="{83647C10-12FA-46F4-989C-2283A610D3BB}" srcOrd="6" destOrd="0" presId="urn:microsoft.com/office/officeart/2005/8/layout/arrow2"/>
    <dgm:cxn modelId="{AA6927E4-B695-460C-8AE7-E1B11DF46C8E}" type="presParOf" srcId="{28AED241-1850-4CC8-9268-3D8683AAD21C}" destId="{24C02FFC-EEDD-4FD5-9D30-0AD1FA891B8D}"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2819D88-A9CB-4A37-937B-0A5B649F39F7}" type="doc">
      <dgm:prSet loTypeId="urn:microsoft.com/office/officeart/2005/8/layout/process2" loCatId="process" qsTypeId="urn:microsoft.com/office/officeart/2005/8/quickstyle/simple1" qsCatId="simple" csTypeId="urn:microsoft.com/office/officeart/2005/8/colors/accent3_3" csCatId="accent3" phldr="1"/>
      <dgm:spPr/>
    </dgm:pt>
    <dgm:pt modelId="{595832B7-CDAC-43C3-8563-9D28CD31F956}">
      <dgm:prSet phldrT="[Text]" custT="1"/>
      <dgm:spPr>
        <a:solidFill>
          <a:schemeClr val="accent1"/>
        </a:solidFill>
      </dgm:spPr>
      <dgm:t>
        <a:bodyPr/>
        <a:lstStyle/>
        <a:p>
          <a:r>
            <a:rPr lang="en-US" sz="2400" dirty="0" smtClean="0">
              <a:latin typeface="+mn-lt"/>
              <a:ea typeface="Tahoma" pitchFamily="34" charset="0"/>
              <a:cs typeface="Tahoma" pitchFamily="34" charset="0"/>
            </a:rPr>
            <a:t>Screening Criteria</a:t>
          </a:r>
          <a:endParaRPr lang="en-US" sz="2400" dirty="0">
            <a:latin typeface="+mn-lt"/>
            <a:ea typeface="Tahoma" pitchFamily="34" charset="0"/>
            <a:cs typeface="Tahoma" pitchFamily="34" charset="0"/>
          </a:endParaRPr>
        </a:p>
      </dgm:t>
    </dgm:pt>
    <dgm:pt modelId="{1EE8A38B-6546-4163-B23C-CC281077F0D3}" type="parTrans" cxnId="{AD1D0251-3AC5-4163-AED8-AEB7FF0691E9}">
      <dgm:prSet/>
      <dgm:spPr/>
      <dgm:t>
        <a:bodyPr/>
        <a:lstStyle/>
        <a:p>
          <a:endParaRPr lang="en-US"/>
        </a:p>
      </dgm:t>
    </dgm:pt>
    <dgm:pt modelId="{641EDA69-31DC-4F02-A4ED-20A1EB57158C}" type="sibTrans" cxnId="{AD1D0251-3AC5-4163-AED8-AEB7FF0691E9}">
      <dgm:prSet/>
      <dgm:spPr>
        <a:solidFill>
          <a:schemeClr val="accent5"/>
        </a:solidFill>
      </dgm:spPr>
      <dgm:t>
        <a:bodyPr/>
        <a:lstStyle/>
        <a:p>
          <a:endParaRPr lang="en-US" dirty="0"/>
        </a:p>
      </dgm:t>
    </dgm:pt>
    <dgm:pt modelId="{E4893103-2BA1-48C2-8CD9-61318218A1A9}">
      <dgm:prSet custT="1"/>
      <dgm:spPr>
        <a:solidFill>
          <a:schemeClr val="accent4"/>
        </a:solidFill>
      </dgm:spPr>
      <dgm:t>
        <a:bodyPr/>
        <a:lstStyle/>
        <a:p>
          <a:r>
            <a:rPr lang="en-US" sz="2400" dirty="0" smtClean="0">
              <a:solidFill>
                <a:schemeClr val="bg1"/>
              </a:solidFill>
              <a:latin typeface="+mn-lt"/>
              <a:ea typeface="Tahoma" pitchFamily="34" charset="0"/>
              <a:cs typeface="Tahoma" pitchFamily="34" charset="0"/>
            </a:rPr>
            <a:t>Priority Decision</a:t>
          </a:r>
          <a:endParaRPr lang="en-US" sz="2400" dirty="0">
            <a:solidFill>
              <a:schemeClr val="bg1"/>
            </a:solidFill>
          </a:endParaRPr>
        </a:p>
      </dgm:t>
    </dgm:pt>
    <dgm:pt modelId="{37F1729C-21EC-411B-9296-B452DFBB32B5}" type="parTrans" cxnId="{18A9583D-499D-4C09-922C-6E645E387D90}">
      <dgm:prSet/>
      <dgm:spPr/>
      <dgm:t>
        <a:bodyPr/>
        <a:lstStyle/>
        <a:p>
          <a:endParaRPr lang="en-US"/>
        </a:p>
      </dgm:t>
    </dgm:pt>
    <dgm:pt modelId="{A6DAF011-33F7-4156-884F-AB8D2279F7A7}" type="sibTrans" cxnId="{18A9583D-499D-4C09-922C-6E645E387D90}">
      <dgm:prSet/>
      <dgm:spPr>
        <a:solidFill>
          <a:schemeClr val="accent5"/>
        </a:solidFill>
      </dgm:spPr>
      <dgm:t>
        <a:bodyPr/>
        <a:lstStyle/>
        <a:p>
          <a:endParaRPr lang="en-US"/>
        </a:p>
      </dgm:t>
    </dgm:pt>
    <dgm:pt modelId="{E481F4AD-E578-41B9-B1A0-E733537BFDF6}">
      <dgm:prSet custT="1"/>
      <dgm:spPr>
        <a:solidFill>
          <a:schemeClr val="tx2"/>
        </a:solidFill>
      </dgm:spPr>
      <dgm:t>
        <a:bodyPr/>
        <a:lstStyle/>
        <a:p>
          <a:r>
            <a:rPr lang="en-US" sz="2400" dirty="0" smtClean="0">
              <a:latin typeface="+mn-lt"/>
              <a:ea typeface="Tahoma" pitchFamily="34" charset="0"/>
              <a:cs typeface="Tahoma" pitchFamily="34" charset="0"/>
            </a:rPr>
            <a:t>Response Priority</a:t>
          </a:r>
          <a:endParaRPr lang="en-US" sz="2400" dirty="0">
            <a:latin typeface="+mn-lt"/>
            <a:ea typeface="Tahoma" pitchFamily="34" charset="0"/>
            <a:cs typeface="Tahoma" pitchFamily="34" charset="0"/>
          </a:endParaRPr>
        </a:p>
      </dgm:t>
    </dgm:pt>
    <dgm:pt modelId="{7AE15436-0BD0-42FA-A1FC-56B5977BBDA4}" type="parTrans" cxnId="{0F928645-FB51-4F1D-871A-9D424AE2CB1A}">
      <dgm:prSet/>
      <dgm:spPr/>
      <dgm:t>
        <a:bodyPr/>
        <a:lstStyle/>
        <a:p>
          <a:endParaRPr lang="en-US"/>
        </a:p>
      </dgm:t>
    </dgm:pt>
    <dgm:pt modelId="{29E9B799-3203-41AB-AA4B-726B3FD0C482}" type="sibTrans" cxnId="{0F928645-FB51-4F1D-871A-9D424AE2CB1A}">
      <dgm:prSet/>
      <dgm:spPr>
        <a:solidFill>
          <a:schemeClr val="accent5"/>
        </a:solidFill>
      </dgm:spPr>
      <dgm:t>
        <a:bodyPr/>
        <a:lstStyle/>
        <a:p>
          <a:endParaRPr lang="en-US"/>
        </a:p>
      </dgm:t>
    </dgm:pt>
    <dgm:pt modelId="{7F61DE06-A19A-4052-83D5-61C62BBE7FFC}">
      <dgm:prSet custT="1"/>
      <dgm:spPr>
        <a:solidFill>
          <a:schemeClr val="accent6"/>
        </a:solidFill>
      </dgm:spPr>
      <dgm:t>
        <a:bodyPr/>
        <a:lstStyle/>
        <a:p>
          <a:r>
            <a:rPr lang="en-US" sz="2400" dirty="0" smtClean="0">
              <a:solidFill>
                <a:schemeClr val="bg1"/>
              </a:solidFill>
            </a:rPr>
            <a:t>Path</a:t>
          </a:r>
          <a:r>
            <a:rPr lang="en-US" sz="2400" dirty="0" smtClean="0">
              <a:solidFill>
                <a:schemeClr val="tx1"/>
              </a:solidFill>
            </a:rPr>
            <a:t> </a:t>
          </a:r>
          <a:r>
            <a:rPr lang="en-US" sz="2400" dirty="0" smtClean="0">
              <a:solidFill>
                <a:schemeClr val="bg1"/>
              </a:solidFill>
            </a:rPr>
            <a:t>Decision</a:t>
          </a:r>
          <a:endParaRPr lang="en-US" sz="2400" dirty="0">
            <a:solidFill>
              <a:schemeClr val="bg1"/>
            </a:solidFill>
          </a:endParaRPr>
        </a:p>
      </dgm:t>
    </dgm:pt>
    <dgm:pt modelId="{451ACD6E-2904-4B53-B052-BD5707FD1DD1}" type="parTrans" cxnId="{E266E66B-A260-4038-AE7A-1EF64732933E}">
      <dgm:prSet/>
      <dgm:spPr/>
      <dgm:t>
        <a:bodyPr/>
        <a:lstStyle/>
        <a:p>
          <a:endParaRPr lang="en-US"/>
        </a:p>
      </dgm:t>
    </dgm:pt>
    <dgm:pt modelId="{2DAFBA04-9E3D-4042-82EC-7A65E2BB5417}" type="sibTrans" cxnId="{E266E66B-A260-4038-AE7A-1EF64732933E}">
      <dgm:prSet/>
      <dgm:spPr/>
      <dgm:t>
        <a:bodyPr/>
        <a:lstStyle/>
        <a:p>
          <a:endParaRPr lang="en-US"/>
        </a:p>
      </dgm:t>
    </dgm:pt>
    <dgm:pt modelId="{7C9E9997-97C0-423D-84EB-6C25601164D7}">
      <dgm:prSet phldrT="[Text]" custT="1"/>
      <dgm:spPr>
        <a:solidFill>
          <a:schemeClr val="accent2"/>
        </a:solidFill>
      </dgm:spPr>
      <dgm:t>
        <a:bodyPr/>
        <a:lstStyle/>
        <a:p>
          <a:r>
            <a:rPr lang="en-US" sz="2400" dirty="0" smtClean="0">
              <a:latin typeface="+mn-lt"/>
              <a:ea typeface="Tahoma" pitchFamily="34" charset="0"/>
              <a:cs typeface="Tahoma" pitchFamily="34" charset="0"/>
            </a:rPr>
            <a:t>Screening Decision</a:t>
          </a:r>
          <a:endParaRPr lang="en-US" sz="2400" dirty="0">
            <a:latin typeface="+mn-lt"/>
            <a:ea typeface="Tahoma" pitchFamily="34" charset="0"/>
            <a:cs typeface="Tahoma" pitchFamily="34" charset="0"/>
          </a:endParaRPr>
        </a:p>
      </dgm:t>
    </dgm:pt>
    <dgm:pt modelId="{AF48EB71-CDD6-4E71-AA83-081CE0ED873C}" type="parTrans" cxnId="{11E69A27-1F68-425A-B6BB-5DC0FF469FE4}">
      <dgm:prSet/>
      <dgm:spPr/>
      <dgm:t>
        <a:bodyPr/>
        <a:lstStyle/>
        <a:p>
          <a:endParaRPr lang="en-US"/>
        </a:p>
      </dgm:t>
    </dgm:pt>
    <dgm:pt modelId="{5710F33C-9D61-4B22-AFF0-BAA1AC0993EF}" type="sibTrans" cxnId="{11E69A27-1F68-425A-B6BB-5DC0FF469FE4}">
      <dgm:prSet/>
      <dgm:spPr>
        <a:solidFill>
          <a:schemeClr val="accent5"/>
        </a:solidFill>
      </dgm:spPr>
      <dgm:t>
        <a:bodyPr/>
        <a:lstStyle/>
        <a:p>
          <a:endParaRPr lang="en-US"/>
        </a:p>
      </dgm:t>
    </dgm:pt>
    <dgm:pt modelId="{6956DA40-3FEA-4483-80CA-C6008ED9B95D}" type="pres">
      <dgm:prSet presAssocID="{92819D88-A9CB-4A37-937B-0A5B649F39F7}" presName="linearFlow" presStyleCnt="0">
        <dgm:presLayoutVars>
          <dgm:resizeHandles val="exact"/>
        </dgm:presLayoutVars>
      </dgm:prSet>
      <dgm:spPr/>
    </dgm:pt>
    <dgm:pt modelId="{3E118BB9-CC70-41E1-AA36-271136F284A4}" type="pres">
      <dgm:prSet presAssocID="{595832B7-CDAC-43C3-8563-9D28CD31F956}" presName="node" presStyleLbl="node1" presStyleIdx="0" presStyleCnt="5" custScaleX="204367">
        <dgm:presLayoutVars>
          <dgm:bulletEnabled val="1"/>
        </dgm:presLayoutVars>
      </dgm:prSet>
      <dgm:spPr/>
      <dgm:t>
        <a:bodyPr/>
        <a:lstStyle/>
        <a:p>
          <a:endParaRPr lang="en-US"/>
        </a:p>
      </dgm:t>
    </dgm:pt>
    <dgm:pt modelId="{6D510FBB-51C6-485D-AA9A-C97FD09CBA7C}" type="pres">
      <dgm:prSet presAssocID="{641EDA69-31DC-4F02-A4ED-20A1EB57158C}" presName="sibTrans" presStyleLbl="sibTrans2D1" presStyleIdx="0" presStyleCnt="4"/>
      <dgm:spPr/>
      <dgm:t>
        <a:bodyPr/>
        <a:lstStyle/>
        <a:p>
          <a:endParaRPr lang="en-US"/>
        </a:p>
      </dgm:t>
    </dgm:pt>
    <dgm:pt modelId="{D67E8373-4AA7-4B7C-A8F5-74DB29E43F87}" type="pres">
      <dgm:prSet presAssocID="{641EDA69-31DC-4F02-A4ED-20A1EB57158C}" presName="connectorText" presStyleLbl="sibTrans2D1" presStyleIdx="0" presStyleCnt="4"/>
      <dgm:spPr/>
      <dgm:t>
        <a:bodyPr/>
        <a:lstStyle/>
        <a:p>
          <a:endParaRPr lang="en-US"/>
        </a:p>
      </dgm:t>
    </dgm:pt>
    <dgm:pt modelId="{3B4B4E45-F620-48A5-9329-E0D778C7E395}" type="pres">
      <dgm:prSet presAssocID="{7C9E9997-97C0-423D-84EB-6C25601164D7}" presName="node" presStyleLbl="node1" presStyleIdx="1" presStyleCnt="5" custScaleX="204367">
        <dgm:presLayoutVars>
          <dgm:bulletEnabled val="1"/>
        </dgm:presLayoutVars>
      </dgm:prSet>
      <dgm:spPr/>
      <dgm:t>
        <a:bodyPr/>
        <a:lstStyle/>
        <a:p>
          <a:endParaRPr lang="en-US"/>
        </a:p>
      </dgm:t>
    </dgm:pt>
    <dgm:pt modelId="{38BC21AA-2B66-4DAF-9A80-B785AC313985}" type="pres">
      <dgm:prSet presAssocID="{5710F33C-9D61-4B22-AFF0-BAA1AC0993EF}" presName="sibTrans" presStyleLbl="sibTrans2D1" presStyleIdx="1" presStyleCnt="4"/>
      <dgm:spPr/>
      <dgm:t>
        <a:bodyPr/>
        <a:lstStyle/>
        <a:p>
          <a:endParaRPr lang="en-US"/>
        </a:p>
      </dgm:t>
    </dgm:pt>
    <dgm:pt modelId="{C27CE6CF-74D2-47D7-8820-7AE58B01FCE8}" type="pres">
      <dgm:prSet presAssocID="{5710F33C-9D61-4B22-AFF0-BAA1AC0993EF}" presName="connectorText" presStyleLbl="sibTrans2D1" presStyleIdx="1" presStyleCnt="4"/>
      <dgm:spPr/>
      <dgm:t>
        <a:bodyPr/>
        <a:lstStyle/>
        <a:p>
          <a:endParaRPr lang="en-US"/>
        </a:p>
      </dgm:t>
    </dgm:pt>
    <dgm:pt modelId="{8FDB5867-9F2C-4693-9A1F-59A3770B8F83}" type="pres">
      <dgm:prSet presAssocID="{E481F4AD-E578-41B9-B1A0-E733537BFDF6}" presName="node" presStyleLbl="node1" presStyleIdx="2" presStyleCnt="5" custScaleX="204367">
        <dgm:presLayoutVars>
          <dgm:bulletEnabled val="1"/>
        </dgm:presLayoutVars>
      </dgm:prSet>
      <dgm:spPr/>
      <dgm:t>
        <a:bodyPr/>
        <a:lstStyle/>
        <a:p>
          <a:endParaRPr lang="en-US"/>
        </a:p>
      </dgm:t>
    </dgm:pt>
    <dgm:pt modelId="{F4EB8A54-5455-41D3-9923-FEF91EDFB779}" type="pres">
      <dgm:prSet presAssocID="{29E9B799-3203-41AB-AA4B-726B3FD0C482}" presName="sibTrans" presStyleLbl="sibTrans2D1" presStyleIdx="2" presStyleCnt="4"/>
      <dgm:spPr/>
      <dgm:t>
        <a:bodyPr/>
        <a:lstStyle/>
        <a:p>
          <a:endParaRPr lang="en-US"/>
        </a:p>
      </dgm:t>
    </dgm:pt>
    <dgm:pt modelId="{922EE77D-2C1F-422F-9466-0D48DBC65290}" type="pres">
      <dgm:prSet presAssocID="{29E9B799-3203-41AB-AA4B-726B3FD0C482}" presName="connectorText" presStyleLbl="sibTrans2D1" presStyleIdx="2" presStyleCnt="4"/>
      <dgm:spPr/>
      <dgm:t>
        <a:bodyPr/>
        <a:lstStyle/>
        <a:p>
          <a:endParaRPr lang="en-US"/>
        </a:p>
      </dgm:t>
    </dgm:pt>
    <dgm:pt modelId="{475BD7A9-B604-44EE-8118-6C97595B80F2}" type="pres">
      <dgm:prSet presAssocID="{E4893103-2BA1-48C2-8CD9-61318218A1A9}" presName="node" presStyleLbl="node1" presStyleIdx="3" presStyleCnt="5" custScaleX="204367">
        <dgm:presLayoutVars>
          <dgm:bulletEnabled val="1"/>
        </dgm:presLayoutVars>
      </dgm:prSet>
      <dgm:spPr/>
      <dgm:t>
        <a:bodyPr/>
        <a:lstStyle/>
        <a:p>
          <a:endParaRPr lang="en-US"/>
        </a:p>
      </dgm:t>
    </dgm:pt>
    <dgm:pt modelId="{0F41CD25-F116-4CC0-B013-CBB961A2FD33}" type="pres">
      <dgm:prSet presAssocID="{A6DAF011-33F7-4156-884F-AB8D2279F7A7}" presName="sibTrans" presStyleLbl="sibTrans2D1" presStyleIdx="3" presStyleCnt="4"/>
      <dgm:spPr/>
      <dgm:t>
        <a:bodyPr/>
        <a:lstStyle/>
        <a:p>
          <a:endParaRPr lang="en-US"/>
        </a:p>
      </dgm:t>
    </dgm:pt>
    <dgm:pt modelId="{9CDC8B2D-B1B1-41C3-89C5-5FC5C569BAFC}" type="pres">
      <dgm:prSet presAssocID="{A6DAF011-33F7-4156-884F-AB8D2279F7A7}" presName="connectorText" presStyleLbl="sibTrans2D1" presStyleIdx="3" presStyleCnt="4"/>
      <dgm:spPr/>
      <dgm:t>
        <a:bodyPr/>
        <a:lstStyle/>
        <a:p>
          <a:endParaRPr lang="en-US"/>
        </a:p>
      </dgm:t>
    </dgm:pt>
    <dgm:pt modelId="{C1DEE2BF-95B3-4C2B-A53A-D20D881EE6DC}" type="pres">
      <dgm:prSet presAssocID="{7F61DE06-A19A-4052-83D5-61C62BBE7FFC}" presName="node" presStyleLbl="node1" presStyleIdx="4" presStyleCnt="5" custScaleX="204367">
        <dgm:presLayoutVars>
          <dgm:bulletEnabled val="1"/>
        </dgm:presLayoutVars>
      </dgm:prSet>
      <dgm:spPr/>
      <dgm:t>
        <a:bodyPr/>
        <a:lstStyle/>
        <a:p>
          <a:endParaRPr lang="en-US"/>
        </a:p>
      </dgm:t>
    </dgm:pt>
  </dgm:ptLst>
  <dgm:cxnLst>
    <dgm:cxn modelId="{B3E002DA-6A64-4ED4-85FE-1049854541DD}" type="presOf" srcId="{92819D88-A9CB-4A37-937B-0A5B649F39F7}" destId="{6956DA40-3FEA-4483-80CA-C6008ED9B95D}" srcOrd="0" destOrd="0" presId="urn:microsoft.com/office/officeart/2005/8/layout/process2"/>
    <dgm:cxn modelId="{B754FA7F-335E-46C5-9660-CD5EE4304A1A}" type="presOf" srcId="{A6DAF011-33F7-4156-884F-AB8D2279F7A7}" destId="{0F41CD25-F116-4CC0-B013-CBB961A2FD33}" srcOrd="0" destOrd="0" presId="urn:microsoft.com/office/officeart/2005/8/layout/process2"/>
    <dgm:cxn modelId="{11E69A27-1F68-425A-B6BB-5DC0FF469FE4}" srcId="{92819D88-A9CB-4A37-937B-0A5B649F39F7}" destId="{7C9E9997-97C0-423D-84EB-6C25601164D7}" srcOrd="1" destOrd="0" parTransId="{AF48EB71-CDD6-4E71-AA83-081CE0ED873C}" sibTransId="{5710F33C-9D61-4B22-AFF0-BAA1AC0993EF}"/>
    <dgm:cxn modelId="{E266E66B-A260-4038-AE7A-1EF64732933E}" srcId="{92819D88-A9CB-4A37-937B-0A5B649F39F7}" destId="{7F61DE06-A19A-4052-83D5-61C62BBE7FFC}" srcOrd="4" destOrd="0" parTransId="{451ACD6E-2904-4B53-B052-BD5707FD1DD1}" sibTransId="{2DAFBA04-9E3D-4042-82EC-7A65E2BB5417}"/>
    <dgm:cxn modelId="{FE23CDB1-AAB2-4029-8DDA-A08E5B7D6202}" type="presOf" srcId="{7F61DE06-A19A-4052-83D5-61C62BBE7FFC}" destId="{C1DEE2BF-95B3-4C2B-A53A-D20D881EE6DC}" srcOrd="0" destOrd="0" presId="urn:microsoft.com/office/officeart/2005/8/layout/process2"/>
    <dgm:cxn modelId="{0F928645-FB51-4F1D-871A-9D424AE2CB1A}" srcId="{92819D88-A9CB-4A37-937B-0A5B649F39F7}" destId="{E481F4AD-E578-41B9-B1A0-E733537BFDF6}" srcOrd="2" destOrd="0" parTransId="{7AE15436-0BD0-42FA-A1FC-56B5977BBDA4}" sibTransId="{29E9B799-3203-41AB-AA4B-726B3FD0C482}"/>
    <dgm:cxn modelId="{18A9583D-499D-4C09-922C-6E645E387D90}" srcId="{92819D88-A9CB-4A37-937B-0A5B649F39F7}" destId="{E4893103-2BA1-48C2-8CD9-61318218A1A9}" srcOrd="3" destOrd="0" parTransId="{37F1729C-21EC-411B-9296-B452DFBB32B5}" sibTransId="{A6DAF011-33F7-4156-884F-AB8D2279F7A7}"/>
    <dgm:cxn modelId="{AEEEFC63-5299-489C-A0DB-FBC8E6573651}" type="presOf" srcId="{641EDA69-31DC-4F02-A4ED-20A1EB57158C}" destId="{6D510FBB-51C6-485D-AA9A-C97FD09CBA7C}" srcOrd="0" destOrd="0" presId="urn:microsoft.com/office/officeart/2005/8/layout/process2"/>
    <dgm:cxn modelId="{95EDA594-C7CF-4D2E-A5AB-E239F3408514}" type="presOf" srcId="{29E9B799-3203-41AB-AA4B-726B3FD0C482}" destId="{922EE77D-2C1F-422F-9466-0D48DBC65290}" srcOrd="1" destOrd="0" presId="urn:microsoft.com/office/officeart/2005/8/layout/process2"/>
    <dgm:cxn modelId="{279E9004-68B7-4758-A505-ACCF8C8AE996}" type="presOf" srcId="{7C9E9997-97C0-423D-84EB-6C25601164D7}" destId="{3B4B4E45-F620-48A5-9329-E0D778C7E395}" srcOrd="0" destOrd="0" presId="urn:microsoft.com/office/officeart/2005/8/layout/process2"/>
    <dgm:cxn modelId="{A697BEEF-E441-414B-8B82-80C0C37E74F5}" type="presOf" srcId="{29E9B799-3203-41AB-AA4B-726B3FD0C482}" destId="{F4EB8A54-5455-41D3-9923-FEF91EDFB779}" srcOrd="0" destOrd="0" presId="urn:microsoft.com/office/officeart/2005/8/layout/process2"/>
    <dgm:cxn modelId="{83B14211-0A60-45D3-81E9-E4A01C556051}" type="presOf" srcId="{E481F4AD-E578-41B9-B1A0-E733537BFDF6}" destId="{8FDB5867-9F2C-4693-9A1F-59A3770B8F83}" srcOrd="0" destOrd="0" presId="urn:microsoft.com/office/officeart/2005/8/layout/process2"/>
    <dgm:cxn modelId="{62F2CB7C-66A2-4C65-B36C-8112D3CBF338}" type="presOf" srcId="{595832B7-CDAC-43C3-8563-9D28CD31F956}" destId="{3E118BB9-CC70-41E1-AA36-271136F284A4}" srcOrd="0" destOrd="0" presId="urn:microsoft.com/office/officeart/2005/8/layout/process2"/>
    <dgm:cxn modelId="{287E50A4-5926-48D0-9358-924FF67E0B4C}" type="presOf" srcId="{A6DAF011-33F7-4156-884F-AB8D2279F7A7}" destId="{9CDC8B2D-B1B1-41C3-89C5-5FC5C569BAFC}" srcOrd="1" destOrd="0" presId="urn:microsoft.com/office/officeart/2005/8/layout/process2"/>
    <dgm:cxn modelId="{C178098E-A3B5-4248-B791-C964FD1FF917}" type="presOf" srcId="{E4893103-2BA1-48C2-8CD9-61318218A1A9}" destId="{475BD7A9-B604-44EE-8118-6C97595B80F2}" srcOrd="0" destOrd="0" presId="urn:microsoft.com/office/officeart/2005/8/layout/process2"/>
    <dgm:cxn modelId="{AD1D0251-3AC5-4163-AED8-AEB7FF0691E9}" srcId="{92819D88-A9CB-4A37-937B-0A5B649F39F7}" destId="{595832B7-CDAC-43C3-8563-9D28CD31F956}" srcOrd="0" destOrd="0" parTransId="{1EE8A38B-6546-4163-B23C-CC281077F0D3}" sibTransId="{641EDA69-31DC-4F02-A4ED-20A1EB57158C}"/>
    <dgm:cxn modelId="{ED22F54E-A1FD-4340-B718-67915B9913C0}" type="presOf" srcId="{641EDA69-31DC-4F02-A4ED-20A1EB57158C}" destId="{D67E8373-4AA7-4B7C-A8F5-74DB29E43F87}" srcOrd="1" destOrd="0" presId="urn:microsoft.com/office/officeart/2005/8/layout/process2"/>
    <dgm:cxn modelId="{DFB6360F-66E8-462F-917F-168592D1BAB8}" type="presOf" srcId="{5710F33C-9D61-4B22-AFF0-BAA1AC0993EF}" destId="{C27CE6CF-74D2-47D7-8820-7AE58B01FCE8}" srcOrd="1" destOrd="0" presId="urn:microsoft.com/office/officeart/2005/8/layout/process2"/>
    <dgm:cxn modelId="{AB1C350C-D964-4427-9D48-75F81DD6A712}" type="presOf" srcId="{5710F33C-9D61-4B22-AFF0-BAA1AC0993EF}" destId="{38BC21AA-2B66-4DAF-9A80-B785AC313985}" srcOrd="0" destOrd="0" presId="urn:microsoft.com/office/officeart/2005/8/layout/process2"/>
    <dgm:cxn modelId="{0D6EE2B1-BE45-48D6-8492-B41C4FBB182F}" type="presParOf" srcId="{6956DA40-3FEA-4483-80CA-C6008ED9B95D}" destId="{3E118BB9-CC70-41E1-AA36-271136F284A4}" srcOrd="0" destOrd="0" presId="urn:microsoft.com/office/officeart/2005/8/layout/process2"/>
    <dgm:cxn modelId="{81B491E6-F120-4424-B944-B452876BF794}" type="presParOf" srcId="{6956DA40-3FEA-4483-80CA-C6008ED9B95D}" destId="{6D510FBB-51C6-485D-AA9A-C97FD09CBA7C}" srcOrd="1" destOrd="0" presId="urn:microsoft.com/office/officeart/2005/8/layout/process2"/>
    <dgm:cxn modelId="{4AE2987A-3589-45FC-8CB1-DFE5864BEE17}" type="presParOf" srcId="{6D510FBB-51C6-485D-AA9A-C97FD09CBA7C}" destId="{D67E8373-4AA7-4B7C-A8F5-74DB29E43F87}" srcOrd="0" destOrd="0" presId="urn:microsoft.com/office/officeart/2005/8/layout/process2"/>
    <dgm:cxn modelId="{B19D13B8-C029-4AC0-9C20-7F735762EF1F}" type="presParOf" srcId="{6956DA40-3FEA-4483-80CA-C6008ED9B95D}" destId="{3B4B4E45-F620-48A5-9329-E0D778C7E395}" srcOrd="2" destOrd="0" presId="urn:microsoft.com/office/officeart/2005/8/layout/process2"/>
    <dgm:cxn modelId="{2F501E19-56E0-4E26-BFD9-3C189A476B6F}" type="presParOf" srcId="{6956DA40-3FEA-4483-80CA-C6008ED9B95D}" destId="{38BC21AA-2B66-4DAF-9A80-B785AC313985}" srcOrd="3" destOrd="0" presId="urn:microsoft.com/office/officeart/2005/8/layout/process2"/>
    <dgm:cxn modelId="{94C716CC-423D-424B-868A-2C55C1B3AC9F}" type="presParOf" srcId="{38BC21AA-2B66-4DAF-9A80-B785AC313985}" destId="{C27CE6CF-74D2-47D7-8820-7AE58B01FCE8}" srcOrd="0" destOrd="0" presId="urn:microsoft.com/office/officeart/2005/8/layout/process2"/>
    <dgm:cxn modelId="{ED25258B-51D3-4F8F-907A-C6B0429966F8}" type="presParOf" srcId="{6956DA40-3FEA-4483-80CA-C6008ED9B95D}" destId="{8FDB5867-9F2C-4693-9A1F-59A3770B8F83}" srcOrd="4" destOrd="0" presId="urn:microsoft.com/office/officeart/2005/8/layout/process2"/>
    <dgm:cxn modelId="{886EDCD8-CF8E-406A-8F71-3CB9AB0C5C82}" type="presParOf" srcId="{6956DA40-3FEA-4483-80CA-C6008ED9B95D}" destId="{F4EB8A54-5455-41D3-9923-FEF91EDFB779}" srcOrd="5" destOrd="0" presId="urn:microsoft.com/office/officeart/2005/8/layout/process2"/>
    <dgm:cxn modelId="{ACB9B49A-1CDC-4430-B4F2-734008B9DCC6}" type="presParOf" srcId="{F4EB8A54-5455-41D3-9923-FEF91EDFB779}" destId="{922EE77D-2C1F-422F-9466-0D48DBC65290}" srcOrd="0" destOrd="0" presId="urn:microsoft.com/office/officeart/2005/8/layout/process2"/>
    <dgm:cxn modelId="{869145F3-233D-49D3-BC3F-0E50A02006AF}" type="presParOf" srcId="{6956DA40-3FEA-4483-80CA-C6008ED9B95D}" destId="{475BD7A9-B604-44EE-8118-6C97595B80F2}" srcOrd="6" destOrd="0" presId="urn:microsoft.com/office/officeart/2005/8/layout/process2"/>
    <dgm:cxn modelId="{E20861F1-DAE2-479F-8C09-85493EE99BFD}" type="presParOf" srcId="{6956DA40-3FEA-4483-80CA-C6008ED9B95D}" destId="{0F41CD25-F116-4CC0-B013-CBB961A2FD33}" srcOrd="7" destOrd="0" presId="urn:microsoft.com/office/officeart/2005/8/layout/process2"/>
    <dgm:cxn modelId="{15C49072-CC61-409D-8CF0-08F51077E1FB}" type="presParOf" srcId="{0F41CD25-F116-4CC0-B013-CBB961A2FD33}" destId="{9CDC8B2D-B1B1-41C3-89C5-5FC5C569BAFC}" srcOrd="0" destOrd="0" presId="urn:microsoft.com/office/officeart/2005/8/layout/process2"/>
    <dgm:cxn modelId="{90D94B6B-907F-4C18-B82F-224B34A6420E}" type="presParOf" srcId="{6956DA40-3FEA-4483-80CA-C6008ED9B95D}" destId="{C1DEE2BF-95B3-4C2B-A53A-D20D881EE6DC}"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DEF044B-34C2-4A18-947B-6675A5C240ED}" type="doc">
      <dgm:prSet loTypeId="urn:microsoft.com/office/officeart/2005/8/layout/default#65" loCatId="list" qsTypeId="urn:microsoft.com/office/officeart/2005/8/quickstyle/simple1" qsCatId="simple" csTypeId="urn:microsoft.com/office/officeart/2005/8/colors/accent3_3" csCatId="accent3" phldr="1"/>
      <dgm:spPr/>
      <dgm:t>
        <a:bodyPr/>
        <a:lstStyle/>
        <a:p>
          <a:endParaRPr lang="en-US"/>
        </a:p>
      </dgm:t>
    </dgm:pt>
    <dgm:pt modelId="{7DC7F92B-A1DD-43F1-A60E-E56D8AD979ED}">
      <dgm:prSet phldrT="[Text]" custT="1">
        <dgm:style>
          <a:lnRef idx="0">
            <a:schemeClr val="accent3"/>
          </a:lnRef>
          <a:fillRef idx="3">
            <a:schemeClr val="accent3"/>
          </a:fillRef>
          <a:effectRef idx="3">
            <a:schemeClr val="accent3"/>
          </a:effectRef>
          <a:fontRef idx="minor">
            <a:schemeClr val="lt1"/>
          </a:fontRef>
        </dgm:style>
      </dgm:prSet>
      <dgm:spPr>
        <a:solidFill>
          <a:schemeClr val="accent2"/>
        </a:solidFill>
        <a:effectLst/>
        <a:scene3d>
          <a:camera prst="orthographicFront">
            <a:rot lat="0" lon="0" rev="0"/>
          </a:camera>
          <a:lightRig rig="threePt" dir="t">
            <a:rot lat="0" lon="0" rev="1200000"/>
          </a:lightRig>
        </a:scene3d>
        <a:sp3d/>
      </dgm:spPr>
      <dgm:t>
        <a:bodyPr/>
        <a:lstStyle/>
        <a:p>
          <a:r>
            <a:rPr lang="en-US" sz="4400" dirty="0" smtClean="0">
              <a:latin typeface="Verdana" pitchFamily="34" charset="0"/>
              <a:ea typeface="Verdana" pitchFamily="34" charset="0"/>
              <a:cs typeface="Verdana" pitchFamily="34" charset="0"/>
            </a:rPr>
            <a:t>What is working well?</a:t>
          </a:r>
          <a:endParaRPr lang="en-US" sz="4400" dirty="0">
            <a:latin typeface="Verdana" pitchFamily="34" charset="0"/>
            <a:ea typeface="Verdana" pitchFamily="34" charset="0"/>
            <a:cs typeface="Verdana" pitchFamily="34" charset="0"/>
          </a:endParaRPr>
        </a:p>
      </dgm:t>
    </dgm:pt>
    <dgm:pt modelId="{E96C9529-ADE6-4ABD-8376-A6371CD68DEE}" type="parTrans" cxnId="{D00D1E6D-CCB0-4305-807C-FD9A308ADC1A}">
      <dgm:prSet/>
      <dgm:spPr/>
      <dgm:t>
        <a:bodyPr/>
        <a:lstStyle/>
        <a:p>
          <a:endParaRPr lang="en-US"/>
        </a:p>
      </dgm:t>
    </dgm:pt>
    <dgm:pt modelId="{A987B6C0-2CC1-4410-86DA-D285CF7EBB7E}" type="sibTrans" cxnId="{D00D1E6D-CCB0-4305-807C-FD9A308ADC1A}">
      <dgm:prSet/>
      <dgm:spPr/>
      <dgm:t>
        <a:bodyPr/>
        <a:lstStyle/>
        <a:p>
          <a:endParaRPr lang="en-US"/>
        </a:p>
      </dgm:t>
    </dgm:pt>
    <dgm:pt modelId="{E81CEB8E-6E78-4E5B-AE89-BC08D1AC8B65}">
      <dgm:prSet phldrT="[Text]" custT="1">
        <dgm:style>
          <a:lnRef idx="0">
            <a:schemeClr val="accent5"/>
          </a:lnRef>
          <a:fillRef idx="3">
            <a:schemeClr val="accent5"/>
          </a:fillRef>
          <a:effectRef idx="3">
            <a:schemeClr val="accent5"/>
          </a:effectRef>
          <a:fontRef idx="minor">
            <a:schemeClr val="lt1"/>
          </a:fontRef>
        </dgm:style>
      </dgm:prSet>
      <dgm:spPr>
        <a:solidFill>
          <a:schemeClr val="accent3"/>
        </a:solidFill>
        <a:effectLst/>
        <a:scene3d>
          <a:camera prst="orthographicFront">
            <a:rot lat="0" lon="0" rev="0"/>
          </a:camera>
          <a:lightRig rig="threePt" dir="t">
            <a:rot lat="0" lon="0" rev="1200000"/>
          </a:lightRig>
        </a:scene3d>
        <a:sp3d/>
      </dgm:spPr>
      <dgm:t>
        <a:bodyPr/>
        <a:lstStyle/>
        <a:p>
          <a:r>
            <a:rPr lang="en-US" sz="4000" dirty="0" smtClean="0">
              <a:latin typeface="Verdana" pitchFamily="34" charset="0"/>
              <a:ea typeface="Verdana" pitchFamily="34" charset="0"/>
              <a:cs typeface="Verdana" pitchFamily="34" charset="0"/>
            </a:rPr>
            <a:t>What needs to happen next?</a:t>
          </a:r>
          <a:endParaRPr lang="en-US" sz="4000" dirty="0">
            <a:latin typeface="Verdana" pitchFamily="34" charset="0"/>
            <a:ea typeface="Verdana" pitchFamily="34" charset="0"/>
            <a:cs typeface="Verdana" pitchFamily="34" charset="0"/>
          </a:endParaRPr>
        </a:p>
      </dgm:t>
    </dgm:pt>
    <dgm:pt modelId="{F5D3D28C-1C1A-4AD4-BAC8-50C552C204E8}" type="parTrans" cxnId="{4BB5B04F-D6D5-405C-98DB-7E8CEBC3B6B2}">
      <dgm:prSet/>
      <dgm:spPr/>
      <dgm:t>
        <a:bodyPr/>
        <a:lstStyle/>
        <a:p>
          <a:endParaRPr lang="en-US"/>
        </a:p>
      </dgm:t>
    </dgm:pt>
    <dgm:pt modelId="{F393300C-9093-4982-9B82-FB420CEAEB0F}" type="sibTrans" cxnId="{4BB5B04F-D6D5-405C-98DB-7E8CEBC3B6B2}">
      <dgm:prSet/>
      <dgm:spPr/>
      <dgm:t>
        <a:bodyPr/>
        <a:lstStyle/>
        <a:p>
          <a:endParaRPr lang="en-US"/>
        </a:p>
      </dgm:t>
    </dgm:pt>
    <dgm:pt modelId="{0D9AE5E0-9951-46F7-A8BA-155177AB8DE9}">
      <dgm:prSet phldrT="[Text]" custT="1">
        <dgm:style>
          <a:lnRef idx="0">
            <a:schemeClr val="accent1"/>
          </a:lnRef>
          <a:fillRef idx="3">
            <a:schemeClr val="accent1"/>
          </a:fillRef>
          <a:effectRef idx="3">
            <a:schemeClr val="accent1"/>
          </a:effectRef>
          <a:fontRef idx="minor">
            <a:schemeClr val="lt1"/>
          </a:fontRef>
        </dgm:style>
      </dgm:prSet>
      <dgm:spPr>
        <a:solidFill>
          <a:schemeClr val="accent1"/>
        </a:solidFill>
        <a:effectLst/>
        <a:scene3d>
          <a:camera prst="orthographicFront">
            <a:rot lat="0" lon="0" rev="0"/>
          </a:camera>
          <a:lightRig rig="threePt" dir="t">
            <a:rot lat="0" lon="0" rev="1200000"/>
          </a:lightRig>
        </a:scene3d>
        <a:sp3d/>
      </dgm:spPr>
      <dgm:t>
        <a:bodyPr/>
        <a:lstStyle/>
        <a:p>
          <a:r>
            <a:rPr lang="en-US" sz="4400" dirty="0" smtClean="0">
              <a:latin typeface="Verdana" pitchFamily="34" charset="0"/>
              <a:ea typeface="Verdana" pitchFamily="34" charset="0"/>
              <a:cs typeface="Verdana" pitchFamily="34" charset="0"/>
            </a:rPr>
            <a:t>What are we worried about?</a:t>
          </a:r>
          <a:endParaRPr lang="en-US" sz="4400" dirty="0">
            <a:latin typeface="Verdana" pitchFamily="34" charset="0"/>
            <a:ea typeface="Verdana" pitchFamily="34" charset="0"/>
            <a:cs typeface="Verdana" pitchFamily="34" charset="0"/>
          </a:endParaRPr>
        </a:p>
      </dgm:t>
    </dgm:pt>
    <dgm:pt modelId="{40AE7817-D448-4A98-B523-21518F5303D0}" type="sibTrans" cxnId="{C31CA3CC-3FE2-4AB0-93D8-EA1C836B89D9}">
      <dgm:prSet/>
      <dgm:spPr/>
      <dgm:t>
        <a:bodyPr/>
        <a:lstStyle/>
        <a:p>
          <a:endParaRPr lang="en-US"/>
        </a:p>
      </dgm:t>
    </dgm:pt>
    <dgm:pt modelId="{2CF8A49E-91A3-4146-8329-F4015B0E2F1A}" type="parTrans" cxnId="{C31CA3CC-3FE2-4AB0-93D8-EA1C836B89D9}">
      <dgm:prSet/>
      <dgm:spPr/>
      <dgm:t>
        <a:bodyPr/>
        <a:lstStyle/>
        <a:p>
          <a:endParaRPr lang="en-US"/>
        </a:p>
      </dgm:t>
    </dgm:pt>
    <dgm:pt modelId="{D043C824-240E-4DD7-9C13-72EDBBD8CE65}" type="pres">
      <dgm:prSet presAssocID="{EDEF044B-34C2-4A18-947B-6675A5C240ED}" presName="diagram" presStyleCnt="0">
        <dgm:presLayoutVars>
          <dgm:dir/>
          <dgm:resizeHandles val="exact"/>
        </dgm:presLayoutVars>
      </dgm:prSet>
      <dgm:spPr/>
      <dgm:t>
        <a:bodyPr/>
        <a:lstStyle/>
        <a:p>
          <a:endParaRPr lang="en-US"/>
        </a:p>
      </dgm:t>
    </dgm:pt>
    <dgm:pt modelId="{A4F06117-EEFE-4D21-ACAB-365E16120361}" type="pres">
      <dgm:prSet presAssocID="{0D9AE5E0-9951-46F7-A8BA-155177AB8DE9}" presName="node" presStyleLbl="node1" presStyleIdx="0" presStyleCnt="3">
        <dgm:presLayoutVars>
          <dgm:bulletEnabled val="1"/>
        </dgm:presLayoutVars>
      </dgm:prSet>
      <dgm:spPr/>
      <dgm:t>
        <a:bodyPr/>
        <a:lstStyle/>
        <a:p>
          <a:endParaRPr lang="en-US"/>
        </a:p>
      </dgm:t>
    </dgm:pt>
    <dgm:pt modelId="{73E5BF30-BA12-4F88-B837-689E4E99FD17}" type="pres">
      <dgm:prSet presAssocID="{40AE7817-D448-4A98-B523-21518F5303D0}" presName="sibTrans" presStyleCnt="0"/>
      <dgm:spPr/>
      <dgm:t>
        <a:bodyPr/>
        <a:lstStyle/>
        <a:p>
          <a:endParaRPr lang="en-US"/>
        </a:p>
      </dgm:t>
    </dgm:pt>
    <dgm:pt modelId="{04BA60D1-C7F0-4203-86D7-8D5EC19B4CC9}" type="pres">
      <dgm:prSet presAssocID="{7DC7F92B-A1DD-43F1-A60E-E56D8AD979ED}" presName="node" presStyleLbl="node1" presStyleIdx="1" presStyleCnt="3">
        <dgm:presLayoutVars>
          <dgm:bulletEnabled val="1"/>
        </dgm:presLayoutVars>
      </dgm:prSet>
      <dgm:spPr/>
      <dgm:t>
        <a:bodyPr/>
        <a:lstStyle/>
        <a:p>
          <a:endParaRPr lang="en-US"/>
        </a:p>
      </dgm:t>
    </dgm:pt>
    <dgm:pt modelId="{57D92758-E5DB-4BFB-9726-4FDFA855ECCB}" type="pres">
      <dgm:prSet presAssocID="{A987B6C0-2CC1-4410-86DA-D285CF7EBB7E}" presName="sibTrans" presStyleCnt="0"/>
      <dgm:spPr/>
      <dgm:t>
        <a:bodyPr/>
        <a:lstStyle/>
        <a:p>
          <a:endParaRPr lang="en-US"/>
        </a:p>
      </dgm:t>
    </dgm:pt>
    <dgm:pt modelId="{D633A7DC-0EEC-4FB4-931A-ACA60178ED27}" type="pres">
      <dgm:prSet presAssocID="{E81CEB8E-6E78-4E5B-AE89-BC08D1AC8B65}" presName="node" presStyleLbl="node1" presStyleIdx="2" presStyleCnt="3" custLinFactNeighborX="702" custLinFactNeighborY="-6547">
        <dgm:presLayoutVars>
          <dgm:bulletEnabled val="1"/>
        </dgm:presLayoutVars>
      </dgm:prSet>
      <dgm:spPr/>
      <dgm:t>
        <a:bodyPr/>
        <a:lstStyle/>
        <a:p>
          <a:endParaRPr lang="en-US"/>
        </a:p>
      </dgm:t>
    </dgm:pt>
  </dgm:ptLst>
  <dgm:cxnLst>
    <dgm:cxn modelId="{0B42B68E-22D4-4FA8-A188-4BDB10670FEF}" type="presOf" srcId="{0D9AE5E0-9951-46F7-A8BA-155177AB8DE9}" destId="{A4F06117-EEFE-4D21-ACAB-365E16120361}" srcOrd="0" destOrd="0" presId="urn:microsoft.com/office/officeart/2005/8/layout/default#65"/>
    <dgm:cxn modelId="{4BB5B04F-D6D5-405C-98DB-7E8CEBC3B6B2}" srcId="{EDEF044B-34C2-4A18-947B-6675A5C240ED}" destId="{E81CEB8E-6E78-4E5B-AE89-BC08D1AC8B65}" srcOrd="2" destOrd="0" parTransId="{F5D3D28C-1C1A-4AD4-BAC8-50C552C204E8}" sibTransId="{F393300C-9093-4982-9B82-FB420CEAEB0F}"/>
    <dgm:cxn modelId="{D00D1E6D-CCB0-4305-807C-FD9A308ADC1A}" srcId="{EDEF044B-34C2-4A18-947B-6675A5C240ED}" destId="{7DC7F92B-A1DD-43F1-A60E-E56D8AD979ED}" srcOrd="1" destOrd="0" parTransId="{E96C9529-ADE6-4ABD-8376-A6371CD68DEE}" sibTransId="{A987B6C0-2CC1-4410-86DA-D285CF7EBB7E}"/>
    <dgm:cxn modelId="{E5051EB5-8F2A-4904-9877-B89FB363FC9E}" type="presOf" srcId="{EDEF044B-34C2-4A18-947B-6675A5C240ED}" destId="{D043C824-240E-4DD7-9C13-72EDBBD8CE65}" srcOrd="0" destOrd="0" presId="urn:microsoft.com/office/officeart/2005/8/layout/default#65"/>
    <dgm:cxn modelId="{09F4E2AB-895E-4D69-85F5-E75F1FA3F712}" type="presOf" srcId="{7DC7F92B-A1DD-43F1-A60E-E56D8AD979ED}" destId="{04BA60D1-C7F0-4203-86D7-8D5EC19B4CC9}" srcOrd="0" destOrd="0" presId="urn:microsoft.com/office/officeart/2005/8/layout/default#65"/>
    <dgm:cxn modelId="{DAF0CA20-6D0E-4482-B58F-BFDEE172517D}" type="presOf" srcId="{E81CEB8E-6E78-4E5B-AE89-BC08D1AC8B65}" destId="{D633A7DC-0EEC-4FB4-931A-ACA60178ED27}" srcOrd="0" destOrd="0" presId="urn:microsoft.com/office/officeart/2005/8/layout/default#65"/>
    <dgm:cxn modelId="{C31CA3CC-3FE2-4AB0-93D8-EA1C836B89D9}" srcId="{EDEF044B-34C2-4A18-947B-6675A5C240ED}" destId="{0D9AE5E0-9951-46F7-A8BA-155177AB8DE9}" srcOrd="0" destOrd="0" parTransId="{2CF8A49E-91A3-4146-8329-F4015B0E2F1A}" sibTransId="{40AE7817-D448-4A98-B523-21518F5303D0}"/>
    <dgm:cxn modelId="{8AD2EF66-C88D-4821-90F8-C0031E57811E}" type="presParOf" srcId="{D043C824-240E-4DD7-9C13-72EDBBD8CE65}" destId="{A4F06117-EEFE-4D21-ACAB-365E16120361}" srcOrd="0" destOrd="0" presId="urn:microsoft.com/office/officeart/2005/8/layout/default#65"/>
    <dgm:cxn modelId="{1EC9AC41-7296-4033-8A20-BB4A74EE9209}" type="presParOf" srcId="{D043C824-240E-4DD7-9C13-72EDBBD8CE65}" destId="{73E5BF30-BA12-4F88-B837-689E4E99FD17}" srcOrd="1" destOrd="0" presId="urn:microsoft.com/office/officeart/2005/8/layout/default#65"/>
    <dgm:cxn modelId="{FD4E9567-0C28-460E-9E58-3BC0F6CA2DA1}" type="presParOf" srcId="{D043C824-240E-4DD7-9C13-72EDBBD8CE65}" destId="{04BA60D1-C7F0-4203-86D7-8D5EC19B4CC9}" srcOrd="2" destOrd="0" presId="urn:microsoft.com/office/officeart/2005/8/layout/default#65"/>
    <dgm:cxn modelId="{7D74722B-4541-4C3D-9BD4-DA5D2BA42F02}" type="presParOf" srcId="{D043C824-240E-4DD7-9C13-72EDBBD8CE65}" destId="{57D92758-E5DB-4BFB-9726-4FDFA855ECCB}" srcOrd="3" destOrd="0" presId="urn:microsoft.com/office/officeart/2005/8/layout/default#65"/>
    <dgm:cxn modelId="{74A0821A-2FD0-4851-A118-1AC37C9C1298}" type="presParOf" srcId="{D043C824-240E-4DD7-9C13-72EDBBD8CE65}" destId="{D633A7DC-0EEC-4FB4-931A-ACA60178ED27}" srcOrd="4" destOrd="0" presId="urn:microsoft.com/office/officeart/2005/8/layout/default#6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2819D88-A9CB-4A37-937B-0A5B649F39F7}" type="doc">
      <dgm:prSet loTypeId="urn:microsoft.com/office/officeart/2005/8/layout/process2" loCatId="process" qsTypeId="urn:microsoft.com/office/officeart/2005/8/quickstyle/simple1" qsCatId="simple" csTypeId="urn:microsoft.com/office/officeart/2005/8/colors/colorful2" csCatId="colorful" phldr="1"/>
      <dgm:spPr/>
    </dgm:pt>
    <dgm:pt modelId="{595832B7-CDAC-43C3-8563-9D28CD31F956}">
      <dgm:prSet phldrT="[Text]" custT="1"/>
      <dgm:spPr>
        <a:solidFill>
          <a:schemeClr val="accent1"/>
        </a:solidFill>
      </dgm:spPr>
      <dgm:t>
        <a:bodyPr/>
        <a:lstStyle/>
        <a:p>
          <a:pPr algn="ctr"/>
          <a:r>
            <a:rPr lang="en-US" sz="2400" dirty="0" smtClean="0">
              <a:latin typeface="+mn-lt"/>
              <a:ea typeface="Tahoma" pitchFamily="34" charset="0"/>
              <a:cs typeface="Tahoma" pitchFamily="34" charset="0"/>
            </a:rPr>
            <a:t>Part 1: Four Decision Trees</a:t>
          </a:r>
          <a:endParaRPr lang="en-US" sz="2400" dirty="0">
            <a:latin typeface="+mn-lt"/>
            <a:ea typeface="Tahoma" pitchFamily="34" charset="0"/>
            <a:cs typeface="Tahoma" pitchFamily="34" charset="0"/>
          </a:endParaRPr>
        </a:p>
      </dgm:t>
    </dgm:pt>
    <dgm:pt modelId="{1EE8A38B-6546-4163-B23C-CC281077F0D3}" type="parTrans" cxnId="{AD1D0251-3AC5-4163-AED8-AEB7FF0691E9}">
      <dgm:prSet/>
      <dgm:spPr/>
      <dgm:t>
        <a:bodyPr/>
        <a:lstStyle/>
        <a:p>
          <a:pPr algn="ctr"/>
          <a:endParaRPr lang="en-US"/>
        </a:p>
      </dgm:t>
    </dgm:pt>
    <dgm:pt modelId="{641EDA69-31DC-4F02-A4ED-20A1EB57158C}" type="sibTrans" cxnId="{AD1D0251-3AC5-4163-AED8-AEB7FF0691E9}">
      <dgm:prSet/>
      <dgm:spPr>
        <a:solidFill>
          <a:schemeClr val="accent5"/>
        </a:solidFill>
      </dgm:spPr>
      <dgm:t>
        <a:bodyPr/>
        <a:lstStyle/>
        <a:p>
          <a:pPr algn="ctr"/>
          <a:endParaRPr lang="en-US" dirty="0"/>
        </a:p>
      </dgm:t>
    </dgm:pt>
    <dgm:pt modelId="{86D13B74-5595-4327-9AB8-514DA33AFEF4}">
      <dgm:prSet custT="1"/>
      <dgm:spPr>
        <a:solidFill>
          <a:schemeClr val="accent2"/>
        </a:solidFill>
      </dgm:spPr>
      <dgm:t>
        <a:bodyPr/>
        <a:lstStyle/>
        <a:p>
          <a:pPr algn="ctr"/>
          <a:r>
            <a:rPr lang="en-US" sz="2400" dirty="0" smtClean="0"/>
            <a:t>Part 2: Overrides</a:t>
          </a:r>
          <a:endParaRPr lang="en-US" sz="2400" dirty="0">
            <a:latin typeface="+mn-lt"/>
            <a:ea typeface="Tahoma" pitchFamily="34" charset="0"/>
            <a:cs typeface="Tahoma" pitchFamily="34" charset="0"/>
          </a:endParaRPr>
        </a:p>
      </dgm:t>
    </dgm:pt>
    <dgm:pt modelId="{755A535A-02CE-41BF-AAFB-F29002F5645C}" type="parTrans" cxnId="{0C2DA02D-95D4-4285-8691-0530991C1168}">
      <dgm:prSet/>
      <dgm:spPr/>
      <dgm:t>
        <a:bodyPr/>
        <a:lstStyle/>
        <a:p>
          <a:pPr algn="ctr"/>
          <a:endParaRPr lang="en-US"/>
        </a:p>
      </dgm:t>
    </dgm:pt>
    <dgm:pt modelId="{48C04ADC-9330-4578-BD2C-CBF82C3A3EAB}" type="sibTrans" cxnId="{0C2DA02D-95D4-4285-8691-0530991C1168}">
      <dgm:prSet/>
      <dgm:spPr>
        <a:solidFill>
          <a:schemeClr val="accent5"/>
        </a:solidFill>
      </dgm:spPr>
      <dgm:t>
        <a:bodyPr/>
        <a:lstStyle/>
        <a:p>
          <a:pPr algn="ctr"/>
          <a:endParaRPr lang="en-US"/>
        </a:p>
      </dgm:t>
    </dgm:pt>
    <dgm:pt modelId="{95835ED6-316A-40C2-9D53-DD514F145F08}">
      <dgm:prSet custT="1"/>
      <dgm:spPr/>
      <dgm:t>
        <a:bodyPr/>
        <a:lstStyle/>
        <a:p>
          <a:pPr algn="ctr"/>
          <a:r>
            <a:rPr lang="en-US" sz="2400" dirty="0" smtClean="0">
              <a:latin typeface="+mn-lt"/>
              <a:ea typeface="Tahoma" pitchFamily="34" charset="0"/>
              <a:cs typeface="Tahoma" pitchFamily="34" charset="0"/>
            </a:rPr>
            <a:t>Final Response Priority</a:t>
          </a:r>
          <a:endParaRPr lang="en-US" sz="2400" dirty="0">
            <a:latin typeface="+mn-lt"/>
            <a:ea typeface="Tahoma" pitchFamily="34" charset="0"/>
            <a:cs typeface="Tahoma" pitchFamily="34" charset="0"/>
          </a:endParaRPr>
        </a:p>
      </dgm:t>
    </dgm:pt>
    <dgm:pt modelId="{8AF6001C-6654-424B-994E-53BD179B3CF8}" type="parTrans" cxnId="{DEDDB77C-C12B-41BA-9A4C-CFA898736A6E}">
      <dgm:prSet/>
      <dgm:spPr/>
      <dgm:t>
        <a:bodyPr/>
        <a:lstStyle/>
        <a:p>
          <a:endParaRPr lang="en-US"/>
        </a:p>
      </dgm:t>
    </dgm:pt>
    <dgm:pt modelId="{5F37CA54-E2D9-400E-BF3B-64DFDFF436AA}" type="sibTrans" cxnId="{DEDDB77C-C12B-41BA-9A4C-CFA898736A6E}">
      <dgm:prSet/>
      <dgm:spPr/>
      <dgm:t>
        <a:bodyPr/>
        <a:lstStyle/>
        <a:p>
          <a:endParaRPr lang="en-US"/>
        </a:p>
      </dgm:t>
    </dgm:pt>
    <dgm:pt modelId="{6956DA40-3FEA-4483-80CA-C6008ED9B95D}" type="pres">
      <dgm:prSet presAssocID="{92819D88-A9CB-4A37-937B-0A5B649F39F7}" presName="linearFlow" presStyleCnt="0">
        <dgm:presLayoutVars>
          <dgm:resizeHandles val="exact"/>
        </dgm:presLayoutVars>
      </dgm:prSet>
      <dgm:spPr/>
    </dgm:pt>
    <dgm:pt modelId="{3E118BB9-CC70-41E1-AA36-271136F284A4}" type="pres">
      <dgm:prSet presAssocID="{595832B7-CDAC-43C3-8563-9D28CD31F956}" presName="node" presStyleLbl="node1" presStyleIdx="0" presStyleCnt="3">
        <dgm:presLayoutVars>
          <dgm:bulletEnabled val="1"/>
        </dgm:presLayoutVars>
      </dgm:prSet>
      <dgm:spPr/>
      <dgm:t>
        <a:bodyPr/>
        <a:lstStyle/>
        <a:p>
          <a:endParaRPr lang="en-US"/>
        </a:p>
      </dgm:t>
    </dgm:pt>
    <dgm:pt modelId="{6D510FBB-51C6-485D-AA9A-C97FD09CBA7C}" type="pres">
      <dgm:prSet presAssocID="{641EDA69-31DC-4F02-A4ED-20A1EB57158C}" presName="sibTrans" presStyleLbl="sibTrans2D1" presStyleIdx="0" presStyleCnt="2"/>
      <dgm:spPr/>
      <dgm:t>
        <a:bodyPr/>
        <a:lstStyle/>
        <a:p>
          <a:endParaRPr lang="en-US"/>
        </a:p>
      </dgm:t>
    </dgm:pt>
    <dgm:pt modelId="{D67E8373-4AA7-4B7C-A8F5-74DB29E43F87}" type="pres">
      <dgm:prSet presAssocID="{641EDA69-31DC-4F02-A4ED-20A1EB57158C}" presName="connectorText" presStyleLbl="sibTrans2D1" presStyleIdx="0" presStyleCnt="2"/>
      <dgm:spPr/>
      <dgm:t>
        <a:bodyPr/>
        <a:lstStyle/>
        <a:p>
          <a:endParaRPr lang="en-US"/>
        </a:p>
      </dgm:t>
    </dgm:pt>
    <dgm:pt modelId="{B04F59F7-1C09-4ADB-A4CD-F17F9A6C0F63}" type="pres">
      <dgm:prSet presAssocID="{86D13B74-5595-4327-9AB8-514DA33AFEF4}" presName="node" presStyleLbl="node1" presStyleIdx="1" presStyleCnt="3" custScaleY="97267">
        <dgm:presLayoutVars>
          <dgm:bulletEnabled val="1"/>
        </dgm:presLayoutVars>
      </dgm:prSet>
      <dgm:spPr/>
      <dgm:t>
        <a:bodyPr/>
        <a:lstStyle/>
        <a:p>
          <a:endParaRPr lang="en-US"/>
        </a:p>
      </dgm:t>
    </dgm:pt>
    <dgm:pt modelId="{E444ED4A-9D0E-4147-B435-76583DE44792}" type="pres">
      <dgm:prSet presAssocID="{48C04ADC-9330-4578-BD2C-CBF82C3A3EAB}" presName="sibTrans" presStyleLbl="sibTrans2D1" presStyleIdx="1" presStyleCnt="2"/>
      <dgm:spPr/>
      <dgm:t>
        <a:bodyPr/>
        <a:lstStyle/>
        <a:p>
          <a:endParaRPr lang="en-US"/>
        </a:p>
      </dgm:t>
    </dgm:pt>
    <dgm:pt modelId="{EDA01F8D-C9B6-4289-8E5C-89040CFCC499}" type="pres">
      <dgm:prSet presAssocID="{48C04ADC-9330-4578-BD2C-CBF82C3A3EAB}" presName="connectorText" presStyleLbl="sibTrans2D1" presStyleIdx="1" presStyleCnt="2"/>
      <dgm:spPr/>
      <dgm:t>
        <a:bodyPr/>
        <a:lstStyle/>
        <a:p>
          <a:endParaRPr lang="en-US"/>
        </a:p>
      </dgm:t>
    </dgm:pt>
    <dgm:pt modelId="{1A15F13E-E3C3-467B-9E80-14B386E667EE}" type="pres">
      <dgm:prSet presAssocID="{95835ED6-316A-40C2-9D53-DD514F145F08}" presName="node" presStyleLbl="node1" presStyleIdx="2" presStyleCnt="3">
        <dgm:presLayoutVars>
          <dgm:bulletEnabled val="1"/>
        </dgm:presLayoutVars>
      </dgm:prSet>
      <dgm:spPr/>
      <dgm:t>
        <a:bodyPr/>
        <a:lstStyle/>
        <a:p>
          <a:endParaRPr lang="en-US"/>
        </a:p>
      </dgm:t>
    </dgm:pt>
  </dgm:ptLst>
  <dgm:cxnLst>
    <dgm:cxn modelId="{D2D481C1-AE7F-4345-9D9F-4F1BA572BC2B}" type="presOf" srcId="{595832B7-CDAC-43C3-8563-9D28CD31F956}" destId="{3E118BB9-CC70-41E1-AA36-271136F284A4}" srcOrd="0" destOrd="0" presId="urn:microsoft.com/office/officeart/2005/8/layout/process2"/>
    <dgm:cxn modelId="{AD1D0251-3AC5-4163-AED8-AEB7FF0691E9}" srcId="{92819D88-A9CB-4A37-937B-0A5B649F39F7}" destId="{595832B7-CDAC-43C3-8563-9D28CD31F956}" srcOrd="0" destOrd="0" parTransId="{1EE8A38B-6546-4163-B23C-CC281077F0D3}" sibTransId="{641EDA69-31DC-4F02-A4ED-20A1EB57158C}"/>
    <dgm:cxn modelId="{0C2DA02D-95D4-4285-8691-0530991C1168}" srcId="{92819D88-A9CB-4A37-937B-0A5B649F39F7}" destId="{86D13B74-5595-4327-9AB8-514DA33AFEF4}" srcOrd="1" destOrd="0" parTransId="{755A535A-02CE-41BF-AAFB-F29002F5645C}" sibTransId="{48C04ADC-9330-4578-BD2C-CBF82C3A3EAB}"/>
    <dgm:cxn modelId="{DEDDB77C-C12B-41BA-9A4C-CFA898736A6E}" srcId="{92819D88-A9CB-4A37-937B-0A5B649F39F7}" destId="{95835ED6-316A-40C2-9D53-DD514F145F08}" srcOrd="2" destOrd="0" parTransId="{8AF6001C-6654-424B-994E-53BD179B3CF8}" sibTransId="{5F37CA54-E2D9-400E-BF3B-64DFDFF436AA}"/>
    <dgm:cxn modelId="{8600B14F-8416-4FF9-9271-904C9657ACDD}" type="presOf" srcId="{48C04ADC-9330-4578-BD2C-CBF82C3A3EAB}" destId="{E444ED4A-9D0E-4147-B435-76583DE44792}" srcOrd="0" destOrd="0" presId="urn:microsoft.com/office/officeart/2005/8/layout/process2"/>
    <dgm:cxn modelId="{0143E50D-BE89-4C10-9731-C0ED78BAE7D6}" type="presOf" srcId="{92819D88-A9CB-4A37-937B-0A5B649F39F7}" destId="{6956DA40-3FEA-4483-80CA-C6008ED9B95D}" srcOrd="0" destOrd="0" presId="urn:microsoft.com/office/officeart/2005/8/layout/process2"/>
    <dgm:cxn modelId="{EC2DA70A-4438-4D72-AD5B-693E91B6B4AC}" type="presOf" srcId="{86D13B74-5595-4327-9AB8-514DA33AFEF4}" destId="{B04F59F7-1C09-4ADB-A4CD-F17F9A6C0F63}" srcOrd="0" destOrd="0" presId="urn:microsoft.com/office/officeart/2005/8/layout/process2"/>
    <dgm:cxn modelId="{B7AA68A6-802A-49BE-99DD-75555C911D10}" type="presOf" srcId="{48C04ADC-9330-4578-BD2C-CBF82C3A3EAB}" destId="{EDA01F8D-C9B6-4289-8E5C-89040CFCC499}" srcOrd="1" destOrd="0" presId="urn:microsoft.com/office/officeart/2005/8/layout/process2"/>
    <dgm:cxn modelId="{861948A4-7713-4AC4-8DD0-4272F5810FBB}" type="presOf" srcId="{641EDA69-31DC-4F02-A4ED-20A1EB57158C}" destId="{6D510FBB-51C6-485D-AA9A-C97FD09CBA7C}" srcOrd="0" destOrd="0" presId="urn:microsoft.com/office/officeart/2005/8/layout/process2"/>
    <dgm:cxn modelId="{8D4A408B-3DA1-4363-84F2-A4CFC3C08853}" type="presOf" srcId="{641EDA69-31DC-4F02-A4ED-20A1EB57158C}" destId="{D67E8373-4AA7-4B7C-A8F5-74DB29E43F87}" srcOrd="1" destOrd="0" presId="urn:microsoft.com/office/officeart/2005/8/layout/process2"/>
    <dgm:cxn modelId="{025DE792-EDDA-48EE-B110-6D4268161993}" type="presOf" srcId="{95835ED6-316A-40C2-9D53-DD514F145F08}" destId="{1A15F13E-E3C3-467B-9E80-14B386E667EE}" srcOrd="0" destOrd="0" presId="urn:microsoft.com/office/officeart/2005/8/layout/process2"/>
    <dgm:cxn modelId="{5024B4E6-DF10-47D8-A873-35884F83A61E}" type="presParOf" srcId="{6956DA40-3FEA-4483-80CA-C6008ED9B95D}" destId="{3E118BB9-CC70-41E1-AA36-271136F284A4}" srcOrd="0" destOrd="0" presId="urn:microsoft.com/office/officeart/2005/8/layout/process2"/>
    <dgm:cxn modelId="{62DE8C08-EF13-428C-A660-ACE79B029B7F}" type="presParOf" srcId="{6956DA40-3FEA-4483-80CA-C6008ED9B95D}" destId="{6D510FBB-51C6-485D-AA9A-C97FD09CBA7C}" srcOrd="1" destOrd="0" presId="urn:microsoft.com/office/officeart/2005/8/layout/process2"/>
    <dgm:cxn modelId="{47B94FDD-BDC3-430C-9834-F60C88D9F3F8}" type="presParOf" srcId="{6D510FBB-51C6-485D-AA9A-C97FD09CBA7C}" destId="{D67E8373-4AA7-4B7C-A8F5-74DB29E43F87}" srcOrd="0" destOrd="0" presId="urn:microsoft.com/office/officeart/2005/8/layout/process2"/>
    <dgm:cxn modelId="{A362EED2-2DFF-4D9C-9F37-1A32C61A5A7F}" type="presParOf" srcId="{6956DA40-3FEA-4483-80CA-C6008ED9B95D}" destId="{B04F59F7-1C09-4ADB-A4CD-F17F9A6C0F63}" srcOrd="2" destOrd="0" presId="urn:microsoft.com/office/officeart/2005/8/layout/process2"/>
    <dgm:cxn modelId="{811F85E7-59F8-441D-8ED8-C8A3044256A3}" type="presParOf" srcId="{6956DA40-3FEA-4483-80CA-C6008ED9B95D}" destId="{E444ED4A-9D0E-4147-B435-76583DE44792}" srcOrd="3" destOrd="0" presId="urn:microsoft.com/office/officeart/2005/8/layout/process2"/>
    <dgm:cxn modelId="{16671818-F29E-4160-8F2C-47939BDF247E}" type="presParOf" srcId="{E444ED4A-9D0E-4147-B435-76583DE44792}" destId="{EDA01F8D-C9B6-4289-8E5C-89040CFCC499}" srcOrd="0" destOrd="0" presId="urn:microsoft.com/office/officeart/2005/8/layout/process2"/>
    <dgm:cxn modelId="{FC4B8AE5-30DD-4EAD-A012-553582FC1EBC}" type="presParOf" srcId="{6956DA40-3FEA-4483-80CA-C6008ED9B95D}" destId="{1A15F13E-E3C3-467B-9E80-14B386E667EE}"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2819D88-A9CB-4A37-937B-0A5B649F39F7}" type="doc">
      <dgm:prSet loTypeId="urn:microsoft.com/office/officeart/2005/8/layout/process2" loCatId="process" qsTypeId="urn:microsoft.com/office/officeart/2005/8/quickstyle/simple1" qsCatId="simple" csTypeId="urn:microsoft.com/office/officeart/2005/8/colors/colorful2" csCatId="colorful" phldr="1"/>
      <dgm:spPr/>
    </dgm:pt>
    <dgm:pt modelId="{595832B7-CDAC-43C3-8563-9D28CD31F956}">
      <dgm:prSet phldrT="[Text]" custT="1"/>
      <dgm:spPr>
        <a:solidFill>
          <a:schemeClr val="accent1"/>
        </a:solidFill>
      </dgm:spPr>
      <dgm:t>
        <a:bodyPr/>
        <a:lstStyle/>
        <a:p>
          <a:pPr algn="ctr"/>
          <a:r>
            <a:rPr lang="en-US" sz="2400" smtClean="0">
              <a:latin typeface="+mn-lt"/>
              <a:ea typeface="Tahoma" pitchFamily="34" charset="0"/>
              <a:cs typeface="Tahoma" pitchFamily="34" charset="0"/>
            </a:rPr>
            <a:t>Path Decision </a:t>
          </a:r>
          <a:r>
            <a:rPr lang="en-US" sz="2400" dirty="0" smtClean="0">
              <a:latin typeface="+mn-lt"/>
              <a:ea typeface="Tahoma" pitchFamily="34" charset="0"/>
              <a:cs typeface="Tahoma" pitchFamily="34" charset="0"/>
            </a:rPr>
            <a:t>for Evaluate Out</a:t>
          </a:r>
          <a:endParaRPr lang="en-US" sz="2400" dirty="0">
            <a:latin typeface="+mn-lt"/>
            <a:ea typeface="Tahoma" pitchFamily="34" charset="0"/>
            <a:cs typeface="Tahoma" pitchFamily="34" charset="0"/>
          </a:endParaRPr>
        </a:p>
      </dgm:t>
    </dgm:pt>
    <dgm:pt modelId="{1EE8A38B-6546-4163-B23C-CC281077F0D3}" type="parTrans" cxnId="{AD1D0251-3AC5-4163-AED8-AEB7FF0691E9}">
      <dgm:prSet/>
      <dgm:spPr/>
      <dgm:t>
        <a:bodyPr/>
        <a:lstStyle/>
        <a:p>
          <a:pPr algn="ctr"/>
          <a:endParaRPr lang="en-US"/>
        </a:p>
      </dgm:t>
    </dgm:pt>
    <dgm:pt modelId="{641EDA69-31DC-4F02-A4ED-20A1EB57158C}" type="sibTrans" cxnId="{AD1D0251-3AC5-4163-AED8-AEB7FF0691E9}">
      <dgm:prSet/>
      <dgm:spPr>
        <a:solidFill>
          <a:schemeClr val="accent5"/>
        </a:solidFill>
      </dgm:spPr>
      <dgm:t>
        <a:bodyPr/>
        <a:lstStyle/>
        <a:p>
          <a:pPr algn="ctr"/>
          <a:endParaRPr lang="en-US" dirty="0"/>
        </a:p>
      </dgm:t>
    </dgm:pt>
    <dgm:pt modelId="{86D13B74-5595-4327-9AB8-514DA33AFEF4}">
      <dgm:prSet custT="1"/>
      <dgm:spPr>
        <a:solidFill>
          <a:schemeClr val="accent2"/>
        </a:solidFill>
      </dgm:spPr>
      <dgm:t>
        <a:bodyPr/>
        <a:lstStyle/>
        <a:p>
          <a:pPr algn="ctr"/>
          <a:r>
            <a:rPr lang="en-US" sz="2400" dirty="0" smtClean="0"/>
            <a:t>Path Decision for In-Person Response</a:t>
          </a:r>
          <a:endParaRPr lang="en-US" sz="2400" dirty="0">
            <a:latin typeface="+mn-lt"/>
            <a:ea typeface="Tahoma" pitchFamily="34" charset="0"/>
            <a:cs typeface="Tahoma" pitchFamily="34" charset="0"/>
          </a:endParaRPr>
        </a:p>
      </dgm:t>
    </dgm:pt>
    <dgm:pt modelId="{755A535A-02CE-41BF-AAFB-F29002F5645C}" type="parTrans" cxnId="{0C2DA02D-95D4-4285-8691-0530991C1168}">
      <dgm:prSet/>
      <dgm:spPr/>
      <dgm:t>
        <a:bodyPr/>
        <a:lstStyle/>
        <a:p>
          <a:pPr algn="ctr"/>
          <a:endParaRPr lang="en-US"/>
        </a:p>
      </dgm:t>
    </dgm:pt>
    <dgm:pt modelId="{48C04ADC-9330-4578-BD2C-CBF82C3A3EAB}" type="sibTrans" cxnId="{0C2DA02D-95D4-4285-8691-0530991C1168}">
      <dgm:prSet/>
      <dgm:spPr>
        <a:solidFill>
          <a:schemeClr val="accent5"/>
        </a:solidFill>
      </dgm:spPr>
      <dgm:t>
        <a:bodyPr/>
        <a:lstStyle/>
        <a:p>
          <a:pPr algn="ctr"/>
          <a:endParaRPr lang="en-US"/>
        </a:p>
      </dgm:t>
    </dgm:pt>
    <dgm:pt modelId="{95835ED6-316A-40C2-9D53-DD514F145F08}">
      <dgm:prSet custT="1"/>
      <dgm:spPr/>
      <dgm:t>
        <a:bodyPr/>
        <a:lstStyle/>
        <a:p>
          <a:pPr algn="ctr"/>
          <a:r>
            <a:rPr lang="en-US" sz="2400" dirty="0" smtClean="0">
              <a:latin typeface="+mn-lt"/>
              <a:ea typeface="Tahoma" pitchFamily="34" charset="0"/>
              <a:cs typeface="Tahoma" pitchFamily="34" charset="0"/>
            </a:rPr>
            <a:t>Path Decision</a:t>
          </a:r>
          <a:endParaRPr lang="en-US" sz="2400" dirty="0">
            <a:latin typeface="+mn-lt"/>
            <a:ea typeface="Tahoma" pitchFamily="34" charset="0"/>
            <a:cs typeface="Tahoma" pitchFamily="34" charset="0"/>
          </a:endParaRPr>
        </a:p>
      </dgm:t>
    </dgm:pt>
    <dgm:pt modelId="{8AF6001C-6654-424B-994E-53BD179B3CF8}" type="parTrans" cxnId="{DEDDB77C-C12B-41BA-9A4C-CFA898736A6E}">
      <dgm:prSet/>
      <dgm:spPr/>
      <dgm:t>
        <a:bodyPr/>
        <a:lstStyle/>
        <a:p>
          <a:endParaRPr lang="en-US"/>
        </a:p>
      </dgm:t>
    </dgm:pt>
    <dgm:pt modelId="{5F37CA54-E2D9-400E-BF3B-64DFDFF436AA}" type="sibTrans" cxnId="{DEDDB77C-C12B-41BA-9A4C-CFA898736A6E}">
      <dgm:prSet/>
      <dgm:spPr/>
      <dgm:t>
        <a:bodyPr/>
        <a:lstStyle/>
        <a:p>
          <a:endParaRPr lang="en-US"/>
        </a:p>
      </dgm:t>
    </dgm:pt>
    <dgm:pt modelId="{6956DA40-3FEA-4483-80CA-C6008ED9B95D}" type="pres">
      <dgm:prSet presAssocID="{92819D88-A9CB-4A37-937B-0A5B649F39F7}" presName="linearFlow" presStyleCnt="0">
        <dgm:presLayoutVars>
          <dgm:resizeHandles val="exact"/>
        </dgm:presLayoutVars>
      </dgm:prSet>
      <dgm:spPr/>
    </dgm:pt>
    <dgm:pt modelId="{3E118BB9-CC70-41E1-AA36-271136F284A4}" type="pres">
      <dgm:prSet presAssocID="{595832B7-CDAC-43C3-8563-9D28CD31F956}" presName="node" presStyleLbl="node1" presStyleIdx="0" presStyleCnt="3">
        <dgm:presLayoutVars>
          <dgm:bulletEnabled val="1"/>
        </dgm:presLayoutVars>
      </dgm:prSet>
      <dgm:spPr/>
      <dgm:t>
        <a:bodyPr/>
        <a:lstStyle/>
        <a:p>
          <a:endParaRPr lang="en-US"/>
        </a:p>
      </dgm:t>
    </dgm:pt>
    <dgm:pt modelId="{6D510FBB-51C6-485D-AA9A-C97FD09CBA7C}" type="pres">
      <dgm:prSet presAssocID="{641EDA69-31DC-4F02-A4ED-20A1EB57158C}" presName="sibTrans" presStyleLbl="sibTrans2D1" presStyleIdx="0" presStyleCnt="2"/>
      <dgm:spPr/>
      <dgm:t>
        <a:bodyPr/>
        <a:lstStyle/>
        <a:p>
          <a:endParaRPr lang="en-US"/>
        </a:p>
      </dgm:t>
    </dgm:pt>
    <dgm:pt modelId="{D67E8373-4AA7-4B7C-A8F5-74DB29E43F87}" type="pres">
      <dgm:prSet presAssocID="{641EDA69-31DC-4F02-A4ED-20A1EB57158C}" presName="connectorText" presStyleLbl="sibTrans2D1" presStyleIdx="0" presStyleCnt="2"/>
      <dgm:spPr/>
      <dgm:t>
        <a:bodyPr/>
        <a:lstStyle/>
        <a:p>
          <a:endParaRPr lang="en-US"/>
        </a:p>
      </dgm:t>
    </dgm:pt>
    <dgm:pt modelId="{B04F59F7-1C09-4ADB-A4CD-F17F9A6C0F63}" type="pres">
      <dgm:prSet presAssocID="{86D13B74-5595-4327-9AB8-514DA33AFEF4}" presName="node" presStyleLbl="node1" presStyleIdx="1" presStyleCnt="3" custScaleY="97267">
        <dgm:presLayoutVars>
          <dgm:bulletEnabled val="1"/>
        </dgm:presLayoutVars>
      </dgm:prSet>
      <dgm:spPr/>
      <dgm:t>
        <a:bodyPr/>
        <a:lstStyle/>
        <a:p>
          <a:endParaRPr lang="en-US"/>
        </a:p>
      </dgm:t>
    </dgm:pt>
    <dgm:pt modelId="{E444ED4A-9D0E-4147-B435-76583DE44792}" type="pres">
      <dgm:prSet presAssocID="{48C04ADC-9330-4578-BD2C-CBF82C3A3EAB}" presName="sibTrans" presStyleLbl="sibTrans2D1" presStyleIdx="1" presStyleCnt="2"/>
      <dgm:spPr/>
      <dgm:t>
        <a:bodyPr/>
        <a:lstStyle/>
        <a:p>
          <a:endParaRPr lang="en-US"/>
        </a:p>
      </dgm:t>
    </dgm:pt>
    <dgm:pt modelId="{EDA01F8D-C9B6-4289-8E5C-89040CFCC499}" type="pres">
      <dgm:prSet presAssocID="{48C04ADC-9330-4578-BD2C-CBF82C3A3EAB}" presName="connectorText" presStyleLbl="sibTrans2D1" presStyleIdx="1" presStyleCnt="2"/>
      <dgm:spPr/>
      <dgm:t>
        <a:bodyPr/>
        <a:lstStyle/>
        <a:p>
          <a:endParaRPr lang="en-US"/>
        </a:p>
      </dgm:t>
    </dgm:pt>
    <dgm:pt modelId="{1A15F13E-E3C3-467B-9E80-14B386E667EE}" type="pres">
      <dgm:prSet presAssocID="{95835ED6-316A-40C2-9D53-DD514F145F08}" presName="node" presStyleLbl="node1" presStyleIdx="2" presStyleCnt="3">
        <dgm:presLayoutVars>
          <dgm:bulletEnabled val="1"/>
        </dgm:presLayoutVars>
      </dgm:prSet>
      <dgm:spPr/>
      <dgm:t>
        <a:bodyPr/>
        <a:lstStyle/>
        <a:p>
          <a:endParaRPr lang="en-US"/>
        </a:p>
      </dgm:t>
    </dgm:pt>
  </dgm:ptLst>
  <dgm:cxnLst>
    <dgm:cxn modelId="{415DA70C-6EBD-44FB-BABD-AAFBF95744B1}" type="presOf" srcId="{92819D88-A9CB-4A37-937B-0A5B649F39F7}" destId="{6956DA40-3FEA-4483-80CA-C6008ED9B95D}" srcOrd="0" destOrd="0" presId="urn:microsoft.com/office/officeart/2005/8/layout/process2"/>
    <dgm:cxn modelId="{2FE5FBB5-B9C3-4C56-A679-2FCB9A4454DB}" type="presOf" srcId="{641EDA69-31DC-4F02-A4ED-20A1EB57158C}" destId="{D67E8373-4AA7-4B7C-A8F5-74DB29E43F87}" srcOrd="1" destOrd="0" presId="urn:microsoft.com/office/officeart/2005/8/layout/process2"/>
    <dgm:cxn modelId="{AD1D0251-3AC5-4163-AED8-AEB7FF0691E9}" srcId="{92819D88-A9CB-4A37-937B-0A5B649F39F7}" destId="{595832B7-CDAC-43C3-8563-9D28CD31F956}" srcOrd="0" destOrd="0" parTransId="{1EE8A38B-6546-4163-B23C-CC281077F0D3}" sibTransId="{641EDA69-31DC-4F02-A4ED-20A1EB57158C}"/>
    <dgm:cxn modelId="{AE0CDA1F-5F33-4C69-BA50-E82E87DA163F}" type="presOf" srcId="{48C04ADC-9330-4578-BD2C-CBF82C3A3EAB}" destId="{EDA01F8D-C9B6-4289-8E5C-89040CFCC499}" srcOrd="1" destOrd="0" presId="urn:microsoft.com/office/officeart/2005/8/layout/process2"/>
    <dgm:cxn modelId="{0C2DA02D-95D4-4285-8691-0530991C1168}" srcId="{92819D88-A9CB-4A37-937B-0A5B649F39F7}" destId="{86D13B74-5595-4327-9AB8-514DA33AFEF4}" srcOrd="1" destOrd="0" parTransId="{755A535A-02CE-41BF-AAFB-F29002F5645C}" sibTransId="{48C04ADC-9330-4578-BD2C-CBF82C3A3EAB}"/>
    <dgm:cxn modelId="{E1935C01-3823-4D6E-B25F-C7ADBF6B86C5}" type="presOf" srcId="{48C04ADC-9330-4578-BD2C-CBF82C3A3EAB}" destId="{E444ED4A-9D0E-4147-B435-76583DE44792}" srcOrd="0" destOrd="0" presId="urn:microsoft.com/office/officeart/2005/8/layout/process2"/>
    <dgm:cxn modelId="{80E49382-F5A1-46F5-A9D7-A74480EA255B}" type="presOf" srcId="{641EDA69-31DC-4F02-A4ED-20A1EB57158C}" destId="{6D510FBB-51C6-485D-AA9A-C97FD09CBA7C}" srcOrd="0" destOrd="0" presId="urn:microsoft.com/office/officeart/2005/8/layout/process2"/>
    <dgm:cxn modelId="{AA7211E9-295A-4A91-8C23-0513F958CED9}" type="presOf" srcId="{95835ED6-316A-40C2-9D53-DD514F145F08}" destId="{1A15F13E-E3C3-467B-9E80-14B386E667EE}" srcOrd="0" destOrd="0" presId="urn:microsoft.com/office/officeart/2005/8/layout/process2"/>
    <dgm:cxn modelId="{DEDDB77C-C12B-41BA-9A4C-CFA898736A6E}" srcId="{92819D88-A9CB-4A37-937B-0A5B649F39F7}" destId="{95835ED6-316A-40C2-9D53-DD514F145F08}" srcOrd="2" destOrd="0" parTransId="{8AF6001C-6654-424B-994E-53BD179B3CF8}" sibTransId="{5F37CA54-E2D9-400E-BF3B-64DFDFF436AA}"/>
    <dgm:cxn modelId="{DB10BB1C-3C46-4584-9ACB-B821F61D5409}" type="presOf" srcId="{86D13B74-5595-4327-9AB8-514DA33AFEF4}" destId="{B04F59F7-1C09-4ADB-A4CD-F17F9A6C0F63}" srcOrd="0" destOrd="0" presId="urn:microsoft.com/office/officeart/2005/8/layout/process2"/>
    <dgm:cxn modelId="{A06955A9-56F9-49D6-BE59-CC7BCCEDE05C}" type="presOf" srcId="{595832B7-CDAC-43C3-8563-9D28CD31F956}" destId="{3E118BB9-CC70-41E1-AA36-271136F284A4}" srcOrd="0" destOrd="0" presId="urn:microsoft.com/office/officeart/2005/8/layout/process2"/>
    <dgm:cxn modelId="{2181D5CD-2C6C-4BC4-A760-24D0958D2F9C}" type="presParOf" srcId="{6956DA40-3FEA-4483-80CA-C6008ED9B95D}" destId="{3E118BB9-CC70-41E1-AA36-271136F284A4}" srcOrd="0" destOrd="0" presId="urn:microsoft.com/office/officeart/2005/8/layout/process2"/>
    <dgm:cxn modelId="{13554CE6-6DC0-42EA-B1AE-FC3C7497C129}" type="presParOf" srcId="{6956DA40-3FEA-4483-80CA-C6008ED9B95D}" destId="{6D510FBB-51C6-485D-AA9A-C97FD09CBA7C}" srcOrd="1" destOrd="0" presId="urn:microsoft.com/office/officeart/2005/8/layout/process2"/>
    <dgm:cxn modelId="{A3A8511F-25B7-4BDC-A841-DEF975AF9347}" type="presParOf" srcId="{6D510FBB-51C6-485D-AA9A-C97FD09CBA7C}" destId="{D67E8373-4AA7-4B7C-A8F5-74DB29E43F87}" srcOrd="0" destOrd="0" presId="urn:microsoft.com/office/officeart/2005/8/layout/process2"/>
    <dgm:cxn modelId="{48B05347-480C-456B-8E06-A7D9D22EB917}" type="presParOf" srcId="{6956DA40-3FEA-4483-80CA-C6008ED9B95D}" destId="{B04F59F7-1C09-4ADB-A4CD-F17F9A6C0F63}" srcOrd="2" destOrd="0" presId="urn:microsoft.com/office/officeart/2005/8/layout/process2"/>
    <dgm:cxn modelId="{3F67B0B2-2DAE-4555-BF70-D78B0BFBFA23}" type="presParOf" srcId="{6956DA40-3FEA-4483-80CA-C6008ED9B95D}" destId="{E444ED4A-9D0E-4147-B435-76583DE44792}" srcOrd="3" destOrd="0" presId="urn:microsoft.com/office/officeart/2005/8/layout/process2"/>
    <dgm:cxn modelId="{ECBC637E-BC5F-4073-BABC-A64EDFF17D99}" type="presParOf" srcId="{E444ED4A-9D0E-4147-B435-76583DE44792}" destId="{EDA01F8D-C9B6-4289-8E5C-89040CFCC499}" srcOrd="0" destOrd="0" presId="urn:microsoft.com/office/officeart/2005/8/layout/process2"/>
    <dgm:cxn modelId="{25AD58F6-A248-40B3-811C-C3E287D73BE9}" type="presParOf" srcId="{6956DA40-3FEA-4483-80CA-C6008ED9B95D}" destId="{1A15F13E-E3C3-467B-9E80-14B386E667EE}"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default#48">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default#6">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default#10">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65">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drawings/drawing1.xml><?xml version="1.0" encoding="utf-8"?>
<c:userShapes xmlns:c="http://schemas.openxmlformats.org/drawingml/2006/chart">
  <cdr:relSizeAnchor xmlns:cdr="http://schemas.openxmlformats.org/drawingml/2006/chartDrawing">
    <cdr:from>
      <cdr:x>0.02511</cdr:x>
      <cdr:y>0.36766</cdr:y>
    </cdr:from>
    <cdr:to>
      <cdr:x>0.99882</cdr:x>
      <cdr:y>0.36805</cdr:y>
    </cdr:to>
    <cdr:cxnSp macro="">
      <cdr:nvCxnSpPr>
        <cdr:cNvPr id="2" name="Straight Connector 1"/>
        <cdr:cNvCxnSpPr/>
      </cdr:nvCxnSpPr>
      <cdr:spPr>
        <a:xfrm xmlns:a="http://schemas.openxmlformats.org/drawingml/2006/main">
          <a:off x="177801" y="1515612"/>
          <a:ext cx="6896100" cy="1588"/>
        </a:xfrm>
        <a:prstGeom xmlns:a="http://schemas.openxmlformats.org/drawingml/2006/main" prst="line">
          <a:avLst/>
        </a:prstGeom>
        <a:ln xmlns:a="http://schemas.openxmlformats.org/drawingml/2006/main" w="38100">
          <a:solidFill>
            <a:srgbClr val="0070C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bwMode="auto">
          <a:xfrm>
            <a:off x="3" y="1"/>
            <a:ext cx="3170238" cy="479425"/>
          </a:xfrm>
          <a:prstGeom prst="rect">
            <a:avLst/>
          </a:prstGeom>
          <a:noFill/>
          <a:ln w="9525">
            <a:noFill/>
            <a:miter lim="800000"/>
            <a:headEnd/>
            <a:tailEnd/>
          </a:ln>
          <a:effectLst/>
        </p:spPr>
        <p:txBody>
          <a:bodyPr vert="horz" wrap="square" lIns="96403" tIns="48201" rIns="96403" bIns="48201" numCol="1" anchor="t" anchorCtr="0" compatLnSpc="1">
            <a:prstTxWarp prst="textNoShape">
              <a:avLst/>
            </a:prstTxWarp>
          </a:bodyPr>
          <a:lstStyle>
            <a:lvl1pPr defTabSz="964807" eaLnBrk="0" hangingPunct="0">
              <a:defRPr sz="1300" b="0">
                <a:latin typeface="Arial" charset="0"/>
              </a:defRPr>
            </a:lvl1pPr>
          </a:lstStyle>
          <a:p>
            <a:pPr>
              <a:defRPr/>
            </a:pPr>
            <a:endParaRPr lang="en-US" dirty="0"/>
          </a:p>
        </p:txBody>
      </p:sp>
      <p:sp>
        <p:nvSpPr>
          <p:cNvPr id="139267" name="Rectangle 3"/>
          <p:cNvSpPr>
            <a:spLocks noGrp="1" noChangeArrowheads="1"/>
          </p:cNvSpPr>
          <p:nvPr>
            <p:ph type="dt" sz="quarter" idx="1"/>
          </p:nvPr>
        </p:nvSpPr>
        <p:spPr bwMode="auto">
          <a:xfrm>
            <a:off x="4144966" y="1"/>
            <a:ext cx="3170237" cy="479425"/>
          </a:xfrm>
          <a:prstGeom prst="rect">
            <a:avLst/>
          </a:prstGeom>
          <a:noFill/>
          <a:ln w="9525">
            <a:noFill/>
            <a:miter lim="800000"/>
            <a:headEnd/>
            <a:tailEnd/>
          </a:ln>
          <a:effectLst/>
        </p:spPr>
        <p:txBody>
          <a:bodyPr vert="horz" wrap="square" lIns="96403" tIns="48201" rIns="96403" bIns="48201" numCol="1" anchor="t" anchorCtr="0" compatLnSpc="1">
            <a:prstTxWarp prst="textNoShape">
              <a:avLst/>
            </a:prstTxWarp>
          </a:bodyPr>
          <a:lstStyle>
            <a:lvl1pPr algn="r" defTabSz="964807" eaLnBrk="0" hangingPunct="0">
              <a:defRPr sz="1300" b="0">
                <a:latin typeface="Arial" charset="0"/>
              </a:defRPr>
            </a:lvl1pPr>
          </a:lstStyle>
          <a:p>
            <a:pPr>
              <a:defRPr/>
            </a:pPr>
            <a:endParaRPr lang="en-US" dirty="0"/>
          </a:p>
        </p:txBody>
      </p:sp>
      <p:sp>
        <p:nvSpPr>
          <p:cNvPr id="139268" name="Rectangle 4"/>
          <p:cNvSpPr>
            <a:spLocks noGrp="1" noChangeArrowheads="1"/>
          </p:cNvSpPr>
          <p:nvPr>
            <p:ph type="ftr" sz="quarter" idx="2"/>
          </p:nvPr>
        </p:nvSpPr>
        <p:spPr bwMode="auto">
          <a:xfrm>
            <a:off x="3" y="9121778"/>
            <a:ext cx="3170238" cy="479425"/>
          </a:xfrm>
          <a:prstGeom prst="rect">
            <a:avLst/>
          </a:prstGeom>
          <a:noFill/>
          <a:ln w="9525">
            <a:noFill/>
            <a:miter lim="800000"/>
            <a:headEnd/>
            <a:tailEnd/>
          </a:ln>
          <a:effectLst/>
        </p:spPr>
        <p:txBody>
          <a:bodyPr vert="horz" wrap="square" lIns="96403" tIns="48201" rIns="96403" bIns="48201" numCol="1" anchor="b" anchorCtr="0" compatLnSpc="1">
            <a:prstTxWarp prst="textNoShape">
              <a:avLst/>
            </a:prstTxWarp>
          </a:bodyPr>
          <a:lstStyle>
            <a:lvl1pPr defTabSz="964807" eaLnBrk="0" hangingPunct="0">
              <a:defRPr sz="1300" b="0">
                <a:latin typeface="Arial" charset="0"/>
              </a:defRPr>
            </a:lvl1pPr>
          </a:lstStyle>
          <a:p>
            <a:pPr>
              <a:defRPr/>
            </a:pPr>
            <a:endParaRPr lang="en-US" dirty="0"/>
          </a:p>
        </p:txBody>
      </p:sp>
      <p:sp>
        <p:nvSpPr>
          <p:cNvPr id="139269" name="Rectangle 5"/>
          <p:cNvSpPr>
            <a:spLocks noGrp="1" noChangeArrowheads="1"/>
          </p:cNvSpPr>
          <p:nvPr>
            <p:ph type="sldNum" sz="quarter" idx="3"/>
          </p:nvPr>
        </p:nvSpPr>
        <p:spPr bwMode="auto">
          <a:xfrm>
            <a:off x="4144966" y="9121778"/>
            <a:ext cx="3170237" cy="479425"/>
          </a:xfrm>
          <a:prstGeom prst="rect">
            <a:avLst/>
          </a:prstGeom>
          <a:noFill/>
          <a:ln w="9525">
            <a:noFill/>
            <a:miter lim="800000"/>
            <a:headEnd/>
            <a:tailEnd/>
          </a:ln>
          <a:effectLst/>
        </p:spPr>
        <p:txBody>
          <a:bodyPr vert="horz" wrap="square" lIns="96403" tIns="48201" rIns="96403" bIns="48201" numCol="1" anchor="b" anchorCtr="0" compatLnSpc="1">
            <a:prstTxWarp prst="textNoShape">
              <a:avLst/>
            </a:prstTxWarp>
          </a:bodyPr>
          <a:lstStyle>
            <a:lvl1pPr algn="r" defTabSz="964807">
              <a:defRPr sz="1300" b="0"/>
            </a:lvl1pPr>
          </a:lstStyle>
          <a:p>
            <a:fld id="{23A50003-E9B2-4437-BC42-C27BB4974AE6}" type="slidenum">
              <a:rPr lang="en-US" altLang="en-US"/>
              <a:pPr/>
              <a:t>‹#›</a:t>
            </a:fld>
            <a:endParaRPr lang="en-US" altLang="en-US" dirty="0"/>
          </a:p>
        </p:txBody>
      </p:sp>
    </p:spTree>
    <p:extLst>
      <p:ext uri="{BB962C8B-B14F-4D97-AF65-F5344CB8AC3E}">
        <p14:creationId xmlns:p14="http://schemas.microsoft.com/office/powerpoint/2010/main" val="30917093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3" y="1"/>
            <a:ext cx="3170238" cy="479425"/>
          </a:xfrm>
          <a:prstGeom prst="rect">
            <a:avLst/>
          </a:prstGeom>
          <a:noFill/>
          <a:ln w="9525">
            <a:noFill/>
            <a:miter lim="800000"/>
            <a:headEnd/>
            <a:tailEnd/>
          </a:ln>
          <a:effectLst/>
        </p:spPr>
        <p:txBody>
          <a:bodyPr vert="horz" wrap="square" lIns="96403" tIns="48201" rIns="96403" bIns="48201" numCol="1" anchor="t" anchorCtr="0" compatLnSpc="1">
            <a:prstTxWarp prst="textNoShape">
              <a:avLst/>
            </a:prstTxWarp>
          </a:bodyPr>
          <a:lstStyle>
            <a:lvl1pPr defTabSz="964807" eaLnBrk="0" hangingPunct="0">
              <a:defRPr sz="1300" b="0">
                <a:latin typeface="Times New Roman" pitchFamily="18" charset="0"/>
              </a:defRPr>
            </a:lvl1pPr>
          </a:lstStyle>
          <a:p>
            <a:pPr>
              <a:defRPr/>
            </a:pPr>
            <a:endParaRPr lang="en-US" dirty="0"/>
          </a:p>
        </p:txBody>
      </p:sp>
      <p:sp>
        <p:nvSpPr>
          <p:cNvPr id="65539" name="Rectangle 3"/>
          <p:cNvSpPr>
            <a:spLocks noGrp="1" noChangeArrowheads="1"/>
          </p:cNvSpPr>
          <p:nvPr>
            <p:ph type="dt" idx="1"/>
          </p:nvPr>
        </p:nvSpPr>
        <p:spPr bwMode="auto">
          <a:xfrm>
            <a:off x="4144966" y="1"/>
            <a:ext cx="3170237" cy="479425"/>
          </a:xfrm>
          <a:prstGeom prst="rect">
            <a:avLst/>
          </a:prstGeom>
          <a:noFill/>
          <a:ln w="9525">
            <a:noFill/>
            <a:miter lim="800000"/>
            <a:headEnd/>
            <a:tailEnd/>
          </a:ln>
          <a:effectLst/>
        </p:spPr>
        <p:txBody>
          <a:bodyPr vert="horz" wrap="square" lIns="96403" tIns="48201" rIns="96403" bIns="48201" numCol="1" anchor="t" anchorCtr="0" compatLnSpc="1">
            <a:prstTxWarp prst="textNoShape">
              <a:avLst/>
            </a:prstTxWarp>
          </a:bodyPr>
          <a:lstStyle>
            <a:lvl1pPr algn="r" defTabSz="964807" eaLnBrk="0" hangingPunct="0">
              <a:defRPr sz="1300" b="0">
                <a:latin typeface="Times New Roman" pitchFamily="18" charset="0"/>
              </a:defRPr>
            </a:lvl1pPr>
          </a:lstStyle>
          <a:p>
            <a:pPr>
              <a:defRPr/>
            </a:pPr>
            <a:endParaRPr lang="en-US" dirty="0"/>
          </a:p>
        </p:txBody>
      </p:sp>
      <p:sp>
        <p:nvSpPr>
          <p:cNvPr id="137220" name="Rectangle 4"/>
          <p:cNvSpPr>
            <a:spLocks noGrp="1" noRot="1" noChangeAspect="1" noChangeArrowheads="1" noTextEdit="1"/>
          </p:cNvSpPr>
          <p:nvPr>
            <p:ph type="sldImg" idx="2"/>
          </p:nvPr>
        </p:nvSpPr>
        <p:spPr bwMode="auto">
          <a:xfrm>
            <a:off x="1258888" y="720725"/>
            <a:ext cx="4799012" cy="3598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1" name="Rectangle 5"/>
          <p:cNvSpPr>
            <a:spLocks noGrp="1" noChangeArrowheads="1"/>
          </p:cNvSpPr>
          <p:nvPr>
            <p:ph type="body" sz="quarter" idx="3"/>
          </p:nvPr>
        </p:nvSpPr>
        <p:spPr bwMode="auto">
          <a:xfrm>
            <a:off x="974726" y="4560892"/>
            <a:ext cx="5365750" cy="4319587"/>
          </a:xfrm>
          <a:prstGeom prst="rect">
            <a:avLst/>
          </a:prstGeom>
          <a:noFill/>
          <a:ln w="9525">
            <a:noFill/>
            <a:miter lim="800000"/>
            <a:headEnd/>
            <a:tailEnd/>
          </a:ln>
          <a:effectLst/>
        </p:spPr>
        <p:txBody>
          <a:bodyPr vert="horz" wrap="square" lIns="96403" tIns="48201" rIns="96403" bIns="4820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5542" name="Rectangle 6"/>
          <p:cNvSpPr>
            <a:spLocks noGrp="1" noChangeArrowheads="1"/>
          </p:cNvSpPr>
          <p:nvPr>
            <p:ph type="ftr" sz="quarter" idx="4"/>
          </p:nvPr>
        </p:nvSpPr>
        <p:spPr bwMode="auto">
          <a:xfrm>
            <a:off x="3" y="9121778"/>
            <a:ext cx="3170238" cy="479425"/>
          </a:xfrm>
          <a:prstGeom prst="rect">
            <a:avLst/>
          </a:prstGeom>
          <a:noFill/>
          <a:ln w="9525">
            <a:noFill/>
            <a:miter lim="800000"/>
            <a:headEnd/>
            <a:tailEnd/>
          </a:ln>
          <a:effectLst/>
        </p:spPr>
        <p:txBody>
          <a:bodyPr vert="horz" wrap="square" lIns="96403" tIns="48201" rIns="96403" bIns="48201" numCol="1" anchor="b" anchorCtr="0" compatLnSpc="1">
            <a:prstTxWarp prst="textNoShape">
              <a:avLst/>
            </a:prstTxWarp>
          </a:bodyPr>
          <a:lstStyle>
            <a:lvl1pPr defTabSz="964807" eaLnBrk="0" hangingPunct="0">
              <a:defRPr sz="1300" b="0">
                <a:latin typeface="Times New Roman" pitchFamily="18" charset="0"/>
              </a:defRPr>
            </a:lvl1pPr>
          </a:lstStyle>
          <a:p>
            <a:pPr>
              <a:defRPr/>
            </a:pPr>
            <a:endParaRPr lang="en-US" dirty="0"/>
          </a:p>
        </p:txBody>
      </p:sp>
      <p:sp>
        <p:nvSpPr>
          <p:cNvPr id="65543" name="Rectangle 7"/>
          <p:cNvSpPr>
            <a:spLocks noGrp="1" noChangeArrowheads="1"/>
          </p:cNvSpPr>
          <p:nvPr>
            <p:ph type="sldNum" sz="quarter" idx="5"/>
          </p:nvPr>
        </p:nvSpPr>
        <p:spPr bwMode="auto">
          <a:xfrm>
            <a:off x="4144966" y="9121778"/>
            <a:ext cx="3170237" cy="479425"/>
          </a:xfrm>
          <a:prstGeom prst="rect">
            <a:avLst/>
          </a:prstGeom>
          <a:noFill/>
          <a:ln w="9525">
            <a:noFill/>
            <a:miter lim="800000"/>
            <a:headEnd/>
            <a:tailEnd/>
          </a:ln>
          <a:effectLst/>
        </p:spPr>
        <p:txBody>
          <a:bodyPr vert="horz" wrap="square" lIns="96403" tIns="48201" rIns="96403" bIns="48201" numCol="1" anchor="b" anchorCtr="0" compatLnSpc="1">
            <a:prstTxWarp prst="textNoShape">
              <a:avLst/>
            </a:prstTxWarp>
          </a:bodyPr>
          <a:lstStyle>
            <a:lvl1pPr algn="r" defTabSz="964807">
              <a:defRPr sz="1300" b="0">
                <a:latin typeface="Times New Roman" panose="02020603050405020304" pitchFamily="18" charset="0"/>
              </a:defRPr>
            </a:lvl1pPr>
          </a:lstStyle>
          <a:p>
            <a:fld id="{25247304-57D7-438A-BE02-671ED1C5BF3A}" type="slidenum">
              <a:rPr lang="en-US" altLang="en-US"/>
              <a:pPr/>
              <a:t>‹#›</a:t>
            </a:fld>
            <a:endParaRPr lang="en-US" altLang="en-US" dirty="0"/>
          </a:p>
        </p:txBody>
      </p:sp>
    </p:spTree>
    <p:extLst>
      <p:ext uri="{BB962C8B-B14F-4D97-AF65-F5344CB8AC3E}">
        <p14:creationId xmlns:p14="http://schemas.microsoft.com/office/powerpoint/2010/main" val="745623231"/>
      </p:ext>
    </p:extLst>
  </p:cSld>
  <p:clrMap bg1="lt1" tx1="dk1" bg2="lt2" tx2="dk2" accent1="accent1" accent2="accent2" accent3="accent3" accent4="accent4" accent5="accent5" accent6="accent6" hlink="hlink" folHlink="folHlink"/>
  <p:hf hdr="0" ftr="0" dt="0"/>
  <p:notesStyle>
    <a:lvl1pPr algn="l" defTabSz="912813"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defTabSz="912813"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defTabSz="912813"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defTabSz="912813"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defTabSz="912813"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106.xml"/><Relationship Id="rId1" Type="http://schemas.openxmlformats.org/officeDocument/2006/relationships/notesMaster" Target="../notesMasters/notesMaster1.xml"/><Relationship Id="rId4" Type="http://schemas.openxmlformats.org/officeDocument/2006/relationships/image" Target="../media/image26.png"/></Relationships>
</file>

<file path=ppt/notesSlides/_rels/notesSlide10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s/slide129.xml"/><Relationship Id="rId1" Type="http://schemas.openxmlformats.org/officeDocument/2006/relationships/notesMaster" Target="../notesMasters/notesMaster1.xml"/><Relationship Id="rId5" Type="http://schemas.openxmlformats.org/officeDocument/2006/relationships/image" Target="../media/image18.png"/><Relationship Id="rId4" Type="http://schemas.openxmlformats.org/officeDocument/2006/relationships/image" Target="../media/image26.png"/></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s/slide130.xml"/><Relationship Id="rId1" Type="http://schemas.openxmlformats.org/officeDocument/2006/relationships/notesMaster" Target="../notesMasters/notesMaster1.xml"/><Relationship Id="rId5" Type="http://schemas.openxmlformats.org/officeDocument/2006/relationships/image" Target="../media/image26.png"/><Relationship Id="rId4" Type="http://schemas.openxmlformats.org/officeDocument/2006/relationships/image" Target="../media/image18.png"/></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image" Target="../media/image15.png"/></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image" Target="../media/image18.png"/></Relationships>
</file>

<file path=ppt/notesSlides/_rels/note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image" Target="../media/image15.png"/><Relationship Id="rId4" Type="http://schemas.openxmlformats.org/officeDocument/2006/relationships/image" Target="../media/image26.png"/></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80.xml"/><Relationship Id="rId1" Type="http://schemas.openxmlformats.org/officeDocument/2006/relationships/notesMaster" Target="../notesMasters/notesMaster1.xml"/><Relationship Id="rId4" Type="http://schemas.openxmlformats.org/officeDocument/2006/relationships/image" Target="../media/image15.png"/></Relationships>
</file>

<file path=ppt/notesSlides/_rels/notesSlide8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81.xml"/><Relationship Id="rId1" Type="http://schemas.openxmlformats.org/officeDocument/2006/relationships/notesMaster" Target="../notesMasters/notesMaster1.xml"/><Relationship Id="rId4" Type="http://schemas.openxmlformats.org/officeDocument/2006/relationships/image" Target="../media/image18.png"/></Relationships>
</file>

<file path=ppt/notesSlides/_rels/notesSlide8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Direct participants to the SDM Policy and Procedures Manual.  Have them follow along as you show them how it is organized.</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We’re going to spend some time getting acquainted with some of the basic concepts at the core of the SDM system and get familiar with California’s SDM Policy and Procedures Manual, Version 3.0.</a:t>
            </a:r>
          </a:p>
          <a:p>
            <a:pPr>
              <a:spcBef>
                <a:spcPts val="0"/>
              </a:spcBef>
            </a:pPr>
            <a:endParaRPr 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1</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50303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We’ve described who is part of a household. Generally, it is all the people living under one roof (or in one apartment, etc.). </a:t>
            </a:r>
            <a:r>
              <a:rPr lang="en-US" dirty="0" smtClean="0">
                <a:latin typeface="Verdana" panose="020B0604030504040204" pitchFamily="34" charset="0"/>
                <a:ea typeface="Verdana" panose="020B0604030504040204" pitchFamily="34" charset="0"/>
                <a:cs typeface="Verdana" panose="020B0604030504040204" pitchFamily="34" charset="0"/>
              </a:rPr>
              <a:t> Sometimes,</a:t>
            </a:r>
            <a:r>
              <a:rPr lang="en-US" baseline="0" dirty="0" smtClean="0">
                <a:latin typeface="Verdana" panose="020B0604030504040204" pitchFamily="34" charset="0"/>
                <a:ea typeface="Verdana" panose="020B0604030504040204" pitchFamily="34" charset="0"/>
                <a:cs typeface="Verdana" panose="020B0604030504040204" pitchFamily="34" charset="0"/>
              </a:rPr>
              <a:t> more than one household can live under one roof. </a:t>
            </a:r>
            <a:r>
              <a:rPr lang="en-US" sz="1200" kern="1200" dirty="0" smtClean="0">
                <a:solidFill>
                  <a:schemeClr val="tx1"/>
                </a:solidFill>
                <a:effectLst/>
                <a:latin typeface="Times New Roman" pitchFamily="18" charset="0"/>
                <a:ea typeface="+mn-ea"/>
                <a:cs typeface="+mn-cs"/>
              </a:rPr>
              <a:t>This may include persons who have an intimate relationship with a parent in the household (boyfriend or girlfriend) but may not physically live in </a:t>
            </a:r>
            <a:r>
              <a:rPr lang="en-US" sz="1200" kern="1200" smtClean="0">
                <a:solidFill>
                  <a:schemeClr val="tx1"/>
                </a:solidFill>
                <a:effectLst/>
                <a:latin typeface="Times New Roman" pitchFamily="18" charset="0"/>
                <a:ea typeface="+mn-ea"/>
                <a:cs typeface="+mn-cs"/>
              </a:rPr>
              <a:t>the home, </a:t>
            </a:r>
            <a:r>
              <a:rPr lang="en-US" sz="1200" kern="1200" dirty="0" smtClean="0">
                <a:solidFill>
                  <a:schemeClr val="tx1"/>
                </a:solidFill>
                <a:effectLst/>
                <a:latin typeface="Times New Roman" pitchFamily="18" charset="0"/>
                <a:ea typeface="+mn-ea"/>
                <a:cs typeface="+mn-cs"/>
              </a:rPr>
              <a:t>or </a:t>
            </a:r>
            <a:r>
              <a:rPr lang="en-US" sz="1200" kern="1200" smtClean="0">
                <a:solidFill>
                  <a:schemeClr val="tx1"/>
                </a:solidFill>
                <a:effectLst/>
                <a:latin typeface="Times New Roman" pitchFamily="18" charset="0"/>
                <a:ea typeface="+mn-ea"/>
                <a:cs typeface="+mn-cs"/>
              </a:rPr>
              <a:t>a relative, in the</a:t>
            </a:r>
            <a:r>
              <a:rPr lang="en-US" sz="1200" kern="1200" baseline="0" smtClean="0">
                <a:solidFill>
                  <a:schemeClr val="tx1"/>
                </a:solidFill>
                <a:effectLst/>
                <a:latin typeface="Times New Roman" pitchFamily="18" charset="0"/>
                <a:ea typeface="+mn-ea"/>
                <a:cs typeface="+mn-cs"/>
              </a:rPr>
              <a:t> case</a:t>
            </a:r>
            <a:r>
              <a:rPr lang="en-US" sz="1200" kern="1200" smtClean="0">
                <a:solidFill>
                  <a:schemeClr val="tx1"/>
                </a:solidFill>
                <a:effectLst/>
                <a:latin typeface="Times New Roman" pitchFamily="18" charset="0"/>
                <a:ea typeface="+mn-ea"/>
                <a:cs typeface="+mn-cs"/>
              </a:rPr>
              <a:t> </a:t>
            </a:r>
            <a:r>
              <a:rPr lang="en-US" sz="1200" kern="1200" dirty="0" smtClean="0">
                <a:solidFill>
                  <a:schemeClr val="tx1"/>
                </a:solidFill>
                <a:effectLst/>
                <a:latin typeface="Times New Roman" pitchFamily="18" charset="0"/>
                <a:ea typeface="+mn-ea"/>
                <a:cs typeface="+mn-cs"/>
              </a:rPr>
              <a:t>where the legal parent allows the </a:t>
            </a:r>
            <a:r>
              <a:rPr lang="en-US" sz="1200" kern="1200" smtClean="0">
                <a:solidFill>
                  <a:schemeClr val="tx1"/>
                </a:solidFill>
                <a:effectLst/>
                <a:latin typeface="Times New Roman" pitchFamily="18" charset="0"/>
                <a:ea typeface="+mn-ea"/>
                <a:cs typeface="+mn-cs"/>
              </a:rPr>
              <a:t>relative to have authority </a:t>
            </a:r>
            <a:r>
              <a:rPr lang="en-US" sz="1200" kern="1200" dirty="0" smtClean="0">
                <a:solidFill>
                  <a:schemeClr val="tx1"/>
                </a:solidFill>
                <a:effectLst/>
                <a:latin typeface="Times New Roman" pitchFamily="18" charset="0"/>
                <a:ea typeface="+mn-ea"/>
                <a:cs typeface="+mn-cs"/>
              </a:rPr>
              <a:t>in parenting and child caregiving decisions. </a:t>
            </a:r>
            <a:r>
              <a:rPr lang="en-US" dirty="0" smtClean="0">
                <a:latin typeface="Verdana" panose="020B0604030504040204" pitchFamily="34" charset="0"/>
                <a:ea typeface="Verdana" panose="020B0604030504040204" pitchFamily="34" charset="0"/>
                <a:cs typeface="Verdana" panose="020B0604030504040204" pitchFamily="34" charset="0"/>
              </a:rPr>
              <a:t>A </a:t>
            </a:r>
            <a:r>
              <a:rPr lang="en-US" dirty="0">
                <a:latin typeface="Verdana" panose="020B0604030504040204" pitchFamily="34" charset="0"/>
                <a:ea typeface="Verdana" panose="020B0604030504040204" pitchFamily="34" charset="0"/>
                <a:cs typeface="Verdana" panose="020B0604030504040204" pitchFamily="34" charset="0"/>
              </a:rPr>
              <a:t>child can be a member of more than one household if the parents do not live together and a child spends time with both parents. You will ALWAYS complete an SDM assessment on the household where the alleged perpetrator lives</a:t>
            </a:r>
            <a:r>
              <a:rPr lang="en-US" dirty="0" smtClean="0">
                <a:latin typeface="Verdana" panose="020B0604030504040204" pitchFamily="34" charset="0"/>
                <a:ea typeface="Verdana" panose="020B0604030504040204" pitchFamily="34" charset="0"/>
                <a:cs typeface="Verdana" panose="020B0604030504040204" pitchFamily="34" charset="0"/>
              </a:rPr>
              <a:t>.  </a:t>
            </a: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The following slides contain variations of household compositions. Practice application of the SDM definitions, using descriptions as time allows.</a:t>
            </a: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807">
              <a:defRPr b="1">
                <a:solidFill>
                  <a:schemeClr val="tx1"/>
                </a:solidFill>
                <a:latin typeface="Arial" panose="020B0604020202020204" pitchFamily="34" charset="0"/>
              </a:defRPr>
            </a:lvl1pPr>
            <a:lvl2pPr marL="742649" indent="-285634" defTabSz="964807">
              <a:defRPr b="1">
                <a:solidFill>
                  <a:schemeClr val="tx1"/>
                </a:solidFill>
                <a:latin typeface="Arial" panose="020B0604020202020204" pitchFamily="34" charset="0"/>
              </a:defRPr>
            </a:lvl2pPr>
            <a:lvl3pPr marL="1142536" indent="-228507" defTabSz="964807">
              <a:defRPr b="1">
                <a:solidFill>
                  <a:schemeClr val="tx1"/>
                </a:solidFill>
                <a:latin typeface="Arial" panose="020B0604020202020204" pitchFamily="34" charset="0"/>
              </a:defRPr>
            </a:lvl3pPr>
            <a:lvl4pPr marL="1599549" indent="-228507" defTabSz="964807">
              <a:defRPr b="1">
                <a:solidFill>
                  <a:schemeClr val="tx1"/>
                </a:solidFill>
                <a:latin typeface="Arial" panose="020B0604020202020204" pitchFamily="34" charset="0"/>
              </a:defRPr>
            </a:lvl4pPr>
            <a:lvl5pPr marL="2056564" indent="-228507" defTabSz="964807">
              <a:defRPr b="1">
                <a:solidFill>
                  <a:schemeClr val="tx1"/>
                </a:solidFill>
                <a:latin typeface="Arial" panose="020B0604020202020204" pitchFamily="34" charset="0"/>
              </a:defRPr>
            </a:lvl5pPr>
            <a:lvl6pPr marL="2513578" indent="-228507" defTabSz="964807" eaLnBrk="0" fontAlgn="base" hangingPunct="0">
              <a:spcBef>
                <a:spcPct val="0"/>
              </a:spcBef>
              <a:spcAft>
                <a:spcPct val="0"/>
              </a:spcAft>
              <a:defRPr b="1">
                <a:solidFill>
                  <a:schemeClr val="tx1"/>
                </a:solidFill>
                <a:latin typeface="Arial" panose="020B0604020202020204" pitchFamily="34" charset="0"/>
              </a:defRPr>
            </a:lvl6pPr>
            <a:lvl7pPr marL="2970593" indent="-228507" defTabSz="964807" eaLnBrk="0" fontAlgn="base" hangingPunct="0">
              <a:spcBef>
                <a:spcPct val="0"/>
              </a:spcBef>
              <a:spcAft>
                <a:spcPct val="0"/>
              </a:spcAft>
              <a:defRPr b="1">
                <a:solidFill>
                  <a:schemeClr val="tx1"/>
                </a:solidFill>
                <a:latin typeface="Arial" panose="020B0604020202020204" pitchFamily="34" charset="0"/>
              </a:defRPr>
            </a:lvl7pPr>
            <a:lvl8pPr marL="3427607" indent="-228507" defTabSz="964807" eaLnBrk="0" fontAlgn="base" hangingPunct="0">
              <a:spcBef>
                <a:spcPct val="0"/>
              </a:spcBef>
              <a:spcAft>
                <a:spcPct val="0"/>
              </a:spcAft>
              <a:defRPr b="1">
                <a:solidFill>
                  <a:schemeClr val="tx1"/>
                </a:solidFill>
                <a:latin typeface="Arial" panose="020B0604020202020204" pitchFamily="34" charset="0"/>
              </a:defRPr>
            </a:lvl8pPr>
            <a:lvl9pPr marL="3884621" indent="-228507" defTabSz="964807" eaLnBrk="0" fontAlgn="base" hangingPunct="0">
              <a:spcBef>
                <a:spcPct val="0"/>
              </a:spcBef>
              <a:spcAft>
                <a:spcPct val="0"/>
              </a:spcAft>
              <a:defRPr b="1">
                <a:solidFill>
                  <a:schemeClr val="tx1"/>
                </a:solidFill>
                <a:latin typeface="Arial" panose="020B0604020202020204" pitchFamily="34" charset="0"/>
              </a:defRPr>
            </a:lvl9pPr>
          </a:lstStyle>
          <a:p>
            <a:fld id="{991CDBFC-76AD-4387-84B7-7DD89564455A}" type="slidenum">
              <a:rPr lang="en-US" altLang="en-US" sz="1100" b="0">
                <a:latin typeface="Verdana" panose="020B0604030504040204" pitchFamily="34" charset="0"/>
                <a:ea typeface="Verdana" panose="020B0604030504040204" pitchFamily="34" charset="0"/>
                <a:cs typeface="Verdana" panose="020B0604030504040204" pitchFamily="34" charset="0"/>
              </a:rPr>
              <a:pPr/>
              <a:t>10</a:t>
            </a:fld>
            <a:endParaRPr lang="en-US" altLang="en-US" sz="1100" b="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589818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0"/>
              </a:spcBef>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One way to help families understand risk is to connect them to risk </a:t>
            </a:r>
            <a:r>
              <a:rPr lang="en-US" altLang="ja-JP" dirty="0">
                <a:latin typeface="Verdana" panose="020B0604030504040204" pitchFamily="34" charset="0"/>
                <a:ea typeface="Verdana" panose="020B0604030504040204" pitchFamily="34" charset="0"/>
                <a:cs typeface="Verdana" panose="020B0604030504040204" pitchFamily="34" charset="0"/>
              </a:rPr>
              <a:t>by thinking about an example from medicine. Has anyone here ever known someone with a high-risk pregnancy? What does having a high-risk pregnancy mean? It means that someone is </a:t>
            </a:r>
            <a:r>
              <a:rPr lang="en-US" altLang="ja-JP" i="1" dirty="0">
                <a:latin typeface="Verdana" panose="020B0604030504040204" pitchFamily="34" charset="0"/>
                <a:ea typeface="Verdana" panose="020B0604030504040204" pitchFamily="34" charset="0"/>
                <a:cs typeface="Verdana" panose="020B0604030504040204" pitchFamily="34" charset="0"/>
              </a:rPr>
              <a:t>more likely than the rest of the general population</a:t>
            </a:r>
            <a:r>
              <a:rPr lang="en-US" altLang="ja-JP" dirty="0">
                <a:latin typeface="Verdana" panose="020B0604030504040204" pitchFamily="34" charset="0"/>
                <a:ea typeface="Verdana" panose="020B0604030504040204" pitchFamily="34" charset="0"/>
                <a:cs typeface="Verdana" panose="020B0604030504040204" pitchFamily="34" charset="0"/>
              </a:rPr>
              <a:t> to have problems during the pregnancy. Is it a guarantee that there will be a problem? Absolutely not. </a:t>
            </a:r>
          </a:p>
          <a:p>
            <a:pPr>
              <a:spcBef>
                <a:spcPts val="0"/>
              </a:spcBef>
            </a:pPr>
            <a:endParaRPr lang="en-US" altLang="ja-JP"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altLang="ja-JP" dirty="0">
                <a:latin typeface="Verdana" panose="020B0604030504040204" pitchFamily="34" charset="0"/>
                <a:ea typeface="Verdana" panose="020B0604030504040204" pitchFamily="34" charset="0"/>
                <a:cs typeface="Verdana" panose="020B0604030504040204" pitchFamily="34" charset="0"/>
              </a:rPr>
              <a:t>It does not mean there will be a problem at all. But because there is a larger chance than usual that someone with certain characteristics will have a problem, what do doctors do when there is a high-risk pregnancy? They watch more closely. This notion of risk lets us better allocate resources to those who have characteristics that more regularly present with difficulties.</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100</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0275657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43010" name="Notes Placeholder 2"/>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0"/>
              </a:spcBef>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The SDM risk assessment tries to help answer a particular question: Based on the family</a:t>
            </a:r>
            <a:r>
              <a:rPr lang="ja-JP" altLang="en-US" dirty="0">
                <a:latin typeface="Verdana" panose="020B0604030504040204" pitchFamily="34" charset="0"/>
                <a:ea typeface="MS PGothic" charset="0"/>
                <a:cs typeface="Verdana" panose="020B0604030504040204" pitchFamily="34" charset="0"/>
              </a:rPr>
              <a:t>’</a:t>
            </a:r>
            <a:r>
              <a:rPr lang="en-US" altLang="ja-JP" dirty="0">
                <a:latin typeface="Verdana" panose="020B0604030504040204" pitchFamily="34" charset="0"/>
                <a:ea typeface="Verdana" panose="020B0604030504040204" pitchFamily="34" charset="0"/>
                <a:cs typeface="Verdana" panose="020B0604030504040204" pitchFamily="34" charset="0"/>
              </a:rPr>
              <a:t>s characteristics, how likely are they to abuse or neglect their child in the next 12 to 18 months? As with the notion of high-risk pregnancies, the SDM risk assessment helps classify families. It is not predictive; it is not a guarantee at all. </a:t>
            </a:r>
          </a:p>
          <a:p>
            <a:pPr marL="174689" indent="-174689">
              <a:spcBef>
                <a:spcPts val="0"/>
              </a:spcBef>
              <a:buFont typeface="Arial"/>
              <a:buChar char="•"/>
            </a:pPr>
            <a:endParaRPr lang="en-US" altLang="ja-JP"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altLang="ja-JP" dirty="0">
                <a:latin typeface="Verdana" panose="020B0604030504040204" pitchFamily="34" charset="0"/>
                <a:ea typeface="Verdana" panose="020B0604030504040204" pitchFamily="34" charset="0"/>
                <a:cs typeface="Verdana" panose="020B0604030504040204" pitchFamily="34" charset="0"/>
              </a:rPr>
              <a:t>The SDM risk assessment is not meant to be used as justification for removing a child. It does try to help workers notice the characteristics that show up more frequently in families that abuse and neglect their children in that 18-month time span, allowing us to better prevent future problems and help target our resources to these families by opening a case. </a:t>
            </a: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101</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713316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Slide Image Placeholder 1"/>
          <p:cNvSpPr>
            <a:spLocks noGrp="1" noRot="1" noChangeAspect="1" noTextEdit="1"/>
          </p:cNvSpPr>
          <p:nvPr>
            <p:ph type="sldImg"/>
          </p:nvPr>
        </p:nvSpPr>
        <p:spPr>
          <a:xfrm>
            <a:off x="1228725" y="692150"/>
            <a:ext cx="4619625" cy="3463925"/>
          </a:xfrm>
          <a:ln/>
        </p:spPr>
      </p:sp>
      <p:sp>
        <p:nvSpPr>
          <p:cNvPr id="6225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Verdana" charset="0"/>
                <a:ea typeface="MS PGothic" charset="0"/>
              </a:rPr>
              <a:t>Use the completed assessment with the family.</a:t>
            </a:r>
          </a:p>
        </p:txBody>
      </p:sp>
      <p:sp>
        <p:nvSpPr>
          <p:cNvPr id="6225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6311">
              <a:defRPr sz="2400">
                <a:solidFill>
                  <a:schemeClr val="tx1"/>
                </a:solidFill>
                <a:latin typeface="Arial" charset="0"/>
                <a:ea typeface="ヒラギノ角ゴ ProN W3" charset="0"/>
                <a:cs typeface="ヒラギノ角ゴ ProN W3" charset="0"/>
              </a:defRPr>
            </a:lvl1pPr>
            <a:lvl2pPr marL="742825" indent="-285701" defTabSz="906311">
              <a:defRPr sz="2400">
                <a:solidFill>
                  <a:schemeClr val="tx1"/>
                </a:solidFill>
                <a:latin typeface="Arial" charset="0"/>
                <a:ea typeface="ヒラギノ角ゴ ProN W3" charset="0"/>
                <a:cs typeface="ヒラギノ角ゴ ProN W3" charset="0"/>
              </a:defRPr>
            </a:lvl2pPr>
            <a:lvl3pPr marL="1142809" indent="-228561" defTabSz="906311">
              <a:defRPr sz="2400">
                <a:solidFill>
                  <a:schemeClr val="tx1"/>
                </a:solidFill>
                <a:latin typeface="Arial" charset="0"/>
                <a:ea typeface="ヒラギノ角ゴ ProN W3" charset="0"/>
                <a:cs typeface="ヒラギノ角ゴ ProN W3" charset="0"/>
              </a:defRPr>
            </a:lvl3pPr>
            <a:lvl4pPr marL="1599932" indent="-228561" defTabSz="906311">
              <a:defRPr sz="2400">
                <a:solidFill>
                  <a:schemeClr val="tx1"/>
                </a:solidFill>
                <a:latin typeface="Arial" charset="0"/>
                <a:ea typeface="ヒラギノ角ゴ ProN W3" charset="0"/>
                <a:cs typeface="ヒラギノ角ゴ ProN W3" charset="0"/>
              </a:defRPr>
            </a:lvl4pPr>
            <a:lvl5pPr marL="2057056" indent="-228561" defTabSz="906311">
              <a:defRPr sz="2400">
                <a:solidFill>
                  <a:schemeClr val="tx1"/>
                </a:solidFill>
                <a:latin typeface="Arial" charset="0"/>
                <a:ea typeface="ヒラギノ角ゴ ProN W3" charset="0"/>
                <a:cs typeface="ヒラギノ角ゴ ProN W3" charset="0"/>
              </a:defRPr>
            </a:lvl5pPr>
            <a:lvl6pPr marL="2514179" indent="-228561" defTabSz="90631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6pPr>
            <a:lvl7pPr marL="2971301" indent="-228561" defTabSz="90631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7pPr>
            <a:lvl8pPr marL="3428427" indent="-228561" defTabSz="90631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8pPr>
            <a:lvl9pPr marL="3885549" indent="-228561" defTabSz="90631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9pPr>
          </a:lstStyle>
          <a:p>
            <a:fld id="{B2D18FD2-117D-CA47-96D0-5940B6416304}" type="slidenum">
              <a:rPr lang="en-US" sz="1100">
                <a:latin typeface="Verdana" panose="020B0604030504040204" pitchFamily="34" charset="0"/>
                <a:ea typeface="Verdana" panose="020B0604030504040204" pitchFamily="34" charset="0"/>
                <a:cs typeface="Verdana" panose="020B0604030504040204" pitchFamily="34" charset="0"/>
              </a:rPr>
              <a:pPr/>
              <a:t>102</a:t>
            </a:fld>
            <a:endParaRPr 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0020331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So far we have not attempted to determine the underlying causes for maltreatment. Our focus has been on identifying and controlling imminent danger (safety assessment) and estimating the probability of future harm (risk assessment). Now it is time to open a case and provide services. Now it is time to assess what the underlying issues are that need to be resolved to reduce the risk of future harm. The family strengths and need assessment (FSNA) is a comprehensive review of family functioning to help identify those areas that need intervention</a:t>
            </a:r>
            <a:r>
              <a:rPr lang="en-US" dirty="0" smtClean="0">
                <a:latin typeface="Verdana" panose="020B0604030504040204" pitchFamily="34" charset="0"/>
                <a:ea typeface="Verdana" panose="020B0604030504040204" pitchFamily="34" charset="0"/>
                <a:cs typeface="Verdana" panose="020B0604030504040204" pitchFamily="34" charset="0"/>
              </a:rPr>
              <a:t>. You’ll find the tool on page 86 of the SDM Policy and Procedures Manual, definitions</a:t>
            </a:r>
            <a:r>
              <a:rPr lang="en-US" baseline="0" dirty="0" smtClean="0">
                <a:latin typeface="Verdana" panose="020B0604030504040204" pitchFamily="34" charset="0"/>
                <a:ea typeface="Verdana" panose="020B0604030504040204" pitchFamily="34" charset="0"/>
                <a:cs typeface="Verdana" panose="020B0604030504040204" pitchFamily="34" charset="0"/>
              </a:rPr>
              <a:t> beginning on </a:t>
            </a:r>
            <a:r>
              <a:rPr lang="en-US" baseline="0" smtClean="0">
                <a:latin typeface="Verdana" panose="020B0604030504040204" pitchFamily="34" charset="0"/>
                <a:ea typeface="Verdana" panose="020B0604030504040204" pitchFamily="34" charset="0"/>
                <a:cs typeface="Verdana" panose="020B0604030504040204" pitchFamily="34" charset="0"/>
              </a:rPr>
              <a:t>page 95, </a:t>
            </a:r>
            <a:r>
              <a:rPr lang="en-US" baseline="0" dirty="0" smtClean="0">
                <a:latin typeface="Verdana" panose="020B0604030504040204" pitchFamily="34" charset="0"/>
                <a:ea typeface="Verdana" panose="020B0604030504040204" pitchFamily="34" charset="0"/>
                <a:cs typeface="Verdana" panose="020B0604030504040204" pitchFamily="34" charset="0"/>
              </a:rPr>
              <a:t>and policy and procedures beginning on page 123.  A matrix of child development milestones (which can be accessed in </a:t>
            </a:r>
            <a:r>
              <a:rPr lang="en-US" baseline="0" dirty="0" err="1" smtClean="0">
                <a:latin typeface="Verdana" panose="020B0604030504040204" pitchFamily="34" charset="0"/>
                <a:ea typeface="Verdana" panose="020B0604030504040204" pitchFamily="34" charset="0"/>
                <a:cs typeface="Verdana" panose="020B0604030504040204" pitchFamily="34" charset="0"/>
              </a:rPr>
              <a:t>webSDM</a:t>
            </a:r>
            <a:r>
              <a:rPr lang="en-US" baseline="0" dirty="0" smtClean="0">
                <a:latin typeface="Verdana" panose="020B0604030504040204" pitchFamily="34" charset="0"/>
                <a:ea typeface="Verdana" panose="020B0604030504040204" pitchFamily="34" charset="0"/>
                <a:cs typeface="Verdana" panose="020B0604030504040204" pitchFamily="34" charset="0"/>
              </a:rPr>
              <a:t>) can be found beginning on page 127.</a:t>
            </a: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FSNA is completed only on cases that will be opened. By its nature, the FSNA is the hardest to achieve consistency with, because we are examining very broad constructs and attempting to draw lines separating families into one of four levels within those constructs. This is not easily achieved, though a field test demonstrated that this tool significantly improves upon chance. It also has the benefits of systematically organizing the assessment to ensure that all pertinent areas are covered and bringing some consistent language.</a:t>
            </a: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103</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297693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4438" y="76200"/>
            <a:ext cx="4802187" cy="3600450"/>
          </a:xfrm>
        </p:spPr>
      </p:sp>
      <p:sp>
        <p:nvSpPr>
          <p:cNvPr id="3" name="Notes Placeholder 2"/>
          <p:cNvSpPr>
            <a:spLocks noGrp="1"/>
          </p:cNvSpPr>
          <p:nvPr>
            <p:ph type="body" idx="1"/>
          </p:nvPr>
        </p:nvSpPr>
        <p:spPr>
          <a:xfrm>
            <a:off x="150021" y="3733802"/>
            <a:ext cx="6934200" cy="4460875"/>
          </a:xfrm>
        </p:spPr>
        <p:txBody>
          <a:bodyPr/>
          <a:lstStyle/>
          <a:p>
            <a:pPr defTabSz="931669">
              <a:spcBef>
                <a:spcPts val="0"/>
              </a:spcBef>
              <a:defRPr/>
            </a:pPr>
            <a:r>
              <a:rPr lang="en-US" altLang="en-US" dirty="0">
                <a:latin typeface="Verdana" panose="020B0604030504040204" pitchFamily="34" charset="0"/>
                <a:ea typeface="Verdana" panose="020B0604030504040204" pitchFamily="34" charset="0"/>
                <a:cs typeface="Verdana" panose="020B0604030504040204" pitchFamily="34" charset="0"/>
              </a:rPr>
              <a:t>After a decision is made to open a case, we have learned a lot about families through the completion of the safety and risk assessment.  But typically, what we know is focused on the information we needed to gather to make those key decisions.  At this point, we know if there are threats or not and whether a short term plan is controlling those threats.  We know something about the likelihood something will happen in the future that will have a negative impact on the children in the home.  Now is the time to work with the family to understand what lies within caregiver and family functioning that impacts both safety and risk, as well as what the child’s needs are.  That is the role of </a:t>
            </a:r>
            <a:r>
              <a:rPr lang="en-US" altLang="en-US">
                <a:latin typeface="Verdana" panose="020B0604030504040204" pitchFamily="34" charset="0"/>
                <a:ea typeface="Verdana" panose="020B0604030504040204" pitchFamily="34" charset="0"/>
                <a:cs typeface="Verdana" panose="020B0604030504040204" pitchFamily="34" charset="0"/>
              </a:rPr>
              <a:t>the </a:t>
            </a:r>
            <a:r>
              <a:rPr lang="en-US" altLang="en-US" smtClean="0">
                <a:latin typeface="Verdana" panose="020B0604030504040204" pitchFamily="34" charset="0"/>
                <a:ea typeface="Verdana" panose="020B0604030504040204" pitchFamily="34" charset="0"/>
                <a:cs typeface="Verdana" panose="020B0604030504040204" pitchFamily="34" charset="0"/>
              </a:rPr>
              <a:t>family strengths </a:t>
            </a:r>
            <a:r>
              <a:rPr lang="en-US" altLang="en-US">
                <a:latin typeface="Verdana" panose="020B0604030504040204" pitchFamily="34" charset="0"/>
                <a:ea typeface="Verdana" panose="020B0604030504040204" pitchFamily="34" charset="0"/>
                <a:cs typeface="Verdana" panose="020B0604030504040204" pitchFamily="34" charset="0"/>
              </a:rPr>
              <a:t>and </a:t>
            </a:r>
            <a:r>
              <a:rPr lang="en-US" altLang="en-US" smtClean="0">
                <a:latin typeface="Verdana" panose="020B0604030504040204" pitchFamily="34" charset="0"/>
                <a:ea typeface="Verdana" panose="020B0604030504040204" pitchFamily="34" charset="0"/>
                <a:cs typeface="Verdana" panose="020B0604030504040204" pitchFamily="34" charset="0"/>
              </a:rPr>
              <a:t>needs assessment</a:t>
            </a:r>
            <a:r>
              <a:rPr lang="en-US" altLang="en-US" dirty="0">
                <a:latin typeface="Verdana" panose="020B0604030504040204" pitchFamily="34" charset="0"/>
                <a:ea typeface="Verdana" panose="020B0604030504040204" pitchFamily="34" charset="0"/>
                <a:cs typeface="Verdana" panose="020B0604030504040204" pitchFamily="34" charset="0"/>
              </a:rPr>
              <a:t>.</a:t>
            </a:r>
          </a:p>
          <a:p>
            <a:pPr defTabSz="931669">
              <a:spcBef>
                <a:spcPts val="0"/>
              </a:spcBef>
              <a:defRPr/>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defTabSz="931669">
              <a:spcBef>
                <a:spcPts val="0"/>
              </a:spcBef>
              <a:defRPr/>
            </a:pPr>
            <a:r>
              <a:rPr lang="en-US" altLang="en-US" dirty="0">
                <a:latin typeface="Verdana" panose="020B0604030504040204" pitchFamily="34" charset="0"/>
                <a:ea typeface="Verdana" panose="020B0604030504040204" pitchFamily="34" charset="0"/>
                <a:cs typeface="Verdana" panose="020B0604030504040204" pitchFamily="34" charset="0"/>
              </a:rPr>
              <a:t>This interactional assessment helps to identify and create agreements about what should be addressed in case plan. The social worker must identify p</a:t>
            </a:r>
            <a:r>
              <a:rPr lang="en-US" dirty="0">
                <a:latin typeface="Verdana" pitchFamily="34" charset="0"/>
                <a:ea typeface="Verdana" pitchFamily="34" charset="0"/>
                <a:cs typeface="Verdana" pitchFamily="34" charset="0"/>
              </a:rPr>
              <a:t>riority areas of need as the focus of efforts to improve family functioning and child safety. </a:t>
            </a:r>
          </a:p>
          <a:p>
            <a:pPr defTabSz="931669">
              <a:spcBef>
                <a:spcPts val="0"/>
              </a:spcBef>
              <a:defRPr/>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defTabSz="931669">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The purpose of the FSNA is to identify the priority needs of a family to be addressed in a case plan. Many </a:t>
            </a:r>
            <a:r>
              <a:rPr lang="en-US" dirty="0" smtClean="0">
                <a:latin typeface="Verdana" panose="020B0604030504040204" pitchFamily="34" charset="0"/>
                <a:ea typeface="Verdana" panose="020B0604030504040204" pitchFamily="34" charset="0"/>
                <a:cs typeface="Verdana" panose="020B0604030504040204" pitchFamily="34" charset="0"/>
              </a:rPr>
              <a:t>CWS </a:t>
            </a:r>
            <a:r>
              <a:rPr lang="en-US" dirty="0">
                <a:latin typeface="Verdana" panose="020B0604030504040204" pitchFamily="34" charset="0"/>
                <a:ea typeface="Verdana" panose="020B0604030504040204" pitchFamily="34" charset="0"/>
                <a:cs typeface="Verdana" panose="020B0604030504040204" pitchFamily="34" charset="0"/>
              </a:rPr>
              <a:t>families have multiple needs, but not everything can be changed at once. Where to start? In addition, the FSNA ensures that we see not only the needs of families, but also their strengths. Knowing both the priority needs and strengths prepares us to develop a case plan in conjunction with the family.</a:t>
            </a:r>
          </a:p>
          <a:p>
            <a:pPr defTabSz="931669">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Unlike the risk assessment tool, which looks only at statistically relevant items, the FSNA provides a comprehensive overview of family functioning in areas related to their ability to adequately parent and protect their children. Because this tool is completed at the close of an investigation, it anticipates knowing more information about a family.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California workgroups worked very hard to ensure that each item had a potential strength response. Each item has four levels that correspond to a strength (a items), an absence of a need (b items),  a minor need (c items), and a severe need (d items.).  In its most recent revision, these items are connected to identified safety threat and risk items related to reason for involvement.</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pPr>
            <a:r>
              <a:rPr lang="en-US" dirty="0">
                <a:latin typeface="Verdana" panose="020B0604030504040204" pitchFamily="34" charset="0"/>
                <a:ea typeface="Verdana" panose="020B0604030504040204" pitchFamily="34" charset="0"/>
                <a:cs typeface="Verdana" panose="020B0604030504040204" pitchFamily="34" charset="0"/>
              </a:rPr>
              <a:t>DIGGING DEEPER: Weighting for items was derived by having the workgroup rank each item in terms of how critical it would be to address that need, if it existed, within a </a:t>
            </a:r>
            <a:r>
              <a:rPr lang="en-US" dirty="0" smtClean="0">
                <a:latin typeface="Verdana" panose="020B0604030504040204" pitchFamily="34" charset="0"/>
                <a:ea typeface="Verdana" panose="020B0604030504040204" pitchFamily="34" charset="0"/>
                <a:cs typeface="Verdana" panose="020B0604030504040204" pitchFamily="34" charset="0"/>
              </a:rPr>
              <a:t>CWS </a:t>
            </a:r>
            <a:r>
              <a:rPr lang="en-US" dirty="0">
                <a:latin typeface="Verdana" panose="020B0604030504040204" pitchFamily="34" charset="0"/>
                <a:ea typeface="Verdana" panose="020B0604030504040204" pitchFamily="34" charset="0"/>
                <a:cs typeface="Verdana" panose="020B0604030504040204" pitchFamily="34" charset="0"/>
              </a:rPr>
              <a:t>case plan.</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defTabSz="931669">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defTabSz="931669">
              <a:spcBef>
                <a:spcPts val="0"/>
              </a:spcBef>
              <a:defRPr/>
            </a:pP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4A7E0AFB-9A70-451E-8986-53CF6C94FDC1}" type="slidenum">
              <a:rPr lang="en-US" sz="1100">
                <a:latin typeface="Verdana" panose="020B0604030504040204" pitchFamily="34" charset="0"/>
                <a:ea typeface="Verdana" panose="020B0604030504040204" pitchFamily="34" charset="0"/>
                <a:cs typeface="Verdana" panose="020B0604030504040204" pitchFamily="34" charset="0"/>
              </a:rPr>
              <a:pPr/>
              <a:t>104</a:t>
            </a:fld>
            <a:endParaRPr 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8187512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dirty="0">
                <a:latin typeface="Verdana" panose="020B0604030504040204" pitchFamily="34" charset="0"/>
                <a:ea typeface="Verdana" panose="020B0604030504040204" pitchFamily="34" charset="0"/>
                <a:cs typeface="Verdana" panose="020B0604030504040204" pitchFamily="34" charset="0"/>
              </a:rPr>
              <a:t>The words we use matter. It is critical that we all mean the same thing when we say the same words. When beginning the conversation about case planning, it is important that the family and agency share one definition of safety.</a:t>
            </a: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altLang="en-US" dirty="0">
                <a:latin typeface="Verdana" panose="020B0604030504040204" pitchFamily="34" charset="0"/>
                <a:ea typeface="Verdana" panose="020B0604030504040204" pitchFamily="34" charset="0"/>
                <a:cs typeface="Verdana" panose="020B0604030504040204" pitchFamily="34" charset="0"/>
              </a:rPr>
              <a:t>The key concept is that safety is more than just the </a:t>
            </a:r>
            <a:r>
              <a:rPr lang="en-US" altLang="en-US" b="1" dirty="0">
                <a:latin typeface="Verdana" panose="020B0604030504040204" pitchFamily="34" charset="0"/>
                <a:ea typeface="Verdana" panose="020B0604030504040204" pitchFamily="34" charset="0"/>
                <a:cs typeface="Verdana" panose="020B0604030504040204" pitchFamily="34" charset="0"/>
              </a:rPr>
              <a:t>absence</a:t>
            </a:r>
            <a:r>
              <a:rPr lang="en-US" altLang="en-US" dirty="0">
                <a:latin typeface="Verdana" panose="020B0604030504040204" pitchFamily="34" charset="0"/>
                <a:ea typeface="Verdana" panose="020B0604030504040204" pitchFamily="34" charset="0"/>
                <a:cs typeface="Verdana" panose="020B0604030504040204" pitchFamily="34" charset="0"/>
              </a:rPr>
              <a:t> of something. It is the </a:t>
            </a:r>
            <a:r>
              <a:rPr lang="en-US" altLang="en-US" b="1" dirty="0">
                <a:latin typeface="Verdana" panose="020B0604030504040204" pitchFamily="34" charset="0"/>
                <a:ea typeface="Verdana" panose="020B0604030504040204" pitchFamily="34" charset="0"/>
                <a:cs typeface="Verdana" panose="020B0604030504040204" pitchFamily="34" charset="0"/>
              </a:rPr>
              <a:t>presence</a:t>
            </a:r>
            <a:r>
              <a:rPr lang="en-US" altLang="en-US" dirty="0">
                <a:latin typeface="Verdana" panose="020B0604030504040204" pitchFamily="34" charset="0"/>
                <a:ea typeface="Verdana" panose="020B0604030504040204" pitchFamily="34" charset="0"/>
                <a:cs typeface="Verdana" panose="020B0604030504040204" pitchFamily="34" charset="0"/>
              </a:rPr>
              <a:t> of protective behaviors. We need to be mindful of what we expect to </a:t>
            </a:r>
            <a:r>
              <a:rPr lang="en-US" altLang="en-US" b="1" dirty="0">
                <a:latin typeface="Verdana" panose="020B0604030504040204" pitchFamily="34" charset="0"/>
                <a:ea typeface="Verdana" panose="020B0604030504040204" pitchFamily="34" charset="0"/>
                <a:cs typeface="Verdana" panose="020B0604030504040204" pitchFamily="34" charset="0"/>
              </a:rPr>
              <a:t>see happen</a:t>
            </a:r>
            <a:r>
              <a:rPr lang="en-US" altLang="en-US" dirty="0">
                <a:latin typeface="Verdana" panose="020B0604030504040204" pitchFamily="34" charset="0"/>
                <a:ea typeface="Verdana" panose="020B0604030504040204" pitchFamily="34" charset="0"/>
                <a:cs typeface="Verdana" panose="020B0604030504040204" pitchFamily="34" charset="0"/>
              </a:rPr>
              <a:t> in order to be certain that our children are safe. </a:t>
            </a: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AU" altLang="en-US" dirty="0">
              <a:latin typeface="Verdana" panose="020B0604030504040204" pitchFamily="34" charset="0"/>
              <a:ea typeface="Verdana" panose="020B0604030504040204" pitchFamily="34" charset="0"/>
              <a:cs typeface="Verdana" panose="020B0604030504040204" pitchFamily="34" charset="0"/>
            </a:endParaRP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649" indent="-285634">
              <a:defRPr>
                <a:solidFill>
                  <a:schemeClr val="tx1"/>
                </a:solidFill>
                <a:latin typeface="Calibri" panose="020F0502020204030204" pitchFamily="34" charset="0"/>
                <a:ea typeface="MS PGothic" panose="020B0600070205080204" pitchFamily="34" charset="-128"/>
              </a:defRPr>
            </a:lvl2pPr>
            <a:lvl3pPr marL="1142536" indent="-228507">
              <a:defRPr>
                <a:solidFill>
                  <a:schemeClr val="tx1"/>
                </a:solidFill>
                <a:latin typeface="Calibri" panose="020F0502020204030204" pitchFamily="34" charset="0"/>
                <a:ea typeface="MS PGothic" panose="020B0600070205080204" pitchFamily="34" charset="-128"/>
              </a:defRPr>
            </a:lvl3pPr>
            <a:lvl4pPr marL="1599549" indent="-228507">
              <a:defRPr>
                <a:solidFill>
                  <a:schemeClr val="tx1"/>
                </a:solidFill>
                <a:latin typeface="Calibri" panose="020F0502020204030204" pitchFamily="34" charset="0"/>
                <a:ea typeface="MS PGothic" panose="020B0600070205080204" pitchFamily="34" charset="-128"/>
              </a:defRPr>
            </a:lvl4pPr>
            <a:lvl5pPr marL="2056564" indent="-228507">
              <a:defRPr>
                <a:solidFill>
                  <a:schemeClr val="tx1"/>
                </a:solidFill>
                <a:latin typeface="Calibri" panose="020F0502020204030204" pitchFamily="34" charset="0"/>
                <a:ea typeface="MS PGothic" panose="020B0600070205080204" pitchFamily="34" charset="-128"/>
              </a:defRPr>
            </a:lvl5pPr>
            <a:lvl6pPr marL="2513578" indent="-228507" defTabSz="45701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0593" indent="-228507" defTabSz="45701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7607" indent="-228507" defTabSz="45701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4621" indent="-228507" defTabSz="45701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B8F6950-79AE-4021-85FC-C436EA853A26}" type="slidenum">
              <a:rPr lang="en-AU" altLang="en-US" sz="1100">
                <a:latin typeface="Verdana" panose="020B0604030504040204" pitchFamily="34" charset="0"/>
                <a:ea typeface="Verdana" panose="020B0604030504040204" pitchFamily="34" charset="0"/>
                <a:cs typeface="Verdana" panose="020B0604030504040204" pitchFamily="34" charset="0"/>
              </a:rPr>
              <a:pPr/>
              <a:t>105</a:t>
            </a:fld>
            <a:endParaRPr lang="en-AU"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6585619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152400"/>
            <a:ext cx="4797425" cy="3598863"/>
          </a:xfrm>
        </p:spPr>
      </p:sp>
      <p:sp>
        <p:nvSpPr>
          <p:cNvPr id="3" name="Notes Placeholder 2"/>
          <p:cNvSpPr>
            <a:spLocks noGrp="1"/>
          </p:cNvSpPr>
          <p:nvPr>
            <p:ph type="body" idx="1"/>
          </p:nvPr>
        </p:nvSpPr>
        <p:spPr>
          <a:xfrm>
            <a:off x="152400" y="3751266"/>
            <a:ext cx="7010400" cy="4329113"/>
          </a:xfrm>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FSNA provides a consistent format for assessing the needs and strengths of a family or household in order to help prioritize what services and interventions should be included in the service plan. In addition, it provides a structure for an interactive conversation with parents and youth about their perspectives about their family cultural context and how it impacts parenting, caregiver and well being.</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For the parent items and child domains, the social worker assesses the parents in the household across all areas of functioning listed as parent domains and assesses each child in the household across the child items.</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social worker then prioritizes the needs and strengths identified in the previous sections and integrates these priorities into the service plan.</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defTabSz="931669">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All in all, the FSNA systematically identifies critical family needs, and it helps plan effective service interventions. The initial strengths and needs assessment, when followed by periodic reassessments, permits social workers and their supervisors to easily assess changes in family functioning. </a:t>
            </a:r>
          </a:p>
          <a:p>
            <a:pPr defTabSz="931669">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There are two core parts of the FSNA: caregiver and child.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there is more than one caregiver in the home, score each one separately.</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Review the caregiver items. Highlight a few definitions.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Review child items. Complete items for every child for whom a case plan will be created.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Note that items SN11 and CSN12 are for other areas of strength or need not captured in the existing categories. You may have a unique strength or need for each caregiver and each child. It can be a different area for each person. On the tool, mark the item as either a. significant strength, b. not applicable, c. minor need, or d. significant need. In the comment space, indicate the area you are scoring.</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It also allows specifying a “pocket” of strength within an area that is generally a need.</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Scoring will be done automatically by the computer. The computer will generate a list of the items organized by scored rank. Generally, pick the three highest scores as strengths and the three lowest scores as needs. If ties result in more than three items, use discretion to select from among the tied items. Reasons to select one over another may include the worker’s assessment of which are most important, the availability of resources, the family’s willingness to work on an area, or one area being covered already (i.e., family relationships on the child item might already be a priority need from the caregiver section).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pPr>
            <a:r>
              <a:rPr lang="en-US" dirty="0">
                <a:latin typeface="Verdana" panose="020B0604030504040204" pitchFamily="34" charset="0"/>
                <a:ea typeface="Verdana" panose="020B0604030504040204" pitchFamily="34" charset="0"/>
                <a:cs typeface="Verdana" panose="020B0604030504040204" pitchFamily="34" charset="0"/>
              </a:rPr>
              <a:t>DIGGING DEEPER: The function of the FSNA is to set the priority areas to address in the case plan and identify areas of family strength. Comprehensive family assessment does not stop here. Clinical observations continuously scan for information that will help guide what types of interactions are most likely to succeed, how best to approach the family, and what their motivations to change and barriers to change might be. In other words, as workers, identifying priority areas of need is the beginning, not the end, of family assessment.</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4"/>
              </a:buBlip>
              <a:tabLst>
                <a:tab pos="342760" algn="l"/>
              </a:tabLst>
            </a:pPr>
            <a:r>
              <a:rPr lang="en-US" dirty="0">
                <a:latin typeface="Verdana" panose="020B0604030504040204" pitchFamily="34" charset="0"/>
                <a:ea typeface="Verdana" panose="020B0604030504040204" pitchFamily="34" charset="0"/>
                <a:cs typeface="Verdana" panose="020B0604030504040204" pitchFamily="34" charset="0"/>
              </a:rPr>
              <a:t>PRACTICE LINKS: For counties using family conferencing, the FSNA can be used to help organize a conference around the question of what the strengths and needs of a family are. Alternatively, once needs are identified, a family conference could be organized around the question of developing a case plan to address those needs.</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defTabSz="931669">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4A7E0AFB-9A70-451E-8986-53CF6C94FDC1}" type="slidenum">
              <a:rPr lang="en-US" sz="1100">
                <a:latin typeface="Verdana" panose="020B0604030504040204" pitchFamily="34" charset="0"/>
                <a:ea typeface="Verdana" panose="020B0604030504040204" pitchFamily="34" charset="0"/>
                <a:cs typeface="Verdana" panose="020B0604030504040204" pitchFamily="34" charset="0"/>
              </a:rPr>
              <a:pPr/>
              <a:t>106</a:t>
            </a:fld>
            <a:endParaRPr 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6414979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an item does not apply to a child because of his/her age or developmental level, score “b.”</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pPr>
            <a:r>
              <a:rPr lang="en-US" dirty="0">
                <a:latin typeface="Verdana" panose="020B0604030504040204" pitchFamily="34" charset="0"/>
                <a:ea typeface="Verdana" panose="020B0604030504040204" pitchFamily="34" charset="0"/>
                <a:cs typeface="Verdana" panose="020B0604030504040204" pitchFamily="34" charset="0"/>
              </a:rPr>
              <a:t>DIGGING DEEPER: Carefully consider whether an item can be scored before assuming it is not applicable to child’s age. For example, there are ways to assess the emotional health of an infant. A child who is, or should be, enrolled in a 0–3 program should be assessed for education.</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AU"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4A7E0AFB-9A70-451E-8986-53CF6C94FDC1}" type="slidenum">
              <a:rPr lang="en-US" sz="1100">
                <a:latin typeface="Verdana" panose="020B0604030504040204" pitchFamily="34" charset="0"/>
                <a:ea typeface="Verdana" panose="020B0604030504040204" pitchFamily="34" charset="0"/>
                <a:cs typeface="Verdana" panose="020B0604030504040204" pitchFamily="34" charset="0"/>
              </a:rPr>
              <a:pPr/>
              <a:t>107</a:t>
            </a:fld>
            <a:endParaRPr 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2045943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After scoring the FSNA, it is</a:t>
            </a:r>
            <a:r>
              <a:rPr lang="en-US" altLang="ja-JP" dirty="0">
                <a:latin typeface="Verdana" panose="020B0604030504040204" pitchFamily="34" charset="0"/>
                <a:ea typeface="Verdana" panose="020B0604030504040204" pitchFamily="34" charset="0"/>
                <a:cs typeface="Verdana" panose="020B0604030504040204" pitchFamily="34" charset="0"/>
              </a:rPr>
              <a:t> important to have a conversation with the family to see whether the way things scored out makes sense to them. Imagine the priority needs of the parents that scored and the child needs that scored as barriers to the safety goal. Does that make sense to you? Does it make sense to the family? If so, then you are ready to start planning to remove, or at least reduce, those barriers so that the family can reach the safety goal.</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we do nothing because the risk was high or very high, chances are good—</a:t>
            </a:r>
            <a:r>
              <a:rPr lang="en-US" b="1" dirty="0">
                <a:latin typeface="Verdana" panose="020B0604030504040204" pitchFamily="34" charset="0"/>
                <a:ea typeface="Verdana" panose="020B0604030504040204" pitchFamily="34" charset="0"/>
                <a:cs typeface="Verdana" panose="020B0604030504040204" pitchFamily="34" charset="0"/>
              </a:rPr>
              <a:t>though not certain</a:t>
            </a:r>
            <a:r>
              <a:rPr lang="en-US" dirty="0">
                <a:latin typeface="Verdana" panose="020B0604030504040204" pitchFamily="34" charset="0"/>
                <a:ea typeface="Verdana" panose="020B0604030504040204" pitchFamily="34" charset="0"/>
                <a:cs typeface="Verdana" panose="020B0604030504040204" pitchFamily="34" charset="0"/>
              </a:rPr>
              <a:t>—that the future danger we are worried about will come to be.</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the scored priorities do not</a:t>
            </a:r>
            <a:r>
              <a:rPr lang="en-US" altLang="ja-JP" dirty="0">
                <a:latin typeface="Verdana" panose="020B0604030504040204" pitchFamily="34" charset="0"/>
                <a:ea typeface="Verdana" panose="020B0604030504040204" pitchFamily="34" charset="0"/>
                <a:cs typeface="Verdana" panose="020B0604030504040204" pitchFamily="34" charset="0"/>
              </a:rPr>
              <a:t> make sense, it is fine to override them and pick something else, but you should be able to articulate why. </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Once everyone agrees what we should be working on, it is</a:t>
            </a:r>
            <a:r>
              <a:rPr lang="en-US" altLang="ja-JP" dirty="0">
                <a:latin typeface="Verdana" panose="020B0604030504040204" pitchFamily="34" charset="0"/>
                <a:ea typeface="Verdana" panose="020B0604030504040204" pitchFamily="34" charset="0"/>
                <a:cs typeface="Verdana" panose="020B0604030504040204" pitchFamily="34" charset="0"/>
              </a:rPr>
              <a:t> time to start planning next steps.</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It is</a:t>
            </a:r>
            <a:r>
              <a:rPr lang="en-US" altLang="ja-JP" dirty="0">
                <a:latin typeface="Verdana" panose="020B0604030504040204" pitchFamily="34" charset="0"/>
                <a:ea typeface="Verdana" panose="020B0604030504040204" pitchFamily="34" charset="0"/>
                <a:cs typeface="Verdana" panose="020B0604030504040204" pitchFamily="34" charset="0"/>
              </a:rPr>
              <a:t> tempting to reflexively put in predictable services rather than focus on change in behavior. If parenting is a need, send the parent to a parenting class. If mom is depressed, send her to </a:t>
            </a:r>
            <a:r>
              <a:rPr lang="en-AU" altLang="ja-JP" dirty="0">
                <a:latin typeface="Verdana" panose="020B0604030504040204" pitchFamily="34" charset="0"/>
                <a:ea typeface="Verdana" panose="020B0604030504040204" pitchFamily="34" charset="0"/>
                <a:cs typeface="Verdana" panose="020B0604030504040204" pitchFamily="34" charset="0"/>
              </a:rPr>
              <a:t>counselling</a:t>
            </a:r>
            <a:r>
              <a:rPr lang="en-US" altLang="ja-JP" dirty="0">
                <a:latin typeface="Verdana" panose="020B0604030504040204" pitchFamily="34" charset="0"/>
                <a:ea typeface="Verdana" panose="020B0604030504040204" pitchFamily="34" charset="0"/>
                <a:cs typeface="Verdana" panose="020B0604030504040204" pitchFamily="34" charset="0"/>
              </a:rPr>
              <a:t>. But …</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ヒラギノ角ゴ ProN W3"/>
                <a:cs typeface="ヒラギノ角ゴ ProN W3"/>
              </a:defRPr>
            </a:lvl1pPr>
            <a:lvl2pPr marL="756981" indent="-291146">
              <a:defRPr>
                <a:solidFill>
                  <a:schemeClr val="tx1"/>
                </a:solidFill>
                <a:latin typeface="Arial" panose="020B0604020202020204" pitchFamily="34" charset="0"/>
                <a:ea typeface="ヒラギノ角ゴ ProN W3"/>
                <a:cs typeface="ヒラギノ角ゴ ProN W3"/>
              </a:defRPr>
            </a:lvl2pPr>
            <a:lvl3pPr marL="1164586" indent="-232915">
              <a:defRPr>
                <a:solidFill>
                  <a:schemeClr val="tx1"/>
                </a:solidFill>
                <a:latin typeface="Arial" panose="020B0604020202020204" pitchFamily="34" charset="0"/>
                <a:ea typeface="ヒラギノ角ゴ ProN W3"/>
                <a:cs typeface="ヒラギノ角ゴ ProN W3"/>
              </a:defRPr>
            </a:lvl3pPr>
            <a:lvl4pPr marL="1630422" indent="-232915">
              <a:defRPr>
                <a:solidFill>
                  <a:schemeClr val="tx1"/>
                </a:solidFill>
                <a:latin typeface="Arial" panose="020B0604020202020204" pitchFamily="34" charset="0"/>
                <a:ea typeface="ヒラギノ角ゴ ProN W3"/>
                <a:cs typeface="ヒラギノ角ゴ ProN W3"/>
              </a:defRPr>
            </a:lvl4pPr>
            <a:lvl5pPr marL="2096256" indent="-232915">
              <a:defRPr>
                <a:solidFill>
                  <a:schemeClr val="tx1"/>
                </a:solidFill>
                <a:latin typeface="Arial" panose="020B0604020202020204" pitchFamily="34" charset="0"/>
                <a:ea typeface="ヒラギノ角ゴ ProN W3"/>
                <a:cs typeface="ヒラギノ角ゴ ProN W3"/>
              </a:defRPr>
            </a:lvl5pPr>
            <a:lvl6pPr marL="2562091" indent="-232915" eaLnBrk="0" fontAlgn="base" hangingPunct="0">
              <a:spcBef>
                <a:spcPct val="0"/>
              </a:spcBef>
              <a:spcAft>
                <a:spcPct val="0"/>
              </a:spcAft>
              <a:defRPr>
                <a:solidFill>
                  <a:schemeClr val="tx1"/>
                </a:solidFill>
                <a:latin typeface="Arial" panose="020B0604020202020204" pitchFamily="34" charset="0"/>
                <a:ea typeface="ヒラギノ角ゴ ProN W3"/>
                <a:cs typeface="ヒラギノ角ゴ ProN W3"/>
              </a:defRPr>
            </a:lvl6pPr>
            <a:lvl7pPr marL="3027925" indent="-232915" eaLnBrk="0" fontAlgn="base" hangingPunct="0">
              <a:spcBef>
                <a:spcPct val="0"/>
              </a:spcBef>
              <a:spcAft>
                <a:spcPct val="0"/>
              </a:spcAft>
              <a:defRPr>
                <a:solidFill>
                  <a:schemeClr val="tx1"/>
                </a:solidFill>
                <a:latin typeface="Arial" panose="020B0604020202020204" pitchFamily="34" charset="0"/>
                <a:ea typeface="ヒラギノ角ゴ ProN W3"/>
                <a:cs typeface="ヒラギノ角ゴ ProN W3"/>
              </a:defRPr>
            </a:lvl7pPr>
            <a:lvl8pPr marL="3493759" indent="-232915" eaLnBrk="0" fontAlgn="base" hangingPunct="0">
              <a:spcBef>
                <a:spcPct val="0"/>
              </a:spcBef>
              <a:spcAft>
                <a:spcPct val="0"/>
              </a:spcAft>
              <a:defRPr>
                <a:solidFill>
                  <a:schemeClr val="tx1"/>
                </a:solidFill>
                <a:latin typeface="Arial" panose="020B0604020202020204" pitchFamily="34" charset="0"/>
                <a:ea typeface="ヒラギノ角ゴ ProN W3"/>
                <a:cs typeface="ヒラギノ角ゴ ProN W3"/>
              </a:defRPr>
            </a:lvl8pPr>
            <a:lvl9pPr marL="3959595" indent="-232915" eaLnBrk="0" fontAlgn="base" hangingPunct="0">
              <a:spcBef>
                <a:spcPct val="0"/>
              </a:spcBef>
              <a:spcAft>
                <a:spcPct val="0"/>
              </a:spcAft>
              <a:defRPr>
                <a:solidFill>
                  <a:schemeClr val="tx1"/>
                </a:solidFill>
                <a:latin typeface="Arial" panose="020B0604020202020204" pitchFamily="34" charset="0"/>
                <a:ea typeface="ヒラギノ角ゴ ProN W3"/>
                <a:cs typeface="ヒラギノ角ゴ ProN W3"/>
              </a:defRPr>
            </a:lvl9pPr>
          </a:lstStyle>
          <a:p>
            <a:fld id="{85185CD7-9C54-40D5-92A6-E20A20A4B2B2}" type="slidenum">
              <a:rPr lang="en-US" sz="1100">
                <a:latin typeface="Verdana" panose="020B0604030504040204" pitchFamily="34" charset="0"/>
                <a:ea typeface="Verdana" panose="020B0604030504040204" pitchFamily="34" charset="0"/>
                <a:cs typeface="Verdana" panose="020B0604030504040204" pitchFamily="34" charset="0"/>
              </a:rPr>
              <a:pPr/>
              <a:t>108</a:t>
            </a:fld>
            <a:endParaRPr 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6105642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When case plans clearly link back to identified safety threats and dynamic risk factors that can be affected by sustained behavior changes, it will be easier to see when the needed changes have occurred.  Support networks can be helpful in providing a way to see behavior changes demonstrated over time AND they can support the child’s ongoing safety.  </a:t>
            </a: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109</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19799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807">
              <a:defRPr b="1">
                <a:solidFill>
                  <a:schemeClr val="tx1"/>
                </a:solidFill>
                <a:latin typeface="Arial" panose="020B0604020202020204" pitchFamily="34" charset="0"/>
              </a:defRPr>
            </a:lvl1pPr>
            <a:lvl2pPr marL="742649" indent="-285634" defTabSz="964807">
              <a:defRPr b="1">
                <a:solidFill>
                  <a:schemeClr val="tx1"/>
                </a:solidFill>
                <a:latin typeface="Arial" panose="020B0604020202020204" pitchFamily="34" charset="0"/>
              </a:defRPr>
            </a:lvl2pPr>
            <a:lvl3pPr marL="1142536" indent="-228507" defTabSz="964807">
              <a:defRPr b="1">
                <a:solidFill>
                  <a:schemeClr val="tx1"/>
                </a:solidFill>
                <a:latin typeface="Arial" panose="020B0604020202020204" pitchFamily="34" charset="0"/>
              </a:defRPr>
            </a:lvl3pPr>
            <a:lvl4pPr marL="1599549" indent="-228507" defTabSz="964807">
              <a:defRPr b="1">
                <a:solidFill>
                  <a:schemeClr val="tx1"/>
                </a:solidFill>
                <a:latin typeface="Arial" panose="020B0604020202020204" pitchFamily="34" charset="0"/>
              </a:defRPr>
            </a:lvl4pPr>
            <a:lvl5pPr marL="2056564" indent="-228507" defTabSz="964807">
              <a:defRPr b="1">
                <a:solidFill>
                  <a:schemeClr val="tx1"/>
                </a:solidFill>
                <a:latin typeface="Arial" panose="020B0604020202020204" pitchFamily="34" charset="0"/>
              </a:defRPr>
            </a:lvl5pPr>
            <a:lvl6pPr marL="2513578" indent="-228507" defTabSz="964807" eaLnBrk="0" fontAlgn="base" hangingPunct="0">
              <a:spcBef>
                <a:spcPct val="0"/>
              </a:spcBef>
              <a:spcAft>
                <a:spcPct val="0"/>
              </a:spcAft>
              <a:defRPr b="1">
                <a:solidFill>
                  <a:schemeClr val="tx1"/>
                </a:solidFill>
                <a:latin typeface="Arial" panose="020B0604020202020204" pitchFamily="34" charset="0"/>
              </a:defRPr>
            </a:lvl6pPr>
            <a:lvl7pPr marL="2970593" indent="-228507" defTabSz="964807" eaLnBrk="0" fontAlgn="base" hangingPunct="0">
              <a:spcBef>
                <a:spcPct val="0"/>
              </a:spcBef>
              <a:spcAft>
                <a:spcPct val="0"/>
              </a:spcAft>
              <a:defRPr b="1">
                <a:solidFill>
                  <a:schemeClr val="tx1"/>
                </a:solidFill>
                <a:latin typeface="Arial" panose="020B0604020202020204" pitchFamily="34" charset="0"/>
              </a:defRPr>
            </a:lvl7pPr>
            <a:lvl8pPr marL="3427607" indent="-228507" defTabSz="964807" eaLnBrk="0" fontAlgn="base" hangingPunct="0">
              <a:spcBef>
                <a:spcPct val="0"/>
              </a:spcBef>
              <a:spcAft>
                <a:spcPct val="0"/>
              </a:spcAft>
              <a:defRPr b="1">
                <a:solidFill>
                  <a:schemeClr val="tx1"/>
                </a:solidFill>
                <a:latin typeface="Arial" panose="020B0604020202020204" pitchFamily="34" charset="0"/>
              </a:defRPr>
            </a:lvl8pPr>
            <a:lvl9pPr marL="3884621" indent="-228507" defTabSz="964807" eaLnBrk="0" fontAlgn="base" hangingPunct="0">
              <a:spcBef>
                <a:spcPct val="0"/>
              </a:spcBef>
              <a:spcAft>
                <a:spcPct val="0"/>
              </a:spcAft>
              <a:defRPr b="1">
                <a:solidFill>
                  <a:schemeClr val="tx1"/>
                </a:solidFill>
                <a:latin typeface="Arial" panose="020B0604020202020204" pitchFamily="34" charset="0"/>
              </a:defRPr>
            </a:lvl9pPr>
          </a:lstStyle>
          <a:p>
            <a:fld id="{B3CF8BA1-1777-489E-AA43-380684660172}" type="slidenum">
              <a:rPr lang="en-US" altLang="en-US" sz="1100" b="0">
                <a:latin typeface="Verdana" panose="020B0604030504040204" pitchFamily="34" charset="0"/>
                <a:ea typeface="Verdana" panose="020B0604030504040204" pitchFamily="34" charset="0"/>
                <a:cs typeface="Verdana" panose="020B0604030504040204" pitchFamily="34" charset="0"/>
              </a:rPr>
              <a:pPr/>
              <a:t>11</a:t>
            </a:fld>
            <a:endParaRPr lang="en-US" altLang="en-US" sz="1100" b="0" dirty="0">
              <a:latin typeface="Verdana" panose="020B0604030504040204" pitchFamily="34" charset="0"/>
              <a:ea typeface="Verdana" panose="020B0604030504040204" pitchFamily="34" charset="0"/>
              <a:cs typeface="Verdana" panose="020B0604030504040204" pitchFamily="34" charset="0"/>
            </a:endParaRPr>
          </a:p>
        </p:txBody>
      </p:sp>
      <p:sp>
        <p:nvSpPr>
          <p:cNvPr id="141316" name="Notes Placeholder 4"/>
          <p:cNvSpPr>
            <a:spLocks noGrp="1"/>
          </p:cNvSpPr>
          <p:nvPr>
            <p:ph type="body"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441">
              <a:defRPr/>
            </a:pPr>
            <a:r>
              <a:rPr lang="en-US" dirty="0">
                <a:latin typeface="Verdana" panose="020B0604030504040204" pitchFamily="34" charset="0"/>
                <a:ea typeface="Verdana" panose="020B0604030504040204" pitchFamily="34" charset="0"/>
                <a:cs typeface="Verdana" panose="020B0604030504040204" pitchFamily="34" charset="0"/>
              </a:rPr>
              <a:t>Complete SDM assessments on this household. Determine primary and secondary caregivers based on who provides the most care for the child.</a:t>
            </a: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6198748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The child development item (CSN3) references the physical and developmental milestone table starting on page </a:t>
            </a:r>
            <a:r>
              <a:rPr lang="en-US" dirty="0" smtClean="0">
                <a:latin typeface="Verdana" panose="020B0604030504040204" pitchFamily="34" charset="0"/>
                <a:ea typeface="Verdana" panose="020B0604030504040204" pitchFamily="34" charset="0"/>
                <a:cs typeface="Verdana" panose="020B0604030504040204" pitchFamily="34" charset="0"/>
              </a:rPr>
              <a:t>127 </a:t>
            </a:r>
            <a:r>
              <a:rPr lang="en-US" dirty="0">
                <a:latin typeface="Verdana" panose="020B0604030504040204" pitchFamily="34" charset="0"/>
                <a:ea typeface="Verdana" panose="020B0604030504040204" pitchFamily="34" charset="0"/>
                <a:cs typeface="Verdana" panose="020B0604030504040204" pitchFamily="34" charset="0"/>
              </a:rPr>
              <a:t>of the P&amp;P manual. Look at the table. It is a compilation of several tools that provides easily observable ways for the worker to select the appropriate response. This is not a formal developmental assessment.</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110</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0753332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152400"/>
            <a:ext cx="4797425" cy="3598863"/>
          </a:xfrm>
        </p:spPr>
      </p:sp>
      <p:sp>
        <p:nvSpPr>
          <p:cNvPr id="3" name="Notes Placeholder 2"/>
          <p:cNvSpPr>
            <a:spLocks noGrp="1"/>
          </p:cNvSpPr>
          <p:nvPr>
            <p:ph type="body" idx="1"/>
          </p:nvPr>
        </p:nvSpPr>
        <p:spPr>
          <a:xfrm>
            <a:off x="228603" y="3751264"/>
            <a:ext cx="6934200" cy="4338636"/>
          </a:xfrm>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FSNA is only completed on cases that will be opened. It may be completed for other families for the purpose of making detailed referrals, but this is not required.</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Whoever is responsible for developing the case plan completes the FSNA. In some instances, the worker conducting the initial assessment and investigation completes the initial case plan, so he/she would do the FSNA. It could also be a court investigator, dependency worker, or an ongoing FM or ER worker. If an ongoing worker is responsible for the case plan, it is important that the ER worker transfer the case quickly, because the clock is ticking on the deadline for establishing the case plan.</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It is also important that this tool (as well as all SDM tools, but this tool in particular) be seen as a way to organize an assessment and the information it contains. Completing this tool should be a collaborative process with the family.</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tabLst>
                <a:tab pos="342760" algn="l"/>
              </a:tabLst>
            </a:pPr>
            <a:r>
              <a:rPr lang="en-US" dirty="0">
                <a:latin typeface="Verdana" panose="020B0604030504040204" pitchFamily="34" charset="0"/>
                <a:ea typeface="Verdana" panose="020B0604030504040204" pitchFamily="34" charset="0"/>
                <a:cs typeface="Verdana" panose="020B0604030504040204" pitchFamily="34" charset="0"/>
              </a:rPr>
              <a:t>COMPUTER NOTE: </a:t>
            </a:r>
            <a:r>
              <a:rPr lang="en-US">
                <a:latin typeface="Verdana" panose="020B0604030504040204" pitchFamily="34" charset="0"/>
                <a:ea typeface="Verdana" panose="020B0604030504040204" pitchFamily="34" charset="0"/>
                <a:cs typeface="Verdana" panose="020B0604030504040204" pitchFamily="34" charset="0"/>
              </a:rPr>
              <a:t>In </a:t>
            </a:r>
            <a:r>
              <a:rPr lang="en-US" smtClean="0">
                <a:latin typeface="Verdana" panose="020B0604030504040204" pitchFamily="34" charset="0"/>
                <a:ea typeface="Verdana" panose="020B0604030504040204" pitchFamily="34" charset="0"/>
                <a:cs typeface="Verdana" panose="020B0604030504040204" pitchFamily="34" charset="0"/>
              </a:rPr>
              <a:t>webSDM</a:t>
            </a:r>
            <a:r>
              <a:rPr lang="en-US" dirty="0">
                <a:latin typeface="Verdana" panose="020B0604030504040204" pitchFamily="34" charset="0"/>
                <a:ea typeface="Verdana" panose="020B0604030504040204" pitchFamily="34" charset="0"/>
                <a:cs typeface="Verdana" panose="020B0604030504040204" pitchFamily="34" charset="0"/>
              </a:rPr>
              <a:t>, if an FSNA must be done before the case shows up on a worker’s case list, the worker can create the FSNA within the referral. Otherwise, the FSNA will always be completed within the case.</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case plan is the natural result of the FSNA; objectives should relate to the three priority needs for caregivers. All child needs should be addressed.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Workers will complete the case plan as they always have, ensuring that service objectives relate to priority needs and that strengths are used wherever possible to address needs.</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Because the FSNA is designed to focus the case plan, it should be completed prior to completing the case plan. An FSNA done more than 30 calendar days before the case plan is too old to use—strengths and needs may have changed.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FSNA is repeated in conjunction with each review, which is every six months (or sooner, as needed). In essence, whenever there is a need for a case plan, whether because of the calendar, the courts, or changes in the family, the first step should be to complete an FSNA.</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Ask participants what might trigger completion of a FSNA prior to six months.</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4A7E0AFB-9A70-451E-8986-53CF6C94FDC1}" type="slidenum">
              <a:rPr lang="en-US" sz="1100">
                <a:latin typeface="Verdana" panose="020B0604030504040204" pitchFamily="34" charset="0"/>
                <a:ea typeface="Verdana" panose="020B0604030504040204" pitchFamily="34" charset="0"/>
                <a:cs typeface="Verdana" panose="020B0604030504040204" pitchFamily="34" charset="0"/>
              </a:rPr>
              <a:pPr/>
              <a:t>111</a:t>
            </a:fld>
            <a:endParaRPr 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9807081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Look at page A1 in the appendix of the P&amp;P manual. It shows CWS/CMS service objectives that relate to each potential need to a greater or lesser extent. For example, if substance abuse/use is a priority need, these are the likely objectives and contributing factors you could pick from. You will not need to go over the entire CWS/CMS list, but you can use this table to identify the most salient objectives for each priority need.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(It is important that for families, language is converted to statements of what the family will DO!)</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112</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3592098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Narratives can be organized around all of the tool’s items. Particular attention should be paid to priority strengths and needs. The narrative should include evidence of the professional observations that led to the responses for each item. Be sure to indicate if the item’s score does not reflect the family perspective and show why you scored it despite the family’s perspective.</a:t>
            </a:r>
          </a:p>
          <a:p>
            <a:pPr defTabSz="912441">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The narrative is recorded in contact notes and should be summarized in court reports.</a:t>
            </a:r>
          </a:p>
          <a:p>
            <a:pPr defTabSz="912441">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807">
              <a:defRPr b="1">
                <a:solidFill>
                  <a:schemeClr val="tx1"/>
                </a:solidFill>
                <a:latin typeface="Arial" panose="020B0604020202020204" pitchFamily="34" charset="0"/>
              </a:defRPr>
            </a:lvl1pPr>
            <a:lvl2pPr marL="742649" indent="-285634" defTabSz="964807">
              <a:defRPr b="1">
                <a:solidFill>
                  <a:schemeClr val="tx1"/>
                </a:solidFill>
                <a:latin typeface="Arial" panose="020B0604020202020204" pitchFamily="34" charset="0"/>
              </a:defRPr>
            </a:lvl2pPr>
            <a:lvl3pPr marL="1142536" indent="-228507" defTabSz="964807">
              <a:defRPr b="1">
                <a:solidFill>
                  <a:schemeClr val="tx1"/>
                </a:solidFill>
                <a:latin typeface="Arial" panose="020B0604020202020204" pitchFamily="34" charset="0"/>
              </a:defRPr>
            </a:lvl3pPr>
            <a:lvl4pPr marL="1599549" indent="-228507" defTabSz="964807">
              <a:defRPr b="1">
                <a:solidFill>
                  <a:schemeClr val="tx1"/>
                </a:solidFill>
                <a:latin typeface="Arial" panose="020B0604020202020204" pitchFamily="34" charset="0"/>
              </a:defRPr>
            </a:lvl4pPr>
            <a:lvl5pPr marL="2056564" indent="-228507" defTabSz="964807">
              <a:defRPr b="1">
                <a:solidFill>
                  <a:schemeClr val="tx1"/>
                </a:solidFill>
                <a:latin typeface="Arial" panose="020B0604020202020204" pitchFamily="34" charset="0"/>
              </a:defRPr>
            </a:lvl5pPr>
            <a:lvl6pPr marL="2513578" indent="-228507" defTabSz="964807" eaLnBrk="0" fontAlgn="base" hangingPunct="0">
              <a:spcBef>
                <a:spcPct val="0"/>
              </a:spcBef>
              <a:spcAft>
                <a:spcPct val="0"/>
              </a:spcAft>
              <a:defRPr b="1">
                <a:solidFill>
                  <a:schemeClr val="tx1"/>
                </a:solidFill>
                <a:latin typeface="Arial" panose="020B0604020202020204" pitchFamily="34" charset="0"/>
              </a:defRPr>
            </a:lvl6pPr>
            <a:lvl7pPr marL="2970593" indent="-228507" defTabSz="964807" eaLnBrk="0" fontAlgn="base" hangingPunct="0">
              <a:spcBef>
                <a:spcPct val="0"/>
              </a:spcBef>
              <a:spcAft>
                <a:spcPct val="0"/>
              </a:spcAft>
              <a:defRPr b="1">
                <a:solidFill>
                  <a:schemeClr val="tx1"/>
                </a:solidFill>
                <a:latin typeface="Arial" panose="020B0604020202020204" pitchFamily="34" charset="0"/>
              </a:defRPr>
            </a:lvl7pPr>
            <a:lvl8pPr marL="3427607" indent="-228507" defTabSz="964807" eaLnBrk="0" fontAlgn="base" hangingPunct="0">
              <a:spcBef>
                <a:spcPct val="0"/>
              </a:spcBef>
              <a:spcAft>
                <a:spcPct val="0"/>
              </a:spcAft>
              <a:defRPr b="1">
                <a:solidFill>
                  <a:schemeClr val="tx1"/>
                </a:solidFill>
                <a:latin typeface="Arial" panose="020B0604020202020204" pitchFamily="34" charset="0"/>
              </a:defRPr>
            </a:lvl8pPr>
            <a:lvl9pPr marL="3884621" indent="-228507" defTabSz="964807" eaLnBrk="0" fontAlgn="base" hangingPunct="0">
              <a:spcBef>
                <a:spcPct val="0"/>
              </a:spcBef>
              <a:spcAft>
                <a:spcPct val="0"/>
              </a:spcAft>
              <a:defRPr b="1">
                <a:solidFill>
                  <a:schemeClr val="tx1"/>
                </a:solidFill>
                <a:latin typeface="Arial" panose="020B0604020202020204" pitchFamily="34" charset="0"/>
              </a:defRPr>
            </a:lvl9pPr>
          </a:lstStyle>
          <a:p>
            <a:fld id="{933D09D1-B785-43CC-9806-EAB2B8AC2461}" type="slidenum">
              <a:rPr lang="en-US" altLang="en-US" sz="1100" b="0">
                <a:latin typeface="Verdana" panose="020B0604030504040204" pitchFamily="34" charset="0"/>
                <a:ea typeface="Verdana" panose="020B0604030504040204" pitchFamily="34" charset="0"/>
                <a:cs typeface="Verdana" panose="020B0604030504040204" pitchFamily="34" charset="0"/>
              </a:rPr>
              <a:pPr/>
              <a:t>113</a:t>
            </a:fld>
            <a:endParaRPr lang="en-US" altLang="en-US" sz="1100" b="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7214026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604">
              <a:defRPr sz="2500">
                <a:solidFill>
                  <a:schemeClr val="tx1"/>
                </a:solidFill>
                <a:latin typeface="Arial" charset="0"/>
                <a:ea typeface="ヒラギノ角ゴ ProN W3" charset="0"/>
                <a:cs typeface="ヒラギノ角ゴ ProN W3" charset="0"/>
              </a:defRPr>
            </a:lvl1pPr>
            <a:lvl2pPr marL="761916" indent="-293045" defTabSz="929604">
              <a:defRPr sz="2500">
                <a:solidFill>
                  <a:schemeClr val="tx1"/>
                </a:solidFill>
                <a:latin typeface="Arial" charset="0"/>
                <a:ea typeface="ヒラギノ角ゴ ProN W3" charset="0"/>
                <a:cs typeface="ヒラギノ角ゴ ProN W3" charset="0"/>
              </a:defRPr>
            </a:lvl2pPr>
            <a:lvl3pPr marL="1172178" indent="-234433" defTabSz="929604">
              <a:defRPr sz="2500">
                <a:solidFill>
                  <a:schemeClr val="tx1"/>
                </a:solidFill>
                <a:latin typeface="Arial" charset="0"/>
                <a:ea typeface="ヒラギノ角ゴ ProN W3" charset="0"/>
                <a:cs typeface="ヒラギノ角ゴ ProN W3" charset="0"/>
              </a:defRPr>
            </a:lvl3pPr>
            <a:lvl4pPr marL="1641049" indent="-234433" defTabSz="929604">
              <a:defRPr sz="2500">
                <a:solidFill>
                  <a:schemeClr val="tx1"/>
                </a:solidFill>
                <a:latin typeface="Arial" charset="0"/>
                <a:ea typeface="ヒラギノ角ゴ ProN W3" charset="0"/>
                <a:cs typeface="ヒラギノ角ゴ ProN W3" charset="0"/>
              </a:defRPr>
            </a:lvl4pPr>
            <a:lvl5pPr marL="2109921" indent="-234433" defTabSz="929604">
              <a:defRPr sz="2500">
                <a:solidFill>
                  <a:schemeClr val="tx1"/>
                </a:solidFill>
                <a:latin typeface="Arial" charset="0"/>
                <a:ea typeface="ヒラギノ角ゴ ProN W3" charset="0"/>
                <a:cs typeface="ヒラギノ角ゴ ProN W3" charset="0"/>
              </a:defRPr>
            </a:lvl5pPr>
            <a:lvl6pPr marL="2578794" indent="-234433" defTabSz="929604" eaLnBrk="0" fontAlgn="base" hangingPunct="0">
              <a:spcBef>
                <a:spcPct val="0"/>
              </a:spcBef>
              <a:spcAft>
                <a:spcPct val="0"/>
              </a:spcAft>
              <a:defRPr sz="2500">
                <a:solidFill>
                  <a:schemeClr val="tx1"/>
                </a:solidFill>
                <a:latin typeface="Arial" charset="0"/>
                <a:ea typeface="ヒラギノ角ゴ ProN W3" charset="0"/>
                <a:cs typeface="ヒラギノ角ゴ ProN W3" charset="0"/>
              </a:defRPr>
            </a:lvl6pPr>
            <a:lvl7pPr marL="3047665" indent="-234433" defTabSz="929604" eaLnBrk="0" fontAlgn="base" hangingPunct="0">
              <a:spcBef>
                <a:spcPct val="0"/>
              </a:spcBef>
              <a:spcAft>
                <a:spcPct val="0"/>
              </a:spcAft>
              <a:defRPr sz="2500">
                <a:solidFill>
                  <a:schemeClr val="tx1"/>
                </a:solidFill>
                <a:latin typeface="Arial" charset="0"/>
                <a:ea typeface="ヒラギノ角ゴ ProN W3" charset="0"/>
                <a:cs typeface="ヒラギノ角ゴ ProN W3" charset="0"/>
              </a:defRPr>
            </a:lvl7pPr>
            <a:lvl8pPr marL="3516535" indent="-234433" defTabSz="929604" eaLnBrk="0" fontAlgn="base" hangingPunct="0">
              <a:spcBef>
                <a:spcPct val="0"/>
              </a:spcBef>
              <a:spcAft>
                <a:spcPct val="0"/>
              </a:spcAft>
              <a:defRPr sz="2500">
                <a:solidFill>
                  <a:schemeClr val="tx1"/>
                </a:solidFill>
                <a:latin typeface="Arial" charset="0"/>
                <a:ea typeface="ヒラギノ角ゴ ProN W3" charset="0"/>
                <a:cs typeface="ヒラギノ角ゴ ProN W3" charset="0"/>
              </a:defRPr>
            </a:lvl8pPr>
            <a:lvl9pPr marL="3985407" indent="-234433" defTabSz="929604" eaLnBrk="0" fontAlgn="base" hangingPunct="0">
              <a:spcBef>
                <a:spcPct val="0"/>
              </a:spcBef>
              <a:spcAft>
                <a:spcPct val="0"/>
              </a:spcAft>
              <a:defRPr sz="2500">
                <a:solidFill>
                  <a:schemeClr val="tx1"/>
                </a:solidFill>
                <a:latin typeface="Arial" charset="0"/>
                <a:ea typeface="ヒラギノ角ゴ ProN W3" charset="0"/>
                <a:cs typeface="ヒラギノ角ゴ ProN W3" charset="0"/>
              </a:defRPr>
            </a:lvl9pPr>
          </a:lstStyle>
          <a:p>
            <a:fld id="{64651B99-4D50-764F-B9FF-F636C69A5114}" type="slidenum">
              <a:rPr lang="en-US" sz="1100">
                <a:latin typeface="Verdana" panose="020B0604030504040204" pitchFamily="34" charset="0"/>
                <a:ea typeface="Verdana" panose="020B0604030504040204" pitchFamily="34" charset="0"/>
                <a:cs typeface="Verdana" panose="020B0604030504040204" pitchFamily="34" charset="0"/>
              </a:rPr>
              <a:pPr/>
              <a:t>114</a:t>
            </a:fld>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616450" name="Rectangle 2"/>
          <p:cNvSpPr>
            <a:spLocks noGrp="1" noRot="1" noChangeAspect="1" noChangeArrowheads="1" noTextEdit="1"/>
          </p:cNvSpPr>
          <p:nvPr>
            <p:ph type="sldImg"/>
          </p:nvPr>
        </p:nvSpPr>
        <p:spPr>
          <a:xfrm>
            <a:off x="1282700" y="708025"/>
            <a:ext cx="4721225" cy="3541713"/>
          </a:xfrm>
          <a:ln/>
        </p:spPr>
      </p:sp>
      <p:sp>
        <p:nvSpPr>
          <p:cNvPr id="616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Because the FSNA scoring is intended to be a collaborative dialogue between worker and family members, it is important to document in the case contact narrative the basis for FSNA item completion.</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When there is strong evidence and clear agreement, the case contact should include facts that support the item selection.</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With “b” responses, narrative can include general statements about functioning within the domain.</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When there the dividing line between choices is equivocal, include comments about the reasons for the selection.</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When the family has a different point of view for how an item should be marked, include the facts and also the family’s perspective.</a:t>
            </a:r>
          </a:p>
        </p:txBody>
      </p:sp>
    </p:spTree>
    <p:extLst>
      <p:ext uri="{BB962C8B-B14F-4D97-AF65-F5344CB8AC3E}">
        <p14:creationId xmlns:p14="http://schemas.microsoft.com/office/powerpoint/2010/main" val="184729087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9604">
              <a:defRPr sz="2500">
                <a:solidFill>
                  <a:schemeClr val="tx1"/>
                </a:solidFill>
                <a:latin typeface="Arial" charset="0"/>
                <a:ea typeface="ヒラギノ角ゴ ProN W3" charset="0"/>
                <a:cs typeface="ヒラギノ角ゴ ProN W3" charset="0"/>
              </a:defRPr>
            </a:lvl1pPr>
            <a:lvl2pPr marL="761916" indent="-293045" defTabSz="929604">
              <a:defRPr sz="2500">
                <a:solidFill>
                  <a:schemeClr val="tx1"/>
                </a:solidFill>
                <a:latin typeface="Arial" charset="0"/>
                <a:ea typeface="ヒラギノ角ゴ ProN W3" charset="0"/>
                <a:cs typeface="ヒラギノ角ゴ ProN W3" charset="0"/>
              </a:defRPr>
            </a:lvl2pPr>
            <a:lvl3pPr marL="1172178" indent="-234433" defTabSz="929604">
              <a:defRPr sz="2500">
                <a:solidFill>
                  <a:schemeClr val="tx1"/>
                </a:solidFill>
                <a:latin typeface="Arial" charset="0"/>
                <a:ea typeface="ヒラギノ角ゴ ProN W3" charset="0"/>
                <a:cs typeface="ヒラギノ角ゴ ProN W3" charset="0"/>
              </a:defRPr>
            </a:lvl3pPr>
            <a:lvl4pPr marL="1641049" indent="-234433" defTabSz="929604">
              <a:defRPr sz="2500">
                <a:solidFill>
                  <a:schemeClr val="tx1"/>
                </a:solidFill>
                <a:latin typeface="Arial" charset="0"/>
                <a:ea typeface="ヒラギノ角ゴ ProN W3" charset="0"/>
                <a:cs typeface="ヒラギノ角ゴ ProN W3" charset="0"/>
              </a:defRPr>
            </a:lvl4pPr>
            <a:lvl5pPr marL="2109921" indent="-234433" defTabSz="929604">
              <a:defRPr sz="2500">
                <a:solidFill>
                  <a:schemeClr val="tx1"/>
                </a:solidFill>
                <a:latin typeface="Arial" charset="0"/>
                <a:ea typeface="ヒラギノ角ゴ ProN W3" charset="0"/>
                <a:cs typeface="ヒラギノ角ゴ ProN W3" charset="0"/>
              </a:defRPr>
            </a:lvl5pPr>
            <a:lvl6pPr marL="2578794" indent="-234433" defTabSz="929604" eaLnBrk="0" fontAlgn="base" hangingPunct="0">
              <a:spcBef>
                <a:spcPct val="0"/>
              </a:spcBef>
              <a:spcAft>
                <a:spcPct val="0"/>
              </a:spcAft>
              <a:defRPr sz="2500">
                <a:solidFill>
                  <a:schemeClr val="tx1"/>
                </a:solidFill>
                <a:latin typeface="Arial" charset="0"/>
                <a:ea typeface="ヒラギノ角ゴ ProN W3" charset="0"/>
                <a:cs typeface="ヒラギノ角ゴ ProN W3" charset="0"/>
              </a:defRPr>
            </a:lvl6pPr>
            <a:lvl7pPr marL="3047665" indent="-234433" defTabSz="929604" eaLnBrk="0" fontAlgn="base" hangingPunct="0">
              <a:spcBef>
                <a:spcPct val="0"/>
              </a:spcBef>
              <a:spcAft>
                <a:spcPct val="0"/>
              </a:spcAft>
              <a:defRPr sz="2500">
                <a:solidFill>
                  <a:schemeClr val="tx1"/>
                </a:solidFill>
                <a:latin typeface="Arial" charset="0"/>
                <a:ea typeface="ヒラギノ角ゴ ProN W3" charset="0"/>
                <a:cs typeface="ヒラギノ角ゴ ProN W3" charset="0"/>
              </a:defRPr>
            </a:lvl7pPr>
            <a:lvl8pPr marL="3516535" indent="-234433" defTabSz="929604" eaLnBrk="0" fontAlgn="base" hangingPunct="0">
              <a:spcBef>
                <a:spcPct val="0"/>
              </a:spcBef>
              <a:spcAft>
                <a:spcPct val="0"/>
              </a:spcAft>
              <a:defRPr sz="2500">
                <a:solidFill>
                  <a:schemeClr val="tx1"/>
                </a:solidFill>
                <a:latin typeface="Arial" charset="0"/>
                <a:ea typeface="ヒラギノ角ゴ ProN W3" charset="0"/>
                <a:cs typeface="ヒラギノ角ゴ ProN W3" charset="0"/>
              </a:defRPr>
            </a:lvl8pPr>
            <a:lvl9pPr marL="3985407" indent="-234433" defTabSz="929604" eaLnBrk="0" fontAlgn="base" hangingPunct="0">
              <a:spcBef>
                <a:spcPct val="0"/>
              </a:spcBef>
              <a:spcAft>
                <a:spcPct val="0"/>
              </a:spcAft>
              <a:defRPr sz="2500">
                <a:solidFill>
                  <a:schemeClr val="tx1"/>
                </a:solidFill>
                <a:latin typeface="Arial" charset="0"/>
                <a:ea typeface="ヒラギノ角ゴ ProN W3" charset="0"/>
                <a:cs typeface="ヒラギノ角ゴ ProN W3" charset="0"/>
              </a:defRPr>
            </a:lvl9pPr>
          </a:lstStyle>
          <a:p>
            <a:fld id="{64651B99-4D50-764F-B9FF-F636C69A5114}" type="slidenum">
              <a:rPr lang="en-US" sz="1100">
                <a:latin typeface="Verdana" panose="020B0604030504040204" pitchFamily="34" charset="0"/>
                <a:ea typeface="Verdana" panose="020B0604030504040204" pitchFamily="34" charset="0"/>
                <a:cs typeface="Verdana" panose="020B0604030504040204" pitchFamily="34" charset="0"/>
              </a:rPr>
              <a:pPr/>
              <a:t>115</a:t>
            </a:fld>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616450" name="Rectangle 2"/>
          <p:cNvSpPr>
            <a:spLocks noGrp="1" noRot="1" noChangeAspect="1" noChangeArrowheads="1" noTextEdit="1"/>
          </p:cNvSpPr>
          <p:nvPr>
            <p:ph type="sldImg"/>
          </p:nvPr>
        </p:nvSpPr>
        <p:spPr>
          <a:xfrm>
            <a:off x="1282700" y="708025"/>
            <a:ext cx="4721225" cy="3541713"/>
          </a:xfrm>
          <a:ln/>
        </p:spPr>
      </p:sp>
      <p:sp>
        <p:nvSpPr>
          <p:cNvPr id="616451" name="Rectangle 3"/>
          <p:cNvSpPr>
            <a:spLocks noGrp="1" noChangeArrowheads="1"/>
          </p:cNvSpPr>
          <p:nvPr>
            <p:ph type="body" idx="1"/>
          </p:nvPr>
        </p:nvSpPr>
        <p:spPr>
          <a:xfrm>
            <a:off x="685800" y="4495801"/>
            <a:ext cx="5959475" cy="44608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382" indent="-171382">
              <a:spcBef>
                <a:spcPts val="0"/>
              </a:spcBef>
              <a:buSzPct val="200000"/>
              <a:buBlip>
                <a:blip r:embed="rId3"/>
              </a:buBlip>
              <a:tabLst>
                <a:tab pos="342760" algn="l"/>
              </a:tabLst>
            </a:pPr>
            <a:r>
              <a:rPr lang="en-US" dirty="0">
                <a:latin typeface="Verdana" panose="020B0604030504040204" pitchFamily="34" charset="0"/>
                <a:ea typeface="Verdana" panose="020B0604030504040204" pitchFamily="34" charset="0"/>
                <a:cs typeface="Verdana" panose="020B0604030504040204" pitchFamily="34" charset="0"/>
              </a:rPr>
              <a:t>PRACTICE LINKS: Before moving into practice, a brief mention about writing court reports is in order.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You may already have noticed that several SDM tools can serve as ideal outlines for writing large portions of your court reports. In Family to Family counties, the TDM report will also outline steps that need to be taken and initial services that can be included in the court report recommendations.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A report for a detention hearing, for example, should be framed by the SDM safety assessment: what was the threat to safety, and why no in-home plan could sufficiently control the danger (reasonable efforts to prevent removal). You can describe the search for protective capacities, the review of possible in-home interventions, and why these were rejected.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A report for a dispositional hearing should review current safety issues, state the overall risk, and describe the comprehensive review of the family system using the FSNA. Start with what emerged as priority needs and why you believe it is important to begin services here. Also mention any other c. or d. responses that may become needs later, once the priority needs are addressed.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Your local courts will have specific requirements, but generally, courts appreciate clear, concise, and well-organized information. Using the SDM system as an outline can help achieve this.</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And best of all, all the assessments can provide an easy to use structure for the argument that is included in your Assessment/Evaluation section of the court report.</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i="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5210493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6200"/>
            <a:ext cx="4800600" cy="3600450"/>
          </a:xfrm>
        </p:spPr>
      </p:sp>
      <p:sp>
        <p:nvSpPr>
          <p:cNvPr id="3" name="Notes Placeholder 2"/>
          <p:cNvSpPr>
            <a:spLocks noGrp="1"/>
          </p:cNvSpPr>
          <p:nvPr>
            <p:ph type="body" idx="1"/>
          </p:nvPr>
        </p:nvSpPr>
        <p:spPr>
          <a:xfrm>
            <a:off x="152403" y="3675064"/>
            <a:ext cx="6934200" cy="4319587"/>
          </a:xfrm>
        </p:spPr>
        <p:txBody>
          <a:bodyPr/>
          <a:lstStyle/>
          <a:p>
            <a:pPr marL="171382" indent="-171382">
              <a:spcBef>
                <a:spcPts val="0"/>
              </a:spcBef>
              <a:buSzPct val="200000"/>
              <a:buBlip>
                <a:blip r:embed="rId3"/>
              </a:buBlip>
              <a:tabLst>
                <a:tab pos="342760" algn="l"/>
              </a:tabLst>
            </a:pPr>
            <a:r>
              <a:rPr lang="en-US" dirty="0">
                <a:latin typeface="Verdana" panose="020B0604030504040204" pitchFamily="34" charset="0"/>
                <a:ea typeface="Verdana" panose="020B0604030504040204" pitchFamily="34" charset="0"/>
                <a:cs typeface="Verdana" panose="020B0604030504040204" pitchFamily="34" charset="0"/>
              </a:rPr>
              <a:t>PRACTICE LINKS: This training session is not about writing case plans, but a few comments will be helpful in linking the SDM model to case plan writing.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Remember that the sole function of the FSNA is to identify the most critical AREAS in which we should begin services. In and of itself, this is not a case plan. For example, if a priority area is substance abuse, should this family follow an abstinence or a harm-reduction model? Should treatment be inpatient or outpatient? Are they appropriate for twelve-step? Would that be enough? What resources are available? Can they read and write? Would they do better in a group or individual setting? Would a faith-based provider be appropriate?</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Clearly, you need clinical judgment AND family participation to turn the FSNA into a case plan.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It may be appropriate to seek further specific assessments within the priority need areas. For example, if mental health/coping skills is a need area, a psychological assessment may be indicated. The FSNA is in a sense a screening tool that may lead to more detailed assessments. Those detailed assessments can be costly and time-consuming, so it is important to seek them AFTER you’ve identified the area as a priority need. In some instances, however, when you cannot determine the correct FSNA response and the difference would change the prioritization of needs, it may be helpful to get specific assessments to help score an item.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Finally, a word about objectives. If you must use the CWS/CMS pick-lists, there is some limitation here. Ideally, objectives should be specific to the individual case, and should be stated in terms of behavioral outcomes. For example, “Attends parenting classes” is not a good outcome. Why? Better alternatives would be things such as “Demonstrates understanding of how to meet the needs of children ages 5–7” or “Knows and uses at least three different non-violent ways to discipline children ages 2–4.”</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Later, we will learn reassessment tools. These tools include items that assess progress toward case plan objectives. The result of these assessments guides decisions about returning children home and/or closing cases. You can see that writing strong, measurable objectives is a vital foundation for effective case review.</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116</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1184695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Direct participants to read Segment 5 of </a:t>
            </a:r>
            <a:r>
              <a:rPr lang="en-US">
                <a:latin typeface="Verdana" panose="020B0604030504040204" pitchFamily="34" charset="0"/>
                <a:ea typeface="Verdana" panose="020B0604030504040204" pitchFamily="34" charset="0"/>
                <a:cs typeface="Verdana" panose="020B0604030504040204" pitchFamily="34" charset="0"/>
              </a:rPr>
              <a:t>the </a:t>
            </a:r>
            <a:r>
              <a:rPr lang="en-US" smtClean="0">
                <a:latin typeface="Verdana" panose="020B0604030504040204" pitchFamily="34" charset="0"/>
                <a:ea typeface="Verdana" panose="020B0604030504040204" pitchFamily="34" charset="0"/>
                <a:cs typeface="Verdana" panose="020B0604030504040204" pitchFamily="34" charset="0"/>
              </a:rPr>
              <a:t>Jefferson/Baxter case (pages 15–17 of the case example).</a:t>
            </a:r>
            <a:endParaRPr lang="en-US" dirty="0">
              <a:latin typeface="Verdana" panose="020B0604030504040204" pitchFamily="34" charset="0"/>
              <a:ea typeface="Verdana" panose="020B0604030504040204" pitchFamily="34" charset="0"/>
              <a:cs typeface="Verdana" panose="020B0604030504040204" pitchFamily="34" charset="0"/>
            </a:endParaRPr>
          </a:p>
          <a:p>
            <a:pPr defTabSz="912441">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Divide the class into two groups (half the class will be completing the FSNA for Tammy’s household and half will complete </a:t>
            </a:r>
            <a:r>
              <a:rPr lang="en-US">
                <a:latin typeface="Verdana" panose="020B0604030504040204" pitchFamily="34" charset="0"/>
                <a:ea typeface="Verdana" panose="020B0604030504040204" pitchFamily="34" charset="0"/>
                <a:cs typeface="Verdana" panose="020B0604030504040204" pitchFamily="34" charset="0"/>
              </a:rPr>
              <a:t>the </a:t>
            </a:r>
            <a:r>
              <a:rPr lang="en-US" smtClean="0">
                <a:latin typeface="Verdana" panose="020B0604030504040204" pitchFamily="34" charset="0"/>
                <a:ea typeface="Verdana" panose="020B0604030504040204" pitchFamily="34" charset="0"/>
                <a:cs typeface="Verdana" panose="020B0604030504040204" pitchFamily="34" charset="0"/>
              </a:rPr>
              <a:t>FSNA </a:t>
            </a:r>
            <a:r>
              <a:rPr lang="en-US">
                <a:latin typeface="Verdana" panose="020B0604030504040204" pitchFamily="34" charset="0"/>
                <a:ea typeface="Verdana" panose="020B0604030504040204" pitchFamily="34" charset="0"/>
                <a:cs typeface="Verdana" panose="020B0604030504040204" pitchFamily="34" charset="0"/>
              </a:rPr>
              <a:t>for </a:t>
            </a:r>
            <a:r>
              <a:rPr lang="en-US" smtClean="0">
                <a:latin typeface="Verdana" panose="020B0604030504040204" pitchFamily="34" charset="0"/>
                <a:ea typeface="Verdana" panose="020B0604030504040204" pitchFamily="34" charset="0"/>
                <a:cs typeface="Verdana" panose="020B0604030504040204" pitchFamily="34" charset="0"/>
              </a:rPr>
              <a:t>Tom’s </a:t>
            </a:r>
            <a:r>
              <a:rPr lang="en-US" dirty="0">
                <a:latin typeface="Verdana" panose="020B0604030504040204" pitchFamily="34" charset="0"/>
                <a:ea typeface="Verdana" panose="020B0604030504040204" pitchFamily="34" charset="0"/>
                <a:cs typeface="Verdana" panose="020B0604030504040204" pitchFamily="34" charset="0"/>
              </a:rPr>
              <a:t>household). Direct each group to complete an FSNA on their assigned household. </a:t>
            </a: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117</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5614760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We’re going to take a few moments to consider some strategies for using results of the SDM safety</a:t>
            </a:r>
            <a:r>
              <a:rPr lang="en-US">
                <a:latin typeface="Verdana" panose="020B0604030504040204" pitchFamily="34" charset="0"/>
                <a:ea typeface="Verdana" panose="020B0604030504040204" pitchFamily="34" charset="0"/>
                <a:cs typeface="Verdana" panose="020B0604030504040204" pitchFamily="34" charset="0"/>
              </a:rPr>
              <a:t>, </a:t>
            </a:r>
            <a:r>
              <a:rPr lang="en-US" smtClean="0">
                <a:latin typeface="Verdana" panose="020B0604030504040204" pitchFamily="34" charset="0"/>
                <a:ea typeface="Verdana" panose="020B0604030504040204" pitchFamily="34" charset="0"/>
                <a:cs typeface="Verdana" panose="020B0604030504040204" pitchFamily="34" charset="0"/>
              </a:rPr>
              <a:t>risk, </a:t>
            </a:r>
            <a:r>
              <a:rPr lang="en-US">
                <a:latin typeface="Verdana" panose="020B0604030504040204" pitchFamily="34" charset="0"/>
                <a:ea typeface="Verdana" panose="020B0604030504040204" pitchFamily="34" charset="0"/>
                <a:cs typeface="Verdana" panose="020B0604030504040204" pitchFamily="34" charset="0"/>
              </a:rPr>
              <a:t>and </a:t>
            </a:r>
            <a:r>
              <a:rPr lang="en-US" smtClean="0">
                <a:latin typeface="Verdana" panose="020B0604030504040204" pitchFamily="34" charset="0"/>
                <a:ea typeface="Verdana" panose="020B0604030504040204" pitchFamily="34" charset="0"/>
                <a:cs typeface="Verdana" panose="020B0604030504040204" pitchFamily="34" charset="0"/>
              </a:rPr>
              <a:t>family strengths </a:t>
            </a:r>
            <a:r>
              <a:rPr lang="en-US">
                <a:latin typeface="Verdana" panose="020B0604030504040204" pitchFamily="34" charset="0"/>
                <a:ea typeface="Verdana" panose="020B0604030504040204" pitchFamily="34" charset="0"/>
                <a:cs typeface="Verdana" panose="020B0604030504040204" pitchFamily="34" charset="0"/>
              </a:rPr>
              <a:t>and </a:t>
            </a:r>
            <a:r>
              <a:rPr lang="en-US" smtClean="0">
                <a:latin typeface="Verdana" panose="020B0604030504040204" pitchFamily="34" charset="0"/>
                <a:ea typeface="Verdana" panose="020B0604030504040204" pitchFamily="34" charset="0"/>
                <a:cs typeface="Verdana" panose="020B0604030504040204" pitchFamily="34" charset="0"/>
              </a:rPr>
              <a:t>needs </a:t>
            </a:r>
            <a:r>
              <a:rPr lang="en-US" dirty="0">
                <a:latin typeface="Verdana" panose="020B0604030504040204" pitchFamily="34" charset="0"/>
                <a:ea typeface="Verdana" panose="020B0604030504040204" pitchFamily="34" charset="0"/>
                <a:cs typeface="Verdana" panose="020B0604030504040204" pitchFamily="34" charset="0"/>
              </a:rPr>
              <a:t>assessments in creating shared agreements with caregivers  about how their progress will be measured overtime.</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In addition, we want to talk a bit about strategies for using your ongoing contacts with caregivers and children/youth to assess and document case plan progress and family support network development as a key to building ongoing child safety.</a:t>
            </a: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118</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6652864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2" y="4495802"/>
            <a:ext cx="5334000" cy="4224814"/>
          </a:xfrm>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focus of the SDM system is to provide support and guidance in getting the right families the right kind of help for the shortest time needed to support safety, permanency and wellbeing.</a:t>
            </a:r>
          </a:p>
        </p:txBody>
      </p:sp>
      <p:sp>
        <p:nvSpPr>
          <p:cNvPr id="4" name="Slide Number Placeholder 3"/>
          <p:cNvSpPr>
            <a:spLocks noGrp="1"/>
          </p:cNvSpPr>
          <p:nvPr>
            <p:ph type="sldNum" sz="quarter" idx="10"/>
          </p:nvPr>
        </p:nvSpPr>
        <p:spPr/>
        <p:txBody>
          <a:bodyPr/>
          <a:lstStyle/>
          <a:p>
            <a:fld id="{4A7E0AFB-9A70-451E-8986-53CF6C94FDC1}" type="slidenum">
              <a:rPr lang="en-US" sz="1100">
                <a:latin typeface="Verdana" panose="020B0604030504040204" pitchFamily="34" charset="0"/>
                <a:ea typeface="Verdana" panose="020B0604030504040204" pitchFamily="34" charset="0"/>
                <a:cs typeface="Verdana" panose="020B0604030504040204" pitchFamily="34" charset="0"/>
              </a:rPr>
              <a:pPr/>
              <a:t>119</a:t>
            </a:fld>
            <a:endParaRPr 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3004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807">
              <a:defRPr b="1">
                <a:solidFill>
                  <a:schemeClr val="tx1"/>
                </a:solidFill>
                <a:latin typeface="Arial" panose="020B0604020202020204" pitchFamily="34" charset="0"/>
              </a:defRPr>
            </a:lvl1pPr>
            <a:lvl2pPr marL="742649" indent="-285634" defTabSz="964807">
              <a:defRPr b="1">
                <a:solidFill>
                  <a:schemeClr val="tx1"/>
                </a:solidFill>
                <a:latin typeface="Arial" panose="020B0604020202020204" pitchFamily="34" charset="0"/>
              </a:defRPr>
            </a:lvl2pPr>
            <a:lvl3pPr marL="1142536" indent="-228507" defTabSz="964807">
              <a:defRPr b="1">
                <a:solidFill>
                  <a:schemeClr val="tx1"/>
                </a:solidFill>
                <a:latin typeface="Arial" panose="020B0604020202020204" pitchFamily="34" charset="0"/>
              </a:defRPr>
            </a:lvl3pPr>
            <a:lvl4pPr marL="1599549" indent="-228507" defTabSz="964807">
              <a:defRPr b="1">
                <a:solidFill>
                  <a:schemeClr val="tx1"/>
                </a:solidFill>
                <a:latin typeface="Arial" panose="020B0604020202020204" pitchFamily="34" charset="0"/>
              </a:defRPr>
            </a:lvl4pPr>
            <a:lvl5pPr marL="2056564" indent="-228507" defTabSz="964807">
              <a:defRPr b="1">
                <a:solidFill>
                  <a:schemeClr val="tx1"/>
                </a:solidFill>
                <a:latin typeface="Arial" panose="020B0604020202020204" pitchFamily="34" charset="0"/>
              </a:defRPr>
            </a:lvl5pPr>
            <a:lvl6pPr marL="2513578" indent="-228507" defTabSz="964807" eaLnBrk="0" fontAlgn="base" hangingPunct="0">
              <a:spcBef>
                <a:spcPct val="0"/>
              </a:spcBef>
              <a:spcAft>
                <a:spcPct val="0"/>
              </a:spcAft>
              <a:defRPr b="1">
                <a:solidFill>
                  <a:schemeClr val="tx1"/>
                </a:solidFill>
                <a:latin typeface="Arial" panose="020B0604020202020204" pitchFamily="34" charset="0"/>
              </a:defRPr>
            </a:lvl6pPr>
            <a:lvl7pPr marL="2970593" indent="-228507" defTabSz="964807" eaLnBrk="0" fontAlgn="base" hangingPunct="0">
              <a:spcBef>
                <a:spcPct val="0"/>
              </a:spcBef>
              <a:spcAft>
                <a:spcPct val="0"/>
              </a:spcAft>
              <a:defRPr b="1">
                <a:solidFill>
                  <a:schemeClr val="tx1"/>
                </a:solidFill>
                <a:latin typeface="Arial" panose="020B0604020202020204" pitchFamily="34" charset="0"/>
              </a:defRPr>
            </a:lvl7pPr>
            <a:lvl8pPr marL="3427607" indent="-228507" defTabSz="964807" eaLnBrk="0" fontAlgn="base" hangingPunct="0">
              <a:spcBef>
                <a:spcPct val="0"/>
              </a:spcBef>
              <a:spcAft>
                <a:spcPct val="0"/>
              </a:spcAft>
              <a:defRPr b="1">
                <a:solidFill>
                  <a:schemeClr val="tx1"/>
                </a:solidFill>
                <a:latin typeface="Arial" panose="020B0604020202020204" pitchFamily="34" charset="0"/>
              </a:defRPr>
            </a:lvl8pPr>
            <a:lvl9pPr marL="3884621" indent="-228507" defTabSz="964807" eaLnBrk="0" fontAlgn="base" hangingPunct="0">
              <a:spcBef>
                <a:spcPct val="0"/>
              </a:spcBef>
              <a:spcAft>
                <a:spcPct val="0"/>
              </a:spcAft>
              <a:defRPr b="1">
                <a:solidFill>
                  <a:schemeClr val="tx1"/>
                </a:solidFill>
                <a:latin typeface="Arial" panose="020B0604020202020204" pitchFamily="34" charset="0"/>
              </a:defRPr>
            </a:lvl9pPr>
          </a:lstStyle>
          <a:p>
            <a:fld id="{0E3CCD13-9CEF-4793-A644-B8F512AC443B}" type="slidenum">
              <a:rPr lang="en-US" altLang="en-US" sz="1100" b="0">
                <a:latin typeface="Verdana" panose="020B0604030504040204" pitchFamily="34" charset="0"/>
                <a:ea typeface="Verdana" panose="020B0604030504040204" pitchFamily="34" charset="0"/>
                <a:cs typeface="Verdana" panose="020B0604030504040204" pitchFamily="34" charset="0"/>
              </a:rPr>
              <a:pPr/>
              <a:t>12</a:t>
            </a:fld>
            <a:endParaRPr lang="en-US" altLang="en-US" sz="1100" b="0" dirty="0">
              <a:latin typeface="Verdana" panose="020B0604030504040204" pitchFamily="34" charset="0"/>
              <a:ea typeface="Verdana" panose="020B0604030504040204" pitchFamily="34" charset="0"/>
              <a:cs typeface="Verdana" panose="020B0604030504040204" pitchFamily="34" charset="0"/>
            </a:endParaRPr>
          </a:p>
        </p:txBody>
      </p:sp>
      <p:sp>
        <p:nvSpPr>
          <p:cNvPr id="142340" name="Notes Placeholder 4"/>
          <p:cNvSpPr>
            <a:spLocks noGrp="1"/>
          </p:cNvSpPr>
          <p:nvPr>
            <p:ph type="body"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441">
              <a:defRPr/>
            </a:pPr>
            <a:r>
              <a:rPr lang="en-US" dirty="0">
                <a:latin typeface="Verdana" panose="020B0604030504040204" pitchFamily="34" charset="0"/>
                <a:ea typeface="Verdana" panose="020B0604030504040204" pitchFamily="34" charset="0"/>
                <a:cs typeface="Verdana" panose="020B0604030504040204" pitchFamily="34" charset="0"/>
              </a:rPr>
              <a:t>Complete SDM assessments on mom’s household</a:t>
            </a:r>
            <a:r>
              <a:rPr lang="en-US" dirty="0" smtClean="0">
                <a:latin typeface="Verdana" panose="020B0604030504040204" pitchFamily="34" charset="0"/>
                <a:ea typeface="Verdana" panose="020B0604030504040204" pitchFamily="34" charset="0"/>
                <a:cs typeface="Verdana" panose="020B0604030504040204" pitchFamily="34" charset="0"/>
              </a:rPr>
              <a:t>. </a:t>
            </a:r>
            <a:r>
              <a:rPr lang="en-US" baseline="0" dirty="0" smtClean="0">
                <a:latin typeface="Verdana" panose="020B0604030504040204" pitchFamily="34" charset="0"/>
                <a:ea typeface="Verdana" panose="020B0604030504040204" pitchFamily="34" charset="0"/>
                <a:cs typeface="Verdana" panose="020B0604030504040204" pitchFamily="34" charset="0"/>
              </a:rPr>
              <a:t> Remember, each legal parent is primary caregiver in their own household.</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6101638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altLang="en-US" b="1" dirty="0">
                <a:latin typeface="Verdana" panose="020B0604030504040204" pitchFamily="34" charset="0"/>
                <a:cs typeface="Calibri" panose="020F0502020204030204" pitchFamily="34" charset="0"/>
              </a:rPr>
              <a:t>Suggested visualization:</a:t>
            </a:r>
            <a:r>
              <a:rPr lang="en-US" altLang="en-US" dirty="0">
                <a:latin typeface="Verdana" panose="020B0604030504040204" pitchFamily="34" charset="0"/>
                <a:cs typeface="Calibri" panose="020F0502020204030204" pitchFamily="34" charset="0"/>
              </a:rPr>
              <a:t> Use Appreciative Inquiry to ask participants to reflect on the key components of successful reunification.</a:t>
            </a:r>
          </a:p>
          <a:p>
            <a:pPr>
              <a:spcBef>
                <a:spcPts val="0"/>
              </a:spcBef>
            </a:pPr>
            <a:endParaRPr lang="en-US" altLang="en-US" dirty="0">
              <a:latin typeface="Verdana" panose="020B0604030504040204" pitchFamily="34" charset="0"/>
              <a:cs typeface="Calibri" panose="020F0502020204030204" pitchFamily="34" charset="0"/>
            </a:endParaRPr>
          </a:p>
          <a:p>
            <a:pPr>
              <a:spcBef>
                <a:spcPts val="0"/>
              </a:spcBef>
            </a:pPr>
            <a:r>
              <a:rPr lang="en-US" altLang="en-US" dirty="0">
                <a:latin typeface="Verdana" panose="020B0604030504040204" pitchFamily="34" charset="0"/>
                <a:cs typeface="Calibri" panose="020F0502020204030204" pitchFamily="34" charset="0"/>
              </a:rPr>
              <a:t>Conduct this in a large group setting or in a partner share or table talk format and do a large group report out.</a:t>
            </a:r>
          </a:p>
        </p:txBody>
      </p:sp>
      <p:sp>
        <p:nvSpPr>
          <p:cNvPr id="100357"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64864" indent="-293568">
              <a:defRPr sz="2400">
                <a:solidFill>
                  <a:schemeClr val="tx1"/>
                </a:solidFill>
                <a:latin typeface="Times" panose="02020603050405020304" pitchFamily="18" charset="0"/>
                <a:ea typeface="MS PGothic" panose="020B0600070205080204" pitchFamily="34" charset="-128"/>
              </a:defRPr>
            </a:lvl2pPr>
            <a:lvl3pPr marL="1175859" indent="-234855">
              <a:defRPr sz="2400">
                <a:solidFill>
                  <a:schemeClr val="tx1"/>
                </a:solidFill>
                <a:latin typeface="Times" panose="02020603050405020304" pitchFamily="18" charset="0"/>
                <a:ea typeface="MS PGothic" panose="020B0600070205080204" pitchFamily="34" charset="-128"/>
              </a:defRPr>
            </a:lvl3pPr>
            <a:lvl4pPr marL="1647157" indent="-234855">
              <a:defRPr sz="2400">
                <a:solidFill>
                  <a:schemeClr val="tx1"/>
                </a:solidFill>
                <a:latin typeface="Times" panose="02020603050405020304" pitchFamily="18" charset="0"/>
                <a:ea typeface="MS PGothic" panose="020B0600070205080204" pitchFamily="34" charset="-128"/>
              </a:defRPr>
            </a:lvl4pPr>
            <a:lvl5pPr marL="2118452" indent="-234855">
              <a:defRPr sz="2400">
                <a:solidFill>
                  <a:schemeClr val="tx1"/>
                </a:solidFill>
                <a:latin typeface="Times" panose="02020603050405020304" pitchFamily="18" charset="0"/>
                <a:ea typeface="MS PGothic" panose="020B0600070205080204" pitchFamily="34" charset="-128"/>
              </a:defRPr>
            </a:lvl5pPr>
            <a:lvl6pPr marL="2575465" indent="-23485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3032480" indent="-23485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89495" indent="-23485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946507" indent="-23485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F43A2E0A-90B0-40EB-ACCE-76631AD5DF17}" type="slidenum">
              <a:rPr lang="en-US" altLang="en-US" sz="1100">
                <a:latin typeface="Verdana" panose="020B0604030504040204" pitchFamily="34" charset="0"/>
                <a:ea typeface="Verdana" panose="020B0604030504040204" pitchFamily="34" charset="0"/>
                <a:cs typeface="Verdana" panose="020B0604030504040204" pitchFamily="34" charset="0"/>
              </a:rPr>
              <a:pPr/>
              <a:t>120</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9362122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While the SDM model does not dictate what workers do on contacts, the SDM framework provides a way of thinking about key functions of a contact. These include the following:</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Always scan for information regarding child safety. If you use practice model processes, the danger statement expresses this focus. Are there any changes in safety threats? Are safety interventions working? Is the network working?</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What progress is being made toward case plan objectives? Are family members participating in services? If not, why not? Most importantly, are they demonstrating the desired behavior change?</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Think about the definition for the level of need just above where the family is currently assessed (for example, if household relationships is “c,” what would a “b” level look like in this family? Conversely, if conditions change, new needs may emerge.</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safety, strengths or needs, or progress on case plan has changed, consider whether a reassessment should be completed. In Family to Family counties, significant changes should trigger a permanency TDM.</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807">
              <a:defRPr b="1">
                <a:solidFill>
                  <a:schemeClr val="tx1"/>
                </a:solidFill>
                <a:latin typeface="Arial" panose="020B0604020202020204" pitchFamily="34" charset="0"/>
              </a:defRPr>
            </a:lvl1pPr>
            <a:lvl2pPr marL="742649" indent="-285634" defTabSz="964807">
              <a:defRPr b="1">
                <a:solidFill>
                  <a:schemeClr val="tx1"/>
                </a:solidFill>
                <a:latin typeface="Arial" panose="020B0604020202020204" pitchFamily="34" charset="0"/>
              </a:defRPr>
            </a:lvl2pPr>
            <a:lvl3pPr marL="1142536" indent="-228507" defTabSz="964807">
              <a:defRPr b="1">
                <a:solidFill>
                  <a:schemeClr val="tx1"/>
                </a:solidFill>
                <a:latin typeface="Arial" panose="020B0604020202020204" pitchFamily="34" charset="0"/>
              </a:defRPr>
            </a:lvl3pPr>
            <a:lvl4pPr marL="1599549" indent="-228507" defTabSz="964807">
              <a:defRPr b="1">
                <a:solidFill>
                  <a:schemeClr val="tx1"/>
                </a:solidFill>
                <a:latin typeface="Arial" panose="020B0604020202020204" pitchFamily="34" charset="0"/>
              </a:defRPr>
            </a:lvl4pPr>
            <a:lvl5pPr marL="2056564" indent="-228507" defTabSz="964807">
              <a:defRPr b="1">
                <a:solidFill>
                  <a:schemeClr val="tx1"/>
                </a:solidFill>
                <a:latin typeface="Arial" panose="020B0604020202020204" pitchFamily="34" charset="0"/>
              </a:defRPr>
            </a:lvl5pPr>
            <a:lvl6pPr marL="2513578" indent="-228507" defTabSz="964807" eaLnBrk="0" fontAlgn="base" hangingPunct="0">
              <a:spcBef>
                <a:spcPct val="0"/>
              </a:spcBef>
              <a:spcAft>
                <a:spcPct val="0"/>
              </a:spcAft>
              <a:defRPr b="1">
                <a:solidFill>
                  <a:schemeClr val="tx1"/>
                </a:solidFill>
                <a:latin typeface="Arial" panose="020B0604020202020204" pitchFamily="34" charset="0"/>
              </a:defRPr>
            </a:lvl6pPr>
            <a:lvl7pPr marL="2970593" indent="-228507" defTabSz="964807" eaLnBrk="0" fontAlgn="base" hangingPunct="0">
              <a:spcBef>
                <a:spcPct val="0"/>
              </a:spcBef>
              <a:spcAft>
                <a:spcPct val="0"/>
              </a:spcAft>
              <a:defRPr b="1">
                <a:solidFill>
                  <a:schemeClr val="tx1"/>
                </a:solidFill>
                <a:latin typeface="Arial" panose="020B0604020202020204" pitchFamily="34" charset="0"/>
              </a:defRPr>
            </a:lvl7pPr>
            <a:lvl8pPr marL="3427607" indent="-228507" defTabSz="964807" eaLnBrk="0" fontAlgn="base" hangingPunct="0">
              <a:spcBef>
                <a:spcPct val="0"/>
              </a:spcBef>
              <a:spcAft>
                <a:spcPct val="0"/>
              </a:spcAft>
              <a:defRPr b="1">
                <a:solidFill>
                  <a:schemeClr val="tx1"/>
                </a:solidFill>
                <a:latin typeface="Arial" panose="020B0604020202020204" pitchFamily="34" charset="0"/>
              </a:defRPr>
            </a:lvl8pPr>
            <a:lvl9pPr marL="3884621" indent="-228507" defTabSz="964807" eaLnBrk="0" fontAlgn="base" hangingPunct="0">
              <a:spcBef>
                <a:spcPct val="0"/>
              </a:spcBef>
              <a:spcAft>
                <a:spcPct val="0"/>
              </a:spcAft>
              <a:defRPr b="1">
                <a:solidFill>
                  <a:schemeClr val="tx1"/>
                </a:solidFill>
                <a:latin typeface="Arial" panose="020B0604020202020204" pitchFamily="34" charset="0"/>
              </a:defRPr>
            </a:lvl9pPr>
          </a:lstStyle>
          <a:p>
            <a:fld id="{933D09D1-B785-43CC-9806-EAB2B8AC2461}" type="slidenum">
              <a:rPr lang="en-US" altLang="en-US" sz="1100" b="0">
                <a:latin typeface="Verdana" panose="020B0604030504040204" pitchFamily="34" charset="0"/>
                <a:ea typeface="Verdana" panose="020B0604030504040204" pitchFamily="34" charset="0"/>
                <a:cs typeface="Verdana" panose="020B0604030504040204" pitchFamily="34" charset="0"/>
              </a:rPr>
              <a:pPr/>
              <a:t>121</a:t>
            </a:fld>
            <a:endParaRPr lang="en-US" altLang="en-US" sz="1100" b="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8191597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Verdana" panose="020B0604030504040204" pitchFamily="34" charset="0"/>
                <a:cs typeface="Calibri" panose="020F0502020204030204" pitchFamily="34" charset="0"/>
              </a:rPr>
              <a:t>For most of us, having a clear understand of the process and path forward in any significant life change can help to focus our actions and bolster our motivation and determination.  The same is true for the families we are working with to successfully reunify.</a:t>
            </a:r>
          </a:p>
        </p:txBody>
      </p:sp>
      <p:sp>
        <p:nvSpPr>
          <p:cNvPr id="116741"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64864" indent="-293568">
              <a:defRPr sz="2400">
                <a:solidFill>
                  <a:schemeClr val="tx1"/>
                </a:solidFill>
                <a:latin typeface="Times" panose="02020603050405020304" pitchFamily="18" charset="0"/>
                <a:ea typeface="MS PGothic" panose="020B0600070205080204" pitchFamily="34" charset="-128"/>
              </a:defRPr>
            </a:lvl2pPr>
            <a:lvl3pPr marL="1175859" indent="-234855">
              <a:defRPr sz="2400">
                <a:solidFill>
                  <a:schemeClr val="tx1"/>
                </a:solidFill>
                <a:latin typeface="Times" panose="02020603050405020304" pitchFamily="18" charset="0"/>
                <a:ea typeface="MS PGothic" panose="020B0600070205080204" pitchFamily="34" charset="-128"/>
              </a:defRPr>
            </a:lvl3pPr>
            <a:lvl4pPr marL="1647157" indent="-234855">
              <a:defRPr sz="2400">
                <a:solidFill>
                  <a:schemeClr val="tx1"/>
                </a:solidFill>
                <a:latin typeface="Times" panose="02020603050405020304" pitchFamily="18" charset="0"/>
                <a:ea typeface="MS PGothic" panose="020B0600070205080204" pitchFamily="34" charset="-128"/>
              </a:defRPr>
            </a:lvl4pPr>
            <a:lvl5pPr marL="2118452" indent="-234855">
              <a:defRPr sz="2400">
                <a:solidFill>
                  <a:schemeClr val="tx1"/>
                </a:solidFill>
                <a:latin typeface="Times" panose="02020603050405020304" pitchFamily="18" charset="0"/>
                <a:ea typeface="MS PGothic" panose="020B0600070205080204" pitchFamily="34" charset="-128"/>
              </a:defRPr>
            </a:lvl5pPr>
            <a:lvl6pPr marL="2575465" indent="-23485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3032480" indent="-23485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89495" indent="-23485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946507" indent="-23485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74563244-9DBF-4491-8428-7CBF6D3AFE48}" type="slidenum">
              <a:rPr lang="en-US" altLang="en-US" sz="1100">
                <a:latin typeface="Verdana" panose="020B0604030504040204" pitchFamily="34" charset="0"/>
                <a:ea typeface="Verdana" panose="020B0604030504040204" pitchFamily="34" charset="0"/>
                <a:cs typeface="Verdana" panose="020B0604030504040204" pitchFamily="34" charset="0"/>
              </a:rPr>
              <a:pPr/>
              <a:t>122</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1011533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Verdana" panose="020B0604030504040204" pitchFamily="34" charset="0"/>
                <a:cs typeface="Calibri" panose="020F0502020204030204" pitchFamily="34" charset="0"/>
              </a:rPr>
              <a:t>Here are some tips for developing a productive partnership with families to support reunification.</a:t>
            </a:r>
          </a:p>
        </p:txBody>
      </p:sp>
      <p:sp>
        <p:nvSpPr>
          <p:cNvPr id="118789"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64864" indent="-293568">
              <a:defRPr sz="2400">
                <a:solidFill>
                  <a:schemeClr val="tx1"/>
                </a:solidFill>
                <a:latin typeface="Times" panose="02020603050405020304" pitchFamily="18" charset="0"/>
                <a:ea typeface="MS PGothic" panose="020B0600070205080204" pitchFamily="34" charset="-128"/>
              </a:defRPr>
            </a:lvl2pPr>
            <a:lvl3pPr marL="1175859" indent="-234855">
              <a:defRPr sz="2400">
                <a:solidFill>
                  <a:schemeClr val="tx1"/>
                </a:solidFill>
                <a:latin typeface="Times" panose="02020603050405020304" pitchFamily="18" charset="0"/>
                <a:ea typeface="MS PGothic" panose="020B0600070205080204" pitchFamily="34" charset="-128"/>
              </a:defRPr>
            </a:lvl3pPr>
            <a:lvl4pPr marL="1647157" indent="-234855">
              <a:defRPr sz="2400">
                <a:solidFill>
                  <a:schemeClr val="tx1"/>
                </a:solidFill>
                <a:latin typeface="Times" panose="02020603050405020304" pitchFamily="18" charset="0"/>
                <a:ea typeface="MS PGothic" panose="020B0600070205080204" pitchFamily="34" charset="-128"/>
              </a:defRPr>
            </a:lvl4pPr>
            <a:lvl5pPr marL="2118452" indent="-234855">
              <a:defRPr sz="2400">
                <a:solidFill>
                  <a:schemeClr val="tx1"/>
                </a:solidFill>
                <a:latin typeface="Times" panose="02020603050405020304" pitchFamily="18" charset="0"/>
                <a:ea typeface="MS PGothic" panose="020B0600070205080204" pitchFamily="34" charset="-128"/>
              </a:defRPr>
            </a:lvl5pPr>
            <a:lvl6pPr marL="2575465" indent="-23485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3032480" indent="-23485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89495" indent="-23485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946507" indent="-23485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44944108-CDFB-489D-8D20-1DBDF319AB6B}" type="slidenum">
              <a:rPr lang="en-US" altLang="en-US" sz="1100">
                <a:latin typeface="Verdana" panose="020B0604030504040204" pitchFamily="34" charset="0"/>
                <a:ea typeface="Verdana" panose="020B0604030504040204" pitchFamily="34" charset="0"/>
                <a:cs typeface="Verdana" panose="020B0604030504040204" pitchFamily="34" charset="0"/>
              </a:rPr>
              <a:pPr/>
              <a:t>123</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1824802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Verdana" panose="020B0604030504040204" pitchFamily="34" charset="0"/>
                <a:cs typeface="Calibri" panose="020F0502020204030204" pitchFamily="34" charset="0"/>
              </a:rPr>
              <a:t>Use the “Voice of” the </a:t>
            </a:r>
            <a:r>
              <a:rPr lang="en-US" altLang="en-US">
                <a:latin typeface="Verdana" panose="020B0604030504040204" pitchFamily="34" charset="0"/>
                <a:cs typeface="Calibri" panose="020F0502020204030204" pitchFamily="34" charset="0"/>
              </a:rPr>
              <a:t>SDM </a:t>
            </a:r>
            <a:r>
              <a:rPr lang="en-US" altLang="en-US" smtClean="0">
                <a:latin typeface="Verdana" panose="020B0604030504040204" pitchFamily="34" charset="0"/>
                <a:cs typeface="Calibri" panose="020F0502020204030204" pitchFamily="34" charset="0"/>
              </a:rPr>
              <a:t>reunification reassessment </a:t>
            </a:r>
            <a:r>
              <a:rPr lang="en-US" altLang="en-US" dirty="0">
                <a:latin typeface="Verdana" panose="020B0604030504040204" pitchFamily="34" charset="0"/>
                <a:cs typeface="Calibri" panose="020F0502020204030204" pitchFamily="34" charset="0"/>
              </a:rPr>
              <a:t>in combination with prior efforts to create clear understanding of harm/danger as well as the presence of safety.</a:t>
            </a: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124</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1745494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altLang="en-US" dirty="0">
                <a:latin typeface="Verdana" panose="020B0604030504040204" pitchFamily="34" charset="0"/>
                <a:ea typeface="Verdana" panose="020B0604030504040204" pitchFamily="34" charset="0"/>
                <a:cs typeface="Verdana" panose="020B0604030504040204" pitchFamily="34" charset="0"/>
              </a:rPr>
              <a:t>In ongoing case work, the days, weeks and months between decision points can blur the picture of progress and change.  Learn to facilitate monthly contacts with family members by using the foundation of behavioral worded case plan objectives to focus the work together, to reflect on progress and ongoing action steps on a monthly basis, to evaluate demonstration of new behaviors during progressive visitation and to document progress in case notes that will serve as the foundation for formal reassessments.</a:t>
            </a:r>
          </a:p>
        </p:txBody>
      </p:sp>
      <p:sp>
        <p:nvSpPr>
          <p:cNvPr id="5" name="Slide Number Placeholder 4"/>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125</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1442454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Verdana" panose="020B0604030504040204" pitchFamily="34" charset="0"/>
                <a:cs typeface="Calibri" panose="020F0502020204030204" pitchFamily="34" charset="0"/>
              </a:rPr>
              <a:t>The </a:t>
            </a:r>
            <a:r>
              <a:rPr lang="en-US" altLang="en-US" smtClean="0">
                <a:latin typeface="Verdana" panose="020B0604030504040204" pitchFamily="34" charset="0"/>
                <a:cs typeface="Calibri" panose="020F0502020204030204" pitchFamily="34" charset="0"/>
              </a:rPr>
              <a:t>reunification reassessment </a:t>
            </a:r>
            <a:r>
              <a:rPr lang="en-US" altLang="en-US" dirty="0">
                <a:latin typeface="Verdana" panose="020B0604030504040204" pitchFamily="34" charset="0"/>
                <a:cs typeface="Calibri" panose="020F0502020204030204" pitchFamily="34" charset="0"/>
              </a:rPr>
              <a:t>tool can help to orient the family to the process for measuring change and making decisions about when to reunify.</a:t>
            </a:r>
          </a:p>
        </p:txBody>
      </p:sp>
      <p:sp>
        <p:nvSpPr>
          <p:cNvPr id="129030" name="Slide Number Placeholder 5"/>
          <p:cNvSpPr>
            <a:spLocks noGrp="1"/>
          </p:cNvSpPr>
          <p:nvPr>
            <p:ph type="sldNum" sz="quarter" idx="5"/>
          </p:nvPr>
        </p:nvSpPr>
        <p:spPr>
          <a:xfrm>
            <a:off x="4276726" y="9121775"/>
            <a:ext cx="3038475" cy="465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35" tIns="46569" rIns="93135" bIns="46569"/>
          <a:lstStyle>
            <a:lvl1pPr>
              <a:defRPr sz="2400">
                <a:solidFill>
                  <a:schemeClr val="tx1"/>
                </a:solidFill>
                <a:latin typeface="Times" panose="02020603050405020304" pitchFamily="18" charset="0"/>
                <a:ea typeface="MS PGothic" panose="020B0600070205080204" pitchFamily="34" charset="-128"/>
              </a:defRPr>
            </a:lvl1pPr>
            <a:lvl2pPr marL="764864" indent="-293568">
              <a:defRPr sz="2400">
                <a:solidFill>
                  <a:schemeClr val="tx1"/>
                </a:solidFill>
                <a:latin typeface="Times" panose="02020603050405020304" pitchFamily="18" charset="0"/>
                <a:ea typeface="MS PGothic" panose="020B0600070205080204" pitchFamily="34" charset="-128"/>
              </a:defRPr>
            </a:lvl2pPr>
            <a:lvl3pPr marL="1175859" indent="-234855">
              <a:defRPr sz="2400">
                <a:solidFill>
                  <a:schemeClr val="tx1"/>
                </a:solidFill>
                <a:latin typeface="Times" panose="02020603050405020304" pitchFamily="18" charset="0"/>
                <a:ea typeface="MS PGothic" panose="020B0600070205080204" pitchFamily="34" charset="-128"/>
              </a:defRPr>
            </a:lvl3pPr>
            <a:lvl4pPr marL="1647157" indent="-234855">
              <a:defRPr sz="2400">
                <a:solidFill>
                  <a:schemeClr val="tx1"/>
                </a:solidFill>
                <a:latin typeface="Times" panose="02020603050405020304" pitchFamily="18" charset="0"/>
                <a:ea typeface="MS PGothic" panose="020B0600070205080204" pitchFamily="34" charset="-128"/>
              </a:defRPr>
            </a:lvl4pPr>
            <a:lvl5pPr marL="2118452" indent="-234855">
              <a:defRPr sz="2400">
                <a:solidFill>
                  <a:schemeClr val="tx1"/>
                </a:solidFill>
                <a:latin typeface="Times" panose="02020603050405020304" pitchFamily="18" charset="0"/>
                <a:ea typeface="MS PGothic" panose="020B0600070205080204" pitchFamily="34" charset="-128"/>
              </a:defRPr>
            </a:lvl5pPr>
            <a:lvl6pPr marL="2575465" indent="-23485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3032480" indent="-23485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89495" indent="-23485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946507" indent="-23485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4BF54F0E-8552-443D-B110-21DB4F0A0833}" type="slidenum">
              <a:rPr lang="en-US" altLang="en-US" sz="1100">
                <a:latin typeface="Verdana" panose="020B0604030504040204" pitchFamily="34" charset="0"/>
                <a:ea typeface="Verdana" panose="020B0604030504040204" pitchFamily="34" charset="0"/>
                <a:cs typeface="Verdana" panose="020B0604030504040204" pitchFamily="34" charset="0"/>
              </a:rPr>
              <a:pPr/>
              <a:t>126</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9938719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Now let’s look at the reunification reassessment</a:t>
            </a:r>
            <a:r>
              <a:rPr lang="en-US" dirty="0" smtClean="0">
                <a:latin typeface="Verdana" panose="020B0604030504040204" pitchFamily="34" charset="0"/>
                <a:ea typeface="Verdana" panose="020B0604030504040204" pitchFamily="34" charset="0"/>
                <a:cs typeface="Verdana" panose="020B0604030504040204" pitchFamily="34" charset="0"/>
              </a:rPr>
              <a:t>. You will find the tool starting on page 144, definitions</a:t>
            </a:r>
            <a:r>
              <a:rPr lang="en-US" baseline="0" dirty="0" smtClean="0">
                <a:latin typeface="Verdana" panose="020B0604030504040204" pitchFamily="34" charset="0"/>
                <a:ea typeface="Verdana" panose="020B0604030504040204" pitchFamily="34" charset="0"/>
                <a:cs typeface="Verdana" panose="020B0604030504040204" pitchFamily="34" charset="0"/>
              </a:rPr>
              <a:t> starting on </a:t>
            </a:r>
            <a:r>
              <a:rPr lang="en-US" baseline="0" smtClean="0">
                <a:latin typeface="Verdana" panose="020B0604030504040204" pitchFamily="34" charset="0"/>
                <a:ea typeface="Verdana" panose="020B0604030504040204" pitchFamily="34" charset="0"/>
                <a:cs typeface="Verdana" panose="020B0604030504040204" pitchFamily="34" charset="0"/>
              </a:rPr>
              <a:t>page 150, </a:t>
            </a:r>
            <a:r>
              <a:rPr lang="en-US" baseline="0" dirty="0" smtClean="0">
                <a:latin typeface="Verdana" panose="020B0604030504040204" pitchFamily="34" charset="0"/>
                <a:ea typeface="Verdana" panose="020B0604030504040204" pitchFamily="34" charset="0"/>
                <a:cs typeface="Verdana" panose="020B0604030504040204" pitchFamily="34" charset="0"/>
              </a:rPr>
              <a:t>and policy and procedures starting on page 170.</a:t>
            </a: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tabLst>
                <a:tab pos="342760" algn="l"/>
              </a:tabLst>
            </a:pPr>
            <a:r>
              <a:rPr lang="en-US" dirty="0">
                <a:latin typeface="Verdana" panose="020B0604030504040204" pitchFamily="34" charset="0"/>
                <a:ea typeface="Verdana" panose="020B0604030504040204" pitchFamily="34" charset="0"/>
                <a:cs typeface="Verdana" panose="020B0604030504040204" pitchFamily="34" charset="0"/>
              </a:rPr>
              <a:t>PRACTICE LINKS: As you learn this tool, think about how to explain the way the reunification decision will be made to the parents you work with. You should tell them how the decision will be made at review as soon as possible after children have been removed.</a:t>
            </a: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127</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3252226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For families with a child in out-of-home care and a goal of reunification, the SDM </a:t>
            </a:r>
            <a:r>
              <a:rPr lang="en-US">
                <a:latin typeface="Verdana" panose="020B0604030504040204" pitchFamily="34" charset="0"/>
                <a:ea typeface="Verdana" panose="020B0604030504040204" pitchFamily="34" charset="0"/>
                <a:cs typeface="Verdana" panose="020B0604030504040204" pitchFamily="34" charset="0"/>
              </a:rPr>
              <a:t>reunification </a:t>
            </a:r>
            <a:r>
              <a:rPr lang="en-US" smtClean="0">
                <a:latin typeface="Verdana" panose="020B0604030504040204" pitchFamily="34" charset="0"/>
                <a:ea typeface="Verdana" panose="020B0604030504040204" pitchFamily="34" charset="0"/>
                <a:cs typeface="Verdana" panose="020B0604030504040204" pitchFamily="34" charset="0"/>
              </a:rPr>
              <a:t>reassessment </a:t>
            </a:r>
            <a:r>
              <a:rPr lang="en-US" dirty="0">
                <a:latin typeface="Verdana" panose="020B0604030504040204" pitchFamily="34" charset="0"/>
                <a:ea typeface="Verdana" panose="020B0604030504040204" pitchFamily="34" charset="0"/>
                <a:cs typeface="Verdana" panose="020B0604030504040204" pitchFamily="34" charset="0"/>
              </a:rPr>
              <a:t>will help the social worker determine when a child may safely be returned to the home, or when a change in permanency goal should be considered. </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The reunification reassessment tool is designed to systematically evaluate each out-of-home placement case in an effort to reduce the time to achieve permanency. Additionally, the tool is designed to achieve reunification whenever it is safe to do so.</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4A7E0AFB-9A70-451E-8986-53CF6C94FDC1}" type="slidenum">
              <a:rPr lang="en-US" sz="1100">
                <a:latin typeface="Verdana" panose="020B0604030504040204" pitchFamily="34" charset="0"/>
                <a:ea typeface="Verdana" panose="020B0604030504040204" pitchFamily="34" charset="0"/>
                <a:cs typeface="Verdana" panose="020B0604030504040204" pitchFamily="34" charset="0"/>
              </a:rPr>
              <a:pPr/>
              <a:t>128</a:t>
            </a:fld>
            <a:endParaRPr 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223452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1258888" y="152400"/>
            <a:ext cx="4797425" cy="3598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xfrm>
            <a:off x="152400" y="3751266"/>
            <a:ext cx="7010400" cy="426345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dirty="0">
                <a:latin typeface="Verdana" panose="020B0604030504040204" pitchFamily="34" charset="0"/>
                <a:ea typeface="Verdana" panose="020B0604030504040204" pitchFamily="34" charset="0"/>
                <a:cs typeface="Verdana" panose="020B0604030504040204" pitchFamily="34" charset="0"/>
              </a:rPr>
              <a:t>Briefly, the SDM</a:t>
            </a:r>
            <a:r>
              <a:rPr lang="en-US" altLang="en-US" baseline="30000">
                <a:latin typeface="Verdana" panose="020B0604030504040204" pitchFamily="34" charset="0"/>
                <a:ea typeface="Verdana" panose="020B0604030504040204" pitchFamily="34" charset="0"/>
                <a:cs typeface="Verdana" panose="020B0604030504040204" pitchFamily="34" charset="0"/>
              </a:rPr>
              <a:t>®</a:t>
            </a:r>
            <a:r>
              <a:rPr lang="en-US" altLang="en-US">
                <a:latin typeface="Verdana" panose="020B0604030504040204" pitchFamily="34" charset="0"/>
                <a:ea typeface="Verdana" panose="020B0604030504040204" pitchFamily="34" charset="0"/>
                <a:cs typeface="Verdana" panose="020B0604030504040204" pitchFamily="34" charset="0"/>
              </a:rPr>
              <a:t> </a:t>
            </a:r>
            <a:r>
              <a:rPr lang="en-US" altLang="en-US" smtClean="0">
                <a:latin typeface="Verdana" panose="020B0604030504040204" pitchFamily="34" charset="0"/>
                <a:ea typeface="Verdana" panose="020B0604030504040204" pitchFamily="34" charset="0"/>
                <a:cs typeface="Verdana" panose="020B0604030504040204" pitchFamily="34" charset="0"/>
              </a:rPr>
              <a:t>family reunification reassessment </a:t>
            </a:r>
            <a:r>
              <a:rPr lang="en-US" altLang="en-US" dirty="0">
                <a:latin typeface="Verdana" panose="020B0604030504040204" pitchFamily="34" charset="0"/>
                <a:ea typeface="Verdana" panose="020B0604030504040204" pitchFamily="34" charset="0"/>
                <a:cs typeface="Verdana" panose="020B0604030504040204" pitchFamily="34" charset="0"/>
              </a:rPr>
              <a:t>includes an assessment of changes in risk level, visitation quantity and quality, a short safety assessment of the parent’s home/situation and results in a permanency recommendation.  The result is a recommendation to either reunify the child with the parent, maintain out of home care, or change the permanency goal.</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Use this section exactly as you did for the initial safety assessment, except that we are thinking about interventions that could be put in place to allow the child to RETURN home.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you do develop a safety plan either with the family alone or via a meeting, create a written safety plan according to the principles discussed yesterday.</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Now you have all of the information required to reach a presumptive decision.</a:t>
            </a:r>
            <a:endParaRPr lang="en-US" alt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reunification reassessment tool is made up of four main sections and two sections for documenting the decision reached..</a:t>
            </a: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Section A is the reunification risk reassessment. There are just three questions, two of which are concrete. The first enters the initial risk level. This ALWAYS goes back to the risk score obtained during the investigation that led to this case being opened. (When a case is transferred by the intake worker, the ongoing worker should always verify that an initial risk assessment was done.  He/she should know this because it is what has been guiding the recommended contact level for the past six months.)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only EXCEPTION is that if there has been a new investigation after the case was opened and a new initial risk assessment tool was completed, the MOST RECENT initial risk assessment score is used.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pPr>
            <a:r>
              <a:rPr lang="en-US" dirty="0">
                <a:latin typeface="Verdana" panose="020B0604030504040204" pitchFamily="34" charset="0"/>
                <a:ea typeface="Verdana" panose="020B0604030504040204" pitchFamily="34" charset="0"/>
                <a:cs typeface="Verdana" panose="020B0604030504040204" pitchFamily="34" charset="0"/>
              </a:rPr>
              <a:t>COMPUTER NOTE: In the newly </a:t>
            </a:r>
            <a:r>
              <a:rPr lang="en-US">
                <a:latin typeface="Verdana" panose="020B0604030504040204" pitchFamily="34" charset="0"/>
                <a:ea typeface="Verdana" panose="020B0604030504040204" pitchFamily="34" charset="0"/>
                <a:cs typeface="Verdana" panose="020B0604030504040204" pitchFamily="34" charset="0"/>
              </a:rPr>
              <a:t>designed </a:t>
            </a:r>
            <a:r>
              <a:rPr lang="en-US" smtClean="0">
                <a:latin typeface="Verdana" panose="020B0604030504040204" pitchFamily="34" charset="0"/>
                <a:ea typeface="Verdana" panose="020B0604030504040204" pitchFamily="34" charset="0"/>
                <a:cs typeface="Verdana" panose="020B0604030504040204" pitchFamily="34" charset="0"/>
              </a:rPr>
              <a:t>webSDM </a:t>
            </a:r>
            <a:r>
              <a:rPr lang="en-US" dirty="0">
                <a:latin typeface="Verdana" panose="020B0604030504040204" pitchFamily="34" charset="0"/>
                <a:ea typeface="Verdana" panose="020B0604030504040204" pitchFamily="34" charset="0"/>
                <a:cs typeface="Verdana" panose="020B0604030504040204" pitchFamily="34" charset="0"/>
              </a:rPr>
              <a:t>application, the risk level from the initial risk assessment will appear on the family’s case page.</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second question records if there was a new substantiation (not just investigation) during the current reassessment period (measure back to the initial assessment or the most recent REASSESSMENT).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third question is the most subjective and assesses overall progress demonstrating the </a:t>
            </a:r>
            <a:r>
              <a:rPr lang="en-US" u="sng" dirty="0">
                <a:latin typeface="Verdana" panose="020B0604030504040204" pitchFamily="34" charset="0"/>
                <a:ea typeface="Verdana" panose="020B0604030504040204" pitchFamily="34" charset="0"/>
                <a:cs typeface="Verdana" panose="020B0604030504040204" pitchFamily="34" charset="0"/>
              </a:rPr>
              <a:t>behavior change</a:t>
            </a:r>
            <a:r>
              <a:rPr lang="en-US" dirty="0">
                <a:latin typeface="Verdana" panose="020B0604030504040204" pitchFamily="34" charset="0"/>
                <a:ea typeface="Verdana" panose="020B0604030504040204" pitchFamily="34" charset="0"/>
                <a:cs typeface="Verdana" panose="020B0604030504040204" pitchFamily="34" charset="0"/>
              </a:rPr>
              <a:t> toward case plan objectives. Look at the objectives laid out in the case plan and consider the extent to which the caregiver(s) have met or are working on these objectives. If there are two caregivers, rate the caregiver who has made the least progress. To rate this item, consider the perspectives of each family member—including the child—and key stakeholders. If you use SOP, include the network in this conversation.</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4"/>
              </a:buBlip>
              <a:tabLst>
                <a:tab pos="342760" algn="l"/>
              </a:tabLst>
            </a:pPr>
            <a:r>
              <a:rPr lang="en-US" dirty="0">
                <a:latin typeface="Verdana" panose="020B0604030504040204" pitchFamily="34" charset="0"/>
                <a:ea typeface="Verdana" panose="020B0604030504040204" pitchFamily="34" charset="0"/>
                <a:cs typeface="Verdana" panose="020B0604030504040204" pitchFamily="34" charset="0"/>
              </a:rPr>
              <a:t>PRACTICE LINKS: This may be an ideal issue for a family team meeting. Simply present the facts: everything favors reunification except that one parent’s progress is unacceptable. Explain why the child cannot go home unless this is resolved. Ask the family for a solution. It may be that the mother finally leaves the stepfather because she chooses her child first. It could be that the stepfather steps up and becomes more involved and appropriate. It could be that relatives provide a buffer zone. Of course, it could become clear that the family is not ready to have the child home.</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Because the SDM model is a partnership of structure and clinical judgment, this tool also has an override component. The policy overrides are the same as those on the initial risk assessment, but they apply only to events or conditions that are true DURING the reassessment period. Policy overrides go to very high.</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There is also an opportunity to use a discretionary override to account for unique conditions that affect risk. Where the initial risk assessment permitted overrides only to a higher level, at reassessment, the worker may override up OR DOWN one level. Always provide a brief description of the reason for a discretionary override. Supervisor approval is required for overrides.</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Section B evaluates visitation. The SDM model considers both the quantity and the quality of visitation. On paper, place a mark in the cell where the quantity and quality intersect. If the mark falls within the shaded area, the visitation is considered acceptable. If more than one child is visited and the assessment differs, enter each one individually.</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pPr>
            <a:r>
              <a:rPr lang="en-US" dirty="0">
                <a:latin typeface="Verdana" panose="020B0604030504040204" pitchFamily="34" charset="0"/>
                <a:ea typeface="Verdana" panose="020B0604030504040204" pitchFamily="34" charset="0"/>
                <a:cs typeface="Verdana" panose="020B0604030504040204" pitchFamily="34" charset="0"/>
              </a:rPr>
              <a:t>COMPUTER NOTE: On the computer, the matrix operates logically behind the scenes. Answers to these questions are entered and the computer indicates whether, based on the answers, visitation is acceptable. Each child is assessed separately.</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“Visitation Frequency” rows are used to calculate visitation quantity. It is important to consider only those visits that were actually available to the parent. If the foster parent canceled a visit, for example, it does not count against the parent as a missed visit. Simply divide the number of completed visits by the number of available visits.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u="sng" dirty="0">
                <a:latin typeface="Verdana" panose="020B0604030504040204" pitchFamily="34" charset="0"/>
                <a:ea typeface="Verdana" panose="020B0604030504040204" pitchFamily="34" charset="0"/>
                <a:cs typeface="Verdana" panose="020B0604030504040204" pitchFamily="34" charset="0"/>
              </a:rPr>
              <a:t>Policy Override</a:t>
            </a: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visitation is supervised for safety reasons, enter the quantity and quality results. Regardless of the results, it will not be considered acceptable, since there is no way to know what would occur if not for the external control. This would be a policy override. Supervision for safety is different from observation for evaluation or the presence of a worker who happened to be there because he/she provided transportation.</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“Quality of Face-to-Face Visits” columns apply to visitation quality. Consider the overall picture of visitation during the reassessment period and use the definitions.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5"/>
              </a:buBlip>
              <a:tabLst>
                <a:tab pos="231681" algn="l"/>
              </a:tabLst>
            </a:pPr>
            <a:r>
              <a:rPr lang="en-US" dirty="0">
                <a:latin typeface="Verdana" panose="020B0604030504040204" pitchFamily="34" charset="0"/>
                <a:ea typeface="Verdana" panose="020B0604030504040204" pitchFamily="34" charset="0"/>
                <a:cs typeface="Verdana" panose="020B0604030504040204" pitchFamily="34" charset="0"/>
              </a:rPr>
              <a:t>DIGGING DEEPER: TWO CAREGIVERS, TWO VISITATION PATTERNS. If there are two caregivers and each performs differently with regard to visitation, rate the caregiver with the lowest quantity and quality. Some workers feel this penalizes the better parent. It may. But the reality is that if there are two caregivers, they are both in the environment to which the child would return, so the behavior of the least effective parent must be measured. If it emerges that one caregiver’s poor visitation is the only thing standing between foster care and reunification, there is a clinical judgment to be made. The worker should evaluate the impact IN THIS FAMILY of the least effective caregiver. Was that person the alleged perpetrator? How much of a role will he/she play in parenting? What is the relationship of that caregiver with the child? How effective is the other caregiver—marginal or strong? It may be that the worker will OVERRIDE the visitation using the reason that one caregiver’s visitation has been going well and the other caregiver is a step-parent who is not very involved anyway. On the other hand, the worker may need to have a frank discussion with the family. This may be an ideal issue for a family team meeting. Simply present the facts: everything favors reunification except that one parent’s visitation is unacceptable (either has not visited enough, or performs poorly on visits). Explain why the child cannot go home unless this is resolved. Ask the family for a solution. It may be that the mother finally leaves the stepfather because she chooses her child first. It could be that the stepfather steps up and becomes more involved and appropriate. It could be that relatives provide a buffer zone. Of course, it could become clear that the family is not ready to have the child home.</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Section C, the reunification safety reassessment, is NOT required on all cases. If the new risk level is high or very high OR visitation is unacceptable, SKIP this step. If risk is low or moderate AND visitation is acceptable, complete the reunification safety reassessment.</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short safety assessment used at reunification asks a few key questions:</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Are the safety threats that resulted in the child’s protective placement still present?</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so, is there a safety intervention that could mitigate this threat?</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Have any new safety threats been identified in the household that present a severe and immediate danger to the child?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so, is there a safety intervention that could mitigate this threat?</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It is important to review safety threat definitions to help guide your thinking in this assessment.</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This section concludes with a safety decision offering three options: safe, safe with a plan or unsafe.</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final step is to incorporate the information on risk, visitation, and safety into the appropriate decision tree. There are two trees: one is for children who were under the age of three when they were removed and one is for all other children. Like response priority trees, start at the top question and answer it. Move in the direction of the answer to the next question, and so on, until you reach a recommendation. If there are multiple children, follow through the decision tree for each child.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Both trees have three options: return home, continue FR, or terminate FR.</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4"/>
              </a:buBlip>
              <a:tabLst>
                <a:tab pos="342760" algn="l"/>
              </a:tabLst>
            </a:pPr>
            <a:r>
              <a:rPr lang="en-US" dirty="0">
                <a:latin typeface="Verdana" panose="020B0604030504040204" pitchFamily="34" charset="0"/>
                <a:ea typeface="Verdana" panose="020B0604030504040204" pitchFamily="34" charset="0"/>
                <a:cs typeface="Verdana" panose="020B0604030504040204" pitchFamily="34" charset="0"/>
              </a:rPr>
              <a:t>PRACTICE LINKS: For Family to Family counties, a permanency TDM should be convened when the reunification reassessment results in a recommendation to return home or to terminate family reunification services. Workers need to explain in very specific terms what the recommendation is (e.g., guardianship with an aunt, custody with another parent, etc.).</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When the recommendation is to continue family reunification services, this should trigger a family meeting to talk with the family (and possibly network) about remaining barriers to reunification (e.g., safety, changes in strengths and needs, progress toward case plan goals). This meeting, in conjunction with information gathered from the family strengths and needs reassessment, should result in an updated case plan.</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pPr>
            <a:r>
              <a:rPr lang="en-US" dirty="0">
                <a:latin typeface="Verdana" panose="020B0604030504040204" pitchFamily="34" charset="0"/>
                <a:ea typeface="Verdana" panose="020B0604030504040204" pitchFamily="34" charset="0"/>
                <a:cs typeface="Verdana" panose="020B0604030504040204" pitchFamily="34" charset="0"/>
              </a:rPr>
              <a:t>COMPUTER NOTE: The computer will present the correct decision tree based on the age of the child at the time of removal. It will also carry forward all of the previous assessment information you need to complete the tree so that you don’t have to go back to look for it.</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Sections E and F are recommendations to the court. Of course, the court has the final say.</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“return home” is recommended, it does not mean immediately moving the child. It means beginning the process of working toward return. Transition time is needed by all involved, and there may be safety plan conditions to be met before physical custody is actually changed.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final step is to record your actual recommendation. Again, the SDM model guides decisions, but workers make decisions. Enter what you will actually recommend to the court, even if that differs from the SDM recommendation. Of course, as with all overrides, your narrative should explain the basis for the difference, and supervisor approval is needed.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129</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5979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807">
              <a:defRPr b="1">
                <a:solidFill>
                  <a:schemeClr val="tx1"/>
                </a:solidFill>
                <a:latin typeface="Arial" panose="020B0604020202020204" pitchFamily="34" charset="0"/>
              </a:defRPr>
            </a:lvl1pPr>
            <a:lvl2pPr marL="742649" indent="-285634" defTabSz="964807">
              <a:defRPr b="1">
                <a:solidFill>
                  <a:schemeClr val="tx1"/>
                </a:solidFill>
                <a:latin typeface="Arial" panose="020B0604020202020204" pitchFamily="34" charset="0"/>
              </a:defRPr>
            </a:lvl2pPr>
            <a:lvl3pPr marL="1142536" indent="-228507" defTabSz="964807">
              <a:defRPr b="1">
                <a:solidFill>
                  <a:schemeClr val="tx1"/>
                </a:solidFill>
                <a:latin typeface="Arial" panose="020B0604020202020204" pitchFamily="34" charset="0"/>
              </a:defRPr>
            </a:lvl3pPr>
            <a:lvl4pPr marL="1599549" indent="-228507" defTabSz="964807">
              <a:defRPr b="1">
                <a:solidFill>
                  <a:schemeClr val="tx1"/>
                </a:solidFill>
                <a:latin typeface="Arial" panose="020B0604020202020204" pitchFamily="34" charset="0"/>
              </a:defRPr>
            </a:lvl4pPr>
            <a:lvl5pPr marL="2056564" indent="-228507" defTabSz="964807">
              <a:defRPr b="1">
                <a:solidFill>
                  <a:schemeClr val="tx1"/>
                </a:solidFill>
                <a:latin typeface="Arial" panose="020B0604020202020204" pitchFamily="34" charset="0"/>
              </a:defRPr>
            </a:lvl5pPr>
            <a:lvl6pPr marL="2513578" indent="-228507" defTabSz="964807" eaLnBrk="0" fontAlgn="base" hangingPunct="0">
              <a:spcBef>
                <a:spcPct val="0"/>
              </a:spcBef>
              <a:spcAft>
                <a:spcPct val="0"/>
              </a:spcAft>
              <a:defRPr b="1">
                <a:solidFill>
                  <a:schemeClr val="tx1"/>
                </a:solidFill>
                <a:latin typeface="Arial" panose="020B0604020202020204" pitchFamily="34" charset="0"/>
              </a:defRPr>
            </a:lvl6pPr>
            <a:lvl7pPr marL="2970593" indent="-228507" defTabSz="964807" eaLnBrk="0" fontAlgn="base" hangingPunct="0">
              <a:spcBef>
                <a:spcPct val="0"/>
              </a:spcBef>
              <a:spcAft>
                <a:spcPct val="0"/>
              </a:spcAft>
              <a:defRPr b="1">
                <a:solidFill>
                  <a:schemeClr val="tx1"/>
                </a:solidFill>
                <a:latin typeface="Arial" panose="020B0604020202020204" pitchFamily="34" charset="0"/>
              </a:defRPr>
            </a:lvl7pPr>
            <a:lvl8pPr marL="3427607" indent="-228507" defTabSz="964807" eaLnBrk="0" fontAlgn="base" hangingPunct="0">
              <a:spcBef>
                <a:spcPct val="0"/>
              </a:spcBef>
              <a:spcAft>
                <a:spcPct val="0"/>
              </a:spcAft>
              <a:defRPr b="1">
                <a:solidFill>
                  <a:schemeClr val="tx1"/>
                </a:solidFill>
                <a:latin typeface="Arial" panose="020B0604020202020204" pitchFamily="34" charset="0"/>
              </a:defRPr>
            </a:lvl8pPr>
            <a:lvl9pPr marL="3884621" indent="-228507" defTabSz="964807" eaLnBrk="0" fontAlgn="base" hangingPunct="0">
              <a:spcBef>
                <a:spcPct val="0"/>
              </a:spcBef>
              <a:spcAft>
                <a:spcPct val="0"/>
              </a:spcAft>
              <a:defRPr b="1">
                <a:solidFill>
                  <a:schemeClr val="tx1"/>
                </a:solidFill>
                <a:latin typeface="Arial" panose="020B0604020202020204" pitchFamily="34" charset="0"/>
              </a:defRPr>
            </a:lvl9pPr>
          </a:lstStyle>
          <a:p>
            <a:fld id="{52755237-35B2-4D8F-AF4E-DA1AC7D42E66}" type="slidenum">
              <a:rPr lang="en-US" altLang="en-US" sz="1100" b="0">
                <a:latin typeface="Verdana" panose="020B0604030504040204" pitchFamily="34" charset="0"/>
                <a:ea typeface="Verdana" panose="020B0604030504040204" pitchFamily="34" charset="0"/>
                <a:cs typeface="Verdana" panose="020B0604030504040204" pitchFamily="34" charset="0"/>
              </a:rPr>
              <a:pPr/>
              <a:t>13</a:t>
            </a:fld>
            <a:endParaRPr lang="en-US" altLang="en-US" sz="1100" b="0" dirty="0">
              <a:latin typeface="Verdana" panose="020B0604030504040204" pitchFamily="34" charset="0"/>
              <a:ea typeface="Verdana" panose="020B0604030504040204" pitchFamily="34" charset="0"/>
              <a:cs typeface="Verdana" panose="020B0604030504040204" pitchFamily="34" charset="0"/>
            </a:endParaRPr>
          </a:p>
        </p:txBody>
      </p:sp>
      <p:sp>
        <p:nvSpPr>
          <p:cNvPr id="143364" name="Notes Placeholder 4"/>
          <p:cNvSpPr>
            <a:spLocks noGrp="1"/>
          </p:cNvSpPr>
          <p:nvPr>
            <p:ph type="body"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441">
              <a:defRPr/>
            </a:pPr>
            <a:r>
              <a:rPr lang="en-US" dirty="0">
                <a:latin typeface="Verdana" panose="020B0604030504040204" pitchFamily="34" charset="0"/>
                <a:ea typeface="Verdana" panose="020B0604030504040204" pitchFamily="34" charset="0"/>
                <a:cs typeface="Verdana" panose="020B0604030504040204" pitchFamily="34" charset="0"/>
              </a:rPr>
              <a:t>Complete SDM assessments on dad’s household.</a:t>
            </a:r>
          </a:p>
          <a:p>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0305195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76200"/>
            <a:ext cx="4802187" cy="3600450"/>
          </a:xfrm>
        </p:spPr>
      </p:sp>
      <p:sp>
        <p:nvSpPr>
          <p:cNvPr id="3" name="Notes Placeholder 2"/>
          <p:cNvSpPr>
            <a:spLocks noGrp="1"/>
          </p:cNvSpPr>
          <p:nvPr>
            <p:ph type="body" idx="1"/>
          </p:nvPr>
        </p:nvSpPr>
        <p:spPr>
          <a:xfrm>
            <a:off x="152400" y="3675064"/>
            <a:ext cx="7010400" cy="4319587"/>
          </a:xfrm>
        </p:spPr>
        <p:txBody>
          <a:bodyPr/>
          <a:lstStyle/>
          <a:p>
            <a:pPr defTabSz="931669">
              <a:spcBef>
                <a:spcPct val="0"/>
              </a:spcBef>
              <a:defRPr/>
            </a:pPr>
            <a:r>
              <a:rPr lang="en-US" dirty="0">
                <a:latin typeface="Verdana" pitchFamily="34" charset="0"/>
                <a:ea typeface="Verdana" panose="020B0604030504040204" pitchFamily="34" charset="0"/>
                <a:cs typeface="Verdana" panose="020B0604030504040204" pitchFamily="34" charset="0"/>
              </a:rPr>
              <a:t>The SDM</a:t>
            </a:r>
            <a:r>
              <a:rPr lang="en-US" baseline="30000">
                <a:latin typeface="Verdana" pitchFamily="34" charset="0"/>
                <a:ea typeface="Verdana" panose="020B0604030504040204" pitchFamily="34" charset="0"/>
                <a:cs typeface="Verdana" panose="020B0604030504040204" pitchFamily="34" charset="0"/>
              </a:rPr>
              <a:t>®</a:t>
            </a:r>
            <a:r>
              <a:rPr lang="en-US">
                <a:latin typeface="Verdana" pitchFamily="34" charset="0"/>
                <a:ea typeface="Verdana" panose="020B0604030504040204" pitchFamily="34" charset="0"/>
                <a:cs typeface="Verdana" panose="020B0604030504040204" pitchFamily="34" charset="0"/>
              </a:rPr>
              <a:t> </a:t>
            </a:r>
            <a:r>
              <a:rPr lang="en-US" smtClean="0">
                <a:latin typeface="Verdana" pitchFamily="34" charset="0"/>
                <a:ea typeface="Verdana" panose="020B0604030504040204" pitchFamily="34" charset="0"/>
                <a:cs typeface="Verdana" panose="020B0604030504040204" pitchFamily="34" charset="0"/>
              </a:rPr>
              <a:t>reunification reassessment </a:t>
            </a:r>
            <a:r>
              <a:rPr lang="en-US" dirty="0">
                <a:latin typeface="Verdana" pitchFamily="34" charset="0"/>
                <a:ea typeface="Verdana" panose="020B0604030504040204" pitchFamily="34" charset="0"/>
                <a:cs typeface="Verdana" panose="020B0604030504040204" pitchFamily="34" charset="0"/>
              </a:rPr>
              <a:t>helps structure the decision to return a child to the removal household or to another household, to maintain out-of-home placement or terminate reunification services and develop an alternative permanency goal.</a:t>
            </a:r>
            <a:endParaRPr lang="en-US" b="1" dirty="0">
              <a:latin typeface="Verdana" panose="020B0604030504040204" pitchFamily="34" charset="0"/>
              <a:ea typeface="Verdana" panose="020B0604030504040204" pitchFamily="34" charset="0"/>
              <a:cs typeface="Verdana" panose="020B0604030504040204" pitchFamily="34" charset="0"/>
            </a:endParaRPr>
          </a:p>
          <a:p>
            <a:pPr defTabSz="931669">
              <a:spcBef>
                <a:spcPct val="0"/>
              </a:spcBef>
              <a:defRPr/>
            </a:pPr>
            <a:endParaRPr lang="en-US" b="1" dirty="0">
              <a:latin typeface="Verdana" panose="020B0604030504040204" pitchFamily="34" charset="0"/>
              <a:ea typeface="Verdana" panose="020B0604030504040204" pitchFamily="34" charset="0"/>
              <a:cs typeface="Verdana" panose="020B0604030504040204" pitchFamily="34" charset="0"/>
            </a:endParaRPr>
          </a:p>
          <a:p>
            <a:pPr defTabSz="931669">
              <a:spcBef>
                <a:spcPct val="0"/>
              </a:spcBef>
              <a:defRPr/>
            </a:pPr>
            <a:r>
              <a:rPr lang="en-US" dirty="0">
                <a:latin typeface="Verdana" pitchFamily="34" charset="0"/>
                <a:ea typeface="Verdana" panose="020B0604030504040204" pitchFamily="34" charset="0"/>
                <a:cs typeface="Verdana" panose="020B0604030504040204" pitchFamily="34" charset="0"/>
              </a:rPr>
              <a:t>This assessment applies to all cases receiving FR in which at least one child is in placement with a goal of return home. </a:t>
            </a:r>
          </a:p>
          <a:p>
            <a:pPr defTabSz="931669">
              <a:spcBef>
                <a:spcPct val="0"/>
              </a:spcBef>
              <a:defRPr/>
            </a:pPr>
            <a:endParaRPr lang="en-US" dirty="0">
              <a:latin typeface="Verdana" pitchFamily="34" charset="0"/>
              <a:ea typeface="Verdana" panose="020B0604030504040204" pitchFamily="34" charset="0"/>
              <a:cs typeface="Verdana" panose="020B0604030504040204" pitchFamily="34" charset="0"/>
            </a:endParaRPr>
          </a:p>
          <a:p>
            <a:pPr defTabSz="912441">
              <a:defRPr/>
            </a:pPr>
            <a:r>
              <a:rPr lang="en-US" dirty="0">
                <a:latin typeface="Verdana" pitchFamily="34" charset="0"/>
                <a:ea typeface="Verdana" panose="020B0604030504040204" pitchFamily="34" charset="0"/>
                <a:cs typeface="Verdana" panose="020B0604030504040204" pitchFamily="34" charset="0"/>
              </a:rPr>
              <a:t>The reunification reassessment is used for all families where at least one child is in out-of-home care. If the goal changes to “long-term placement,” “adoption,” “guardianship,” or anything other than “return home,” no further reunification reassessments are completed. (If a new parent comes forward or a judge orders reunification services to continue or resume, the reunification reassessment would again be used.)</a:t>
            </a:r>
          </a:p>
          <a:p>
            <a:endParaRPr lang="en-US" dirty="0">
              <a:latin typeface="Verdana" pitchFamily="34" charset="0"/>
              <a:ea typeface="Verdana" panose="020B0604030504040204" pitchFamily="34" charset="0"/>
              <a:cs typeface="Verdana" panose="020B0604030504040204" pitchFamily="34" charset="0"/>
            </a:endParaRPr>
          </a:p>
          <a:p>
            <a:r>
              <a:rPr lang="en-US" dirty="0">
                <a:latin typeface="Verdana" pitchFamily="34" charset="0"/>
                <a:ea typeface="Verdana" panose="020B0604030504040204" pitchFamily="34" charset="0"/>
                <a:cs typeface="Verdana" panose="020B0604030504040204" pitchFamily="34" charset="0"/>
              </a:rPr>
              <a:t>In addition to the removal household, there will be times that the child has another parent who lives in another household. When you first identified this other parent, you had an option to allow the child into the custody of that parent immediately. If that was not done for some reason but that parent requested reunification services, there should have been an initial (baseline) risk assessment on that parent. Now, at review, you will complete a reunification reassessment on the second parent as well as on the removal household. This allows you to have an objective appraisal of the relative merits for reunifying to either household. Of course, if there are four children, each with different fathers, all of whom request reunification services, there will be quite a bit of assessing going on!</a:t>
            </a:r>
          </a:p>
          <a:p>
            <a:r>
              <a:rPr lang="en-US" dirty="0">
                <a:latin typeface="Verdana" pitchFamily="34" charset="0"/>
                <a:ea typeface="Verdana" panose="020B0604030504040204" pitchFamily="34" charset="0"/>
                <a:cs typeface="Verdana" panose="020B0604030504040204" pitchFamily="34" charset="0"/>
              </a:rPr>
              <a:t> </a:t>
            </a:r>
          </a:p>
          <a:p>
            <a:pPr marL="171382" indent="-171382">
              <a:buSzPct val="200000"/>
              <a:buBlip>
                <a:blip r:embed="rId3"/>
              </a:buBlip>
            </a:pPr>
            <a:r>
              <a:rPr lang="en-US" dirty="0">
                <a:latin typeface="Verdana" pitchFamily="34" charset="0"/>
                <a:ea typeface="Verdana" panose="020B0604030504040204" pitchFamily="34" charset="0"/>
                <a:cs typeface="Verdana" panose="020B0604030504040204" pitchFamily="34" charset="0"/>
              </a:rPr>
              <a:t>COMPUTER NOTE: You may create multiple </a:t>
            </a:r>
            <a:r>
              <a:rPr lang="en-US">
                <a:latin typeface="Verdana" pitchFamily="34" charset="0"/>
                <a:ea typeface="Verdana" panose="020B0604030504040204" pitchFamily="34" charset="0"/>
                <a:cs typeface="Verdana" panose="020B0604030504040204" pitchFamily="34" charset="0"/>
              </a:rPr>
              <a:t>reunification </a:t>
            </a:r>
            <a:r>
              <a:rPr lang="en-US" smtClean="0">
                <a:latin typeface="Verdana" pitchFamily="34" charset="0"/>
                <a:ea typeface="Verdana" panose="020B0604030504040204" pitchFamily="34" charset="0"/>
                <a:cs typeface="Verdana" panose="020B0604030504040204" pitchFamily="34" charset="0"/>
              </a:rPr>
              <a:t>reassessments </a:t>
            </a:r>
            <a:r>
              <a:rPr lang="en-US" dirty="0">
                <a:latin typeface="Verdana" pitchFamily="34" charset="0"/>
                <a:ea typeface="Verdana" panose="020B0604030504040204" pitchFamily="34" charset="0"/>
                <a:cs typeface="Verdana" panose="020B0604030504040204" pitchFamily="34" charset="0"/>
              </a:rPr>
              <a:t>on a case. Just be sure to label one household as the removal household, and the others as non-removal households and use a consistent name so that assessments can be tracked over time.</a:t>
            </a:r>
          </a:p>
          <a:p>
            <a:pPr>
              <a:spcBef>
                <a:spcPts val="0"/>
              </a:spcBef>
            </a:pPr>
            <a:r>
              <a:rPr lang="en-US" dirty="0">
                <a:latin typeface="Verdana"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4"/>
              </a:buBlip>
              <a:tabLst>
                <a:tab pos="231681" algn="l"/>
              </a:tabLst>
            </a:pPr>
            <a:r>
              <a:rPr lang="en-US" dirty="0">
                <a:latin typeface="Verdana" pitchFamily="34" charset="0"/>
                <a:ea typeface="Verdana" panose="020B0604030504040204" pitchFamily="34" charset="0"/>
                <a:cs typeface="Verdana" panose="020B0604030504040204" pitchFamily="34" charset="0"/>
              </a:rPr>
              <a:t>DIGGING DEEPER: If the parents separate after the initial risk assessment, the removal household will designate the parent who was the perpetrator. If both were perpetrators, the primary caregiver will become the removal household.</a:t>
            </a:r>
          </a:p>
          <a:p>
            <a:endParaRPr lang="en-US" altLang="en-US" dirty="0">
              <a:latin typeface="Verdana" panose="020B0604030504040204" pitchFamily="34" charset="0"/>
              <a:ea typeface="Verdana" panose="020B0604030504040204" pitchFamily="34" charset="0"/>
              <a:cs typeface="Verdana" panose="020B0604030504040204" pitchFamily="34" charset="0"/>
            </a:endParaRPr>
          </a:p>
          <a:p>
            <a:pPr defTabSz="912441">
              <a:defRPr/>
            </a:pPr>
            <a:r>
              <a:rPr lang="en-US" dirty="0">
                <a:latin typeface="Verdana" panose="020B0604030504040204" pitchFamily="34" charset="0"/>
                <a:ea typeface="Verdana" panose="020B0604030504040204" pitchFamily="34" charset="0"/>
                <a:cs typeface="Verdana" panose="020B0604030504040204" pitchFamily="34" charset="0"/>
              </a:rPr>
              <a:t>The ongoing worker completes this reassessment.</a:t>
            </a:r>
          </a:p>
          <a:p>
            <a:endParaRPr lang="en-US" altLang="en-US" dirty="0">
              <a:latin typeface="Verdana" panose="020B0604030504040204" pitchFamily="34" charset="0"/>
              <a:ea typeface="Verdana" panose="020B0604030504040204" pitchFamily="34" charset="0"/>
              <a:cs typeface="Verdana" panose="020B0604030504040204" pitchFamily="34" charset="0"/>
            </a:endParaRPr>
          </a:p>
          <a:p>
            <a:r>
              <a:rPr lang="en-US" i="1" dirty="0">
                <a:latin typeface="Verdana" panose="020B0604030504040204" pitchFamily="34" charset="0"/>
                <a:ea typeface="Verdana" panose="020B0604030504040204" pitchFamily="34" charset="0"/>
                <a:cs typeface="Verdana" panose="020B0604030504040204" pitchFamily="34" charset="0"/>
              </a:rPr>
              <a:t>Division 31 requires a review at least every six months. Each review process should begin with a reunification reassessment and, if required, an FSNA. These SDM assessments should inform recommendations made. To ensure that current SDM assessments are available, they should be completed as follows:</a:t>
            </a: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 </a:t>
            </a:r>
          </a:p>
          <a:p>
            <a:r>
              <a:rPr lang="en-US" dirty="0">
                <a:latin typeface="Verdana" panose="020B0604030504040204" pitchFamily="34" charset="0"/>
                <a:ea typeface="Verdana" panose="020B0604030504040204" pitchFamily="34" charset="0"/>
                <a:cs typeface="Verdana" panose="020B0604030504040204" pitchFamily="34" charset="0"/>
              </a:rPr>
              <a:t>No more than 65 calendar days prior to completing each case plan or recommending reunification or change in permanency planning goal.</a:t>
            </a:r>
          </a:p>
          <a:p>
            <a:r>
              <a:rPr lang="en-US" dirty="0">
                <a:latin typeface="Verdana" panose="020B0604030504040204" pitchFamily="34" charset="0"/>
                <a:ea typeface="Verdana" panose="020B0604030504040204" pitchFamily="34" charset="0"/>
                <a:cs typeface="Verdana" panose="020B0604030504040204" pitchFamily="34" charset="0"/>
              </a:rPr>
              <a:t> </a:t>
            </a:r>
          </a:p>
          <a:p>
            <a:r>
              <a:rPr lang="en-US" dirty="0">
                <a:latin typeface="Verdana" panose="020B0604030504040204" pitchFamily="34" charset="0"/>
                <a:ea typeface="Verdana" panose="020B0604030504040204" pitchFamily="34" charset="0"/>
                <a:cs typeface="Verdana" panose="020B0604030504040204" pitchFamily="34" charset="0"/>
              </a:rPr>
              <a:t>Should be completed sooner if there are new circumstances or new information that would affect risk.</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5"/>
              </a:buBlip>
              <a:tabLst>
                <a:tab pos="342760" algn="l"/>
              </a:tabLst>
            </a:pPr>
            <a:r>
              <a:rPr lang="en-US" dirty="0">
                <a:latin typeface="Verdana" panose="020B0604030504040204" pitchFamily="34" charset="0"/>
                <a:ea typeface="Verdana" panose="020B0604030504040204" pitchFamily="34" charset="0"/>
                <a:cs typeface="Verdana" panose="020B0604030504040204" pitchFamily="34" charset="0"/>
              </a:rPr>
              <a:t>PRACTICE LINKS: In Family to Family counties, the reassessment should trigger a TDM.</a:t>
            </a:r>
          </a:p>
          <a:p>
            <a:endParaRPr lang="en-US" dirty="0">
              <a:latin typeface="Verdana" panose="020B0604030504040204" pitchFamily="34" charset="0"/>
              <a:ea typeface="Verdana" panose="020B0604030504040204" pitchFamily="34" charset="0"/>
              <a:cs typeface="Verdana" panose="020B0604030504040204" pitchFamily="34" charset="0"/>
            </a:endParaRPr>
          </a:p>
          <a:p>
            <a:pPr marL="0" lvl="2">
              <a:defRPr/>
            </a:pPr>
            <a:r>
              <a:rPr lang="en-US" dirty="0">
                <a:latin typeface="Verdana" panose="020B0604030504040204" pitchFamily="34" charset="0"/>
                <a:ea typeface="Verdana" panose="020B0604030504040204" pitchFamily="34" charset="0"/>
                <a:cs typeface="Verdana" panose="020B0604030504040204" pitchFamily="34" charset="0"/>
              </a:rPr>
              <a:t>When: To ensure that current SDM assessments are available, they should be completed no more than 65 calendar days prior to completing each case plan or recommending reunification or change in permanency planning goal.</a:t>
            </a:r>
          </a:p>
          <a:p>
            <a:pPr eaLnBrk="1" hangingPunct="1">
              <a:defRPr/>
            </a:pPr>
            <a:r>
              <a:rPr lang="en-US" dirty="0">
                <a:latin typeface="Verdana" panose="020B0604030504040204" pitchFamily="34" charset="0"/>
                <a:ea typeface="Verdana" panose="020B0604030504040204" pitchFamily="34" charset="0"/>
                <a:cs typeface="Verdana" panose="020B0604030504040204" pitchFamily="34" charset="0"/>
              </a:rPr>
              <a:t> </a:t>
            </a:r>
          </a:p>
          <a:p>
            <a:pPr eaLnBrk="1" hangingPunct="1">
              <a:defRPr/>
            </a:pPr>
            <a:r>
              <a:rPr lang="en-US" dirty="0">
                <a:latin typeface="Verdana" panose="020B0604030504040204" pitchFamily="34" charset="0"/>
                <a:ea typeface="Verdana" panose="020B0604030504040204" pitchFamily="34" charset="0"/>
                <a:cs typeface="Verdana" panose="020B0604030504040204" pitchFamily="34" charset="0"/>
              </a:rPr>
              <a:t>Should be completed sooner if there are new circumstances or new information that would affect risk.</a:t>
            </a:r>
          </a:p>
          <a:p>
            <a:pPr defTabSz="931669">
              <a:spcBef>
                <a:spcPct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4A7E0AFB-9A70-451E-8986-53CF6C94FDC1}" type="slidenum">
              <a:rPr lang="en-US" sz="1100">
                <a:latin typeface="Verdana" panose="020B0604030504040204" pitchFamily="34" charset="0"/>
                <a:ea typeface="Verdana" panose="020B0604030504040204" pitchFamily="34" charset="0"/>
                <a:cs typeface="Verdana" panose="020B0604030504040204" pitchFamily="34" charset="0"/>
              </a:rPr>
              <a:pPr/>
              <a:t>130</a:t>
            </a:fld>
            <a:endParaRPr 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1101745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Notice that as with all SDM tools, there are overrides. A policy override is to be applied if a child has spent 15 of the last 22 months in out-of-home care. This leads automatically to “terminate FR.”</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Another policy override is considered if the tree led to “terminate FR.” If it is no later than the 12-month hearing and the worker believes that reunification is likely within six months, he/she may apply this policy override and the recommendation will become “continue FR.”</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Finally, if the tree led to “continue FR,” but the worker believes conditions exist to terminate FR, he/she may apply this override to change the decision.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There is also a discretionary override that may be applied for a unique reason. It is hard to imagine what may arise that would not have already, but, for example, if both parents passed away one week prior to the hearing and the tool was recommending return home, apply a discretionary override and change to terminate FR. </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In any case where there is an override to reunify, a new safety assessment is required.</a:t>
            </a:r>
          </a:p>
          <a:p>
            <a:endParaRPr lang="en-US" dirty="0"/>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131</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0081192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82" indent="-171382" defTabSz="912441">
              <a:spcBef>
                <a:spcPts val="0"/>
              </a:spcBef>
              <a:buSzPct val="200000"/>
              <a:buBlip>
                <a:blip r:embed="rId3"/>
              </a:buBlip>
              <a:defRPr/>
            </a:pPr>
            <a:r>
              <a:rPr lang="en-US" dirty="0">
                <a:latin typeface="Verdana" panose="020B0604030504040204" pitchFamily="34" charset="0"/>
                <a:ea typeface="Verdana" panose="020B0604030504040204" pitchFamily="34" charset="0"/>
                <a:cs typeface="Verdana" panose="020B0604030504040204" pitchFamily="34" charset="0"/>
              </a:rPr>
              <a:t>COMPUTER NOTE: When you complete all siblings on the computer, you may receive a message alerting you to the fact that different siblings have different recommendations. If any of the children were three or under when removed from home, and the recommendation for that child is “Terminate FR Services,” you may opt to treat them all as a sibling group and expedite permanency for the older siblings as well, or you may decide not to. If you answer yes, the recommendation for all the siblings will be changed to “Terminate FR Services,” and this will override all recommendations that were different from the one you selected. You do not have to go back to each sibling to change his/her recommendation. If you answer no, you will have the ability to identify a permanency goal for each child. </a:t>
            </a:r>
          </a:p>
          <a:p>
            <a:endParaRPr lang="en-US" dirty="0"/>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132</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2672239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altLang="en-US" dirty="0">
                <a:latin typeface="Verdana" panose="020B0604030504040204" pitchFamily="34" charset="0"/>
                <a:ea typeface="Verdana" panose="020B0604030504040204" pitchFamily="34" charset="0"/>
                <a:cs typeface="Verdana" panose="020B0604030504040204" pitchFamily="34" charset="0"/>
              </a:rPr>
              <a:t>As a result of frequent and extensive testing, we are confident in the efficacy of our assessments.  A 2010 test of our reunification reassessment in California shows that greater compliance with the components of the assessment strongly correlated with reduced rates of reentry into the foster care system.</a:t>
            </a: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altLang="en-US" dirty="0">
                <a:latin typeface="Verdana" panose="020B0604030504040204" pitchFamily="34" charset="0"/>
                <a:ea typeface="Verdana" panose="020B0604030504040204" pitchFamily="34" charset="0"/>
                <a:cs typeface="Verdana" panose="020B0604030504040204" pitchFamily="34" charset="0"/>
              </a:rPr>
              <a:t>These results help answer the question: Does the SDM® </a:t>
            </a:r>
            <a:r>
              <a:rPr lang="en-US" altLang="en-US">
                <a:latin typeface="Verdana" panose="020B0604030504040204" pitchFamily="34" charset="0"/>
                <a:ea typeface="Verdana" panose="020B0604030504040204" pitchFamily="34" charset="0"/>
                <a:cs typeface="Verdana" panose="020B0604030504040204" pitchFamily="34" charset="0"/>
              </a:rPr>
              <a:t>reunification </a:t>
            </a:r>
            <a:r>
              <a:rPr lang="en-US" altLang="en-US" smtClean="0">
                <a:latin typeface="Verdana" panose="020B0604030504040204" pitchFamily="34" charset="0"/>
                <a:ea typeface="Verdana" panose="020B0604030504040204" pitchFamily="34" charset="0"/>
                <a:cs typeface="Verdana" panose="020B0604030504040204" pitchFamily="34" charset="0"/>
              </a:rPr>
              <a:t>reassessment </a:t>
            </a:r>
            <a:r>
              <a:rPr lang="en-US" altLang="en-US" dirty="0">
                <a:latin typeface="Verdana" panose="020B0604030504040204" pitchFamily="34" charset="0"/>
                <a:ea typeface="Verdana" panose="020B0604030504040204" pitchFamily="34" charset="0"/>
                <a:cs typeface="Verdana" panose="020B0604030504040204" pitchFamily="34" charset="0"/>
              </a:rPr>
              <a:t>help social workers identify children who can be successfully reunified before that decision is made? In this study, social workers evaluated three separate reunification components: reunification risk, parent visitation acceptability, and home safety. In a sample of 2,327 reunified children, all three assessment components demonstrated a significant relationship to reentry in the expected direction; a positive social worker evaluation was associated with a much lower reentry rate. Sample child cases where all three components met standards had a much lower reentry rate than cases where standards were not met for all three components (i.e., cases in which the SDM® </a:t>
            </a:r>
            <a:r>
              <a:rPr lang="en-US" altLang="en-US">
                <a:latin typeface="Verdana" panose="020B0604030504040204" pitchFamily="34" charset="0"/>
                <a:ea typeface="Verdana" panose="020B0604030504040204" pitchFamily="34" charset="0"/>
                <a:cs typeface="Verdana" panose="020B0604030504040204" pitchFamily="34" charset="0"/>
              </a:rPr>
              <a:t>reunification </a:t>
            </a:r>
            <a:r>
              <a:rPr lang="en-US" altLang="en-US" smtClean="0">
                <a:latin typeface="Verdana" panose="020B0604030504040204" pitchFamily="34" charset="0"/>
                <a:ea typeface="Verdana" panose="020B0604030504040204" pitchFamily="34" charset="0"/>
                <a:cs typeface="Verdana" panose="020B0604030504040204" pitchFamily="34" charset="0"/>
              </a:rPr>
              <a:t>reassessment </a:t>
            </a:r>
            <a:r>
              <a:rPr lang="en-US" altLang="en-US" dirty="0">
                <a:latin typeface="Verdana" panose="020B0604030504040204" pitchFamily="34" charset="0"/>
                <a:ea typeface="Verdana" panose="020B0604030504040204" pitchFamily="34" charset="0"/>
                <a:cs typeface="Verdana" panose="020B0604030504040204" pitchFamily="34" charset="0"/>
              </a:rPr>
              <a:t>did not recommend reunification). </a:t>
            </a: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altLang="en-US" dirty="0">
                <a:latin typeface="Verdana" panose="020B0604030504040204" pitchFamily="34" charset="0"/>
                <a:ea typeface="Verdana" panose="020B0604030504040204" pitchFamily="34" charset="0"/>
                <a:cs typeface="Verdana" panose="020B0604030504040204" pitchFamily="34" charset="0"/>
              </a:rPr>
              <a:t>The study confirms the assessment’s predictive validity and suggests that the assessment has a real impact on improving permanency for children and families.</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133</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2709344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cs typeface="Calibri" panose="020F0502020204030204" pitchFamily="34" charset="0"/>
              </a:rPr>
              <a:t>The reunification reassessment </a:t>
            </a:r>
            <a:r>
              <a:rPr lang="en-US" altLang="en-US" dirty="0">
                <a:latin typeface="Verdana" panose="020B0604030504040204" pitchFamily="34" charset="0"/>
                <a:cs typeface="Calibri" panose="020F0502020204030204" pitchFamily="34" charset="0"/>
              </a:rPr>
              <a:t>can be used to structure conversations and action steps during </a:t>
            </a:r>
            <a:r>
              <a:rPr lang="en-US" altLang="en-US">
                <a:latin typeface="Verdana" panose="020B0604030504040204" pitchFamily="34" charset="0"/>
                <a:cs typeface="Calibri" panose="020F0502020204030204" pitchFamily="34" charset="0"/>
              </a:rPr>
              <a:t>ongoing </a:t>
            </a:r>
            <a:r>
              <a:rPr lang="en-US" altLang="en-US" smtClean="0">
                <a:latin typeface="Verdana" panose="020B0604030504040204" pitchFamily="34" charset="0"/>
                <a:cs typeface="Calibri" panose="020F0502020204030204" pitchFamily="34" charset="0"/>
              </a:rPr>
              <a:t>casework </a:t>
            </a:r>
            <a:r>
              <a:rPr lang="en-US" altLang="en-US" dirty="0">
                <a:latin typeface="Verdana" panose="020B0604030504040204" pitchFamily="34" charset="0"/>
                <a:cs typeface="Calibri" panose="020F0502020204030204" pitchFamily="34" charset="0"/>
              </a:rPr>
              <a:t>and provides a transparent process for caregivers who need to understand AND be motivated by how their progress is being evaluated and decision are being made.</a:t>
            </a:r>
          </a:p>
          <a:p>
            <a:endParaRPr lang="en-US" altLang="en-US" dirty="0">
              <a:latin typeface="Verdana" panose="020B0604030504040204" pitchFamily="34" charset="0"/>
              <a:cs typeface="Calibri" panose="020F0502020204030204" pitchFamily="34" charset="0"/>
            </a:endParaRPr>
          </a:p>
        </p:txBody>
      </p:sp>
      <p:sp>
        <p:nvSpPr>
          <p:cNvPr id="122886" name="Slide Number Placeholder 5"/>
          <p:cNvSpPr>
            <a:spLocks noGrp="1"/>
          </p:cNvSpPr>
          <p:nvPr>
            <p:ph type="sldNum" sz="quarter" idx="5"/>
          </p:nvPr>
        </p:nvSpPr>
        <p:spPr>
          <a:xfrm>
            <a:off x="4248651" y="9136062"/>
            <a:ext cx="3038475" cy="465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35" tIns="46569" rIns="93135" bIns="46569"/>
          <a:lstStyle>
            <a:lvl1pPr>
              <a:defRPr sz="2400">
                <a:solidFill>
                  <a:schemeClr val="tx1"/>
                </a:solidFill>
                <a:latin typeface="Times" panose="02020603050405020304" pitchFamily="18" charset="0"/>
                <a:ea typeface="MS PGothic" panose="020B0600070205080204" pitchFamily="34" charset="-128"/>
              </a:defRPr>
            </a:lvl1pPr>
            <a:lvl2pPr marL="764864" indent="-293568">
              <a:defRPr sz="2400">
                <a:solidFill>
                  <a:schemeClr val="tx1"/>
                </a:solidFill>
                <a:latin typeface="Times" panose="02020603050405020304" pitchFamily="18" charset="0"/>
                <a:ea typeface="MS PGothic" panose="020B0600070205080204" pitchFamily="34" charset="-128"/>
              </a:defRPr>
            </a:lvl2pPr>
            <a:lvl3pPr marL="1175859" indent="-234855">
              <a:defRPr sz="2400">
                <a:solidFill>
                  <a:schemeClr val="tx1"/>
                </a:solidFill>
                <a:latin typeface="Times" panose="02020603050405020304" pitchFamily="18" charset="0"/>
                <a:ea typeface="MS PGothic" panose="020B0600070205080204" pitchFamily="34" charset="-128"/>
              </a:defRPr>
            </a:lvl3pPr>
            <a:lvl4pPr marL="1647157" indent="-234855">
              <a:defRPr sz="2400">
                <a:solidFill>
                  <a:schemeClr val="tx1"/>
                </a:solidFill>
                <a:latin typeface="Times" panose="02020603050405020304" pitchFamily="18" charset="0"/>
                <a:ea typeface="MS PGothic" panose="020B0600070205080204" pitchFamily="34" charset="-128"/>
              </a:defRPr>
            </a:lvl4pPr>
            <a:lvl5pPr marL="2118452" indent="-234855">
              <a:defRPr sz="2400">
                <a:solidFill>
                  <a:schemeClr val="tx1"/>
                </a:solidFill>
                <a:latin typeface="Times" panose="02020603050405020304" pitchFamily="18" charset="0"/>
                <a:ea typeface="MS PGothic" panose="020B0600070205080204" pitchFamily="34" charset="-128"/>
              </a:defRPr>
            </a:lvl5pPr>
            <a:lvl6pPr marL="2575465" indent="-23485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3032480" indent="-23485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89495" indent="-23485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946507" indent="-234855"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C9B3C5E-608F-4BDC-A7EF-7083DA219ACB}" type="slidenum">
              <a:rPr lang="en-US" altLang="en-US" sz="1100">
                <a:latin typeface="Verdana" panose="020B0604030504040204" pitchFamily="34" charset="0"/>
                <a:ea typeface="Verdana" panose="020B0604030504040204" pitchFamily="34" charset="0"/>
                <a:cs typeface="Verdana" panose="020B0604030504040204" pitchFamily="34" charset="0"/>
              </a:rPr>
              <a:pPr/>
              <a:t>134</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5936334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Direct participants to read Segment 6 of </a:t>
            </a:r>
            <a:r>
              <a:rPr lang="en-US">
                <a:latin typeface="Verdana" panose="020B0604030504040204" pitchFamily="34" charset="0"/>
                <a:ea typeface="Verdana" panose="020B0604030504040204" pitchFamily="34" charset="0"/>
                <a:cs typeface="Verdana" panose="020B0604030504040204" pitchFamily="34" charset="0"/>
              </a:rPr>
              <a:t>the </a:t>
            </a:r>
            <a:r>
              <a:rPr lang="en-US" smtClean="0">
                <a:latin typeface="Verdana" panose="020B0604030504040204" pitchFamily="34" charset="0"/>
                <a:ea typeface="Verdana" panose="020B0604030504040204" pitchFamily="34" charset="0"/>
                <a:cs typeface="Verdana" panose="020B0604030504040204" pitchFamily="34" charset="0"/>
              </a:rPr>
              <a:t>Jefferson/Baxter case, pages 18–20.</a:t>
            </a:r>
            <a:endParaRPr lang="en-US" dirty="0">
              <a:latin typeface="Verdana" panose="020B0604030504040204" pitchFamily="34" charset="0"/>
              <a:ea typeface="Verdana" panose="020B0604030504040204" pitchFamily="34" charset="0"/>
              <a:cs typeface="Verdana" panose="020B0604030504040204" pitchFamily="34" charset="0"/>
            </a:endParaRPr>
          </a:p>
          <a:p>
            <a:pPr defTabSz="912441">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Divide the class into </a:t>
            </a:r>
            <a:r>
              <a:rPr lang="en-US">
                <a:latin typeface="Verdana" panose="020B0604030504040204" pitchFamily="34" charset="0"/>
                <a:ea typeface="Verdana" panose="020B0604030504040204" pitchFamily="34" charset="0"/>
                <a:cs typeface="Verdana" panose="020B0604030504040204" pitchFamily="34" charset="0"/>
              </a:rPr>
              <a:t>two </a:t>
            </a:r>
            <a:r>
              <a:rPr lang="en-US" smtClean="0">
                <a:latin typeface="Verdana" panose="020B0604030504040204" pitchFamily="34" charset="0"/>
                <a:ea typeface="Verdana" panose="020B0604030504040204" pitchFamily="34" charset="0"/>
                <a:cs typeface="Verdana" panose="020B0604030504040204" pitchFamily="34" charset="0"/>
              </a:rPr>
              <a:t>groups: Half </a:t>
            </a:r>
            <a:r>
              <a:rPr lang="en-US" dirty="0">
                <a:latin typeface="Verdana" panose="020B0604030504040204" pitchFamily="34" charset="0"/>
                <a:ea typeface="Verdana" panose="020B0604030504040204" pitchFamily="34" charset="0"/>
                <a:cs typeface="Verdana" panose="020B0604030504040204" pitchFamily="34" charset="0"/>
              </a:rPr>
              <a:t>the class will be completing </a:t>
            </a:r>
            <a:r>
              <a:rPr lang="en-US">
                <a:latin typeface="Verdana" panose="020B0604030504040204" pitchFamily="34" charset="0"/>
                <a:ea typeface="Verdana" panose="020B0604030504040204" pitchFamily="34" charset="0"/>
                <a:cs typeface="Verdana" panose="020B0604030504040204" pitchFamily="34" charset="0"/>
              </a:rPr>
              <a:t>the </a:t>
            </a:r>
            <a:r>
              <a:rPr lang="en-US" smtClean="0">
                <a:latin typeface="Verdana" panose="020B0604030504040204" pitchFamily="34" charset="0"/>
                <a:ea typeface="Verdana" panose="020B0604030504040204" pitchFamily="34" charset="0"/>
                <a:cs typeface="Verdana" panose="020B0604030504040204" pitchFamily="34" charset="0"/>
              </a:rPr>
              <a:t>reunification reassessment </a:t>
            </a:r>
            <a:r>
              <a:rPr lang="en-US" dirty="0">
                <a:latin typeface="Verdana" panose="020B0604030504040204" pitchFamily="34" charset="0"/>
                <a:ea typeface="Verdana" panose="020B0604030504040204" pitchFamily="34" charset="0"/>
                <a:cs typeface="Verdana" panose="020B0604030504040204" pitchFamily="34" charset="0"/>
              </a:rPr>
              <a:t>for Tammy’s household and half will complete </a:t>
            </a:r>
            <a:r>
              <a:rPr lang="en-US">
                <a:latin typeface="Verdana" panose="020B0604030504040204" pitchFamily="34" charset="0"/>
                <a:ea typeface="Verdana" panose="020B0604030504040204" pitchFamily="34" charset="0"/>
                <a:cs typeface="Verdana" panose="020B0604030504040204" pitchFamily="34" charset="0"/>
              </a:rPr>
              <a:t>the </a:t>
            </a:r>
            <a:r>
              <a:rPr lang="en-US" smtClean="0">
                <a:latin typeface="Verdana" panose="020B0604030504040204" pitchFamily="34" charset="0"/>
                <a:ea typeface="Verdana" panose="020B0604030504040204" pitchFamily="34" charset="0"/>
                <a:cs typeface="Verdana" panose="020B0604030504040204" pitchFamily="34" charset="0"/>
              </a:rPr>
              <a:t>reunification reassessment </a:t>
            </a:r>
            <a:r>
              <a:rPr lang="en-US">
                <a:latin typeface="Verdana" panose="020B0604030504040204" pitchFamily="34" charset="0"/>
                <a:ea typeface="Verdana" panose="020B0604030504040204" pitchFamily="34" charset="0"/>
                <a:cs typeface="Verdana" panose="020B0604030504040204" pitchFamily="34" charset="0"/>
              </a:rPr>
              <a:t>for </a:t>
            </a:r>
            <a:r>
              <a:rPr lang="en-US" smtClean="0">
                <a:latin typeface="Verdana" panose="020B0604030504040204" pitchFamily="34" charset="0"/>
                <a:ea typeface="Verdana" panose="020B0604030504040204" pitchFamily="34" charset="0"/>
                <a:cs typeface="Verdana" panose="020B0604030504040204" pitchFamily="34" charset="0"/>
              </a:rPr>
              <a:t>Tom’s </a:t>
            </a:r>
            <a:r>
              <a:rPr lang="en-US" dirty="0">
                <a:latin typeface="Verdana" panose="020B0604030504040204" pitchFamily="34" charset="0"/>
                <a:ea typeface="Verdana" panose="020B0604030504040204" pitchFamily="34" charset="0"/>
                <a:cs typeface="Verdana" panose="020B0604030504040204" pitchFamily="34" charset="0"/>
              </a:rPr>
              <a:t>household. Direct each group to complete </a:t>
            </a:r>
            <a:r>
              <a:rPr lang="en-US">
                <a:latin typeface="Verdana" panose="020B0604030504040204" pitchFamily="34" charset="0"/>
                <a:ea typeface="Verdana" panose="020B0604030504040204" pitchFamily="34" charset="0"/>
                <a:cs typeface="Verdana" panose="020B0604030504040204" pitchFamily="34" charset="0"/>
              </a:rPr>
              <a:t>a </a:t>
            </a:r>
            <a:r>
              <a:rPr lang="en-US" smtClean="0">
                <a:latin typeface="Verdana" panose="020B0604030504040204" pitchFamily="34" charset="0"/>
                <a:ea typeface="Verdana" panose="020B0604030504040204" pitchFamily="34" charset="0"/>
                <a:cs typeface="Verdana" panose="020B0604030504040204" pitchFamily="34" charset="0"/>
              </a:rPr>
              <a:t>reunification reassessment </a:t>
            </a:r>
            <a:r>
              <a:rPr lang="en-US" dirty="0">
                <a:latin typeface="Verdana" panose="020B0604030504040204" pitchFamily="34" charset="0"/>
                <a:ea typeface="Verdana" panose="020B0604030504040204" pitchFamily="34" charset="0"/>
                <a:cs typeface="Verdana" panose="020B0604030504040204" pitchFamily="34" charset="0"/>
              </a:rPr>
              <a:t>tool on their assigned household. </a:t>
            </a: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135</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7178747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Narratives can be organized around all of the tool’s items</a:t>
            </a:r>
            <a:r>
              <a:rPr lang="en-US">
                <a:latin typeface="Verdana" panose="020B0604030504040204" pitchFamily="34" charset="0"/>
                <a:ea typeface="Verdana" panose="020B0604030504040204" pitchFamily="34" charset="0"/>
                <a:cs typeface="Verdana" panose="020B0604030504040204" pitchFamily="34" charset="0"/>
              </a:rPr>
              <a:t>. </a:t>
            </a:r>
            <a:r>
              <a:rPr lang="en-US" smtClean="0">
                <a:latin typeface="Verdana" panose="020B0604030504040204" pitchFamily="34" charset="0"/>
                <a:ea typeface="Verdana" panose="020B0604030504040204" pitchFamily="34" charset="0"/>
                <a:cs typeface="Verdana" panose="020B0604030504040204" pitchFamily="34" charset="0"/>
              </a:rPr>
              <a:t>The </a:t>
            </a:r>
            <a:r>
              <a:rPr lang="en-US" dirty="0">
                <a:latin typeface="Verdana" panose="020B0604030504040204" pitchFamily="34" charset="0"/>
                <a:ea typeface="Verdana" panose="020B0604030504040204" pitchFamily="34" charset="0"/>
                <a:cs typeface="Verdana" panose="020B0604030504040204" pitchFamily="34" charset="0"/>
              </a:rPr>
              <a:t>narrative should include evidence of the professional observations that led to the responses for each item. Be sure to indicate if the item’s score does not reflect the family perspective and show why you scored it despite the family’s perspective.  Also be sure that you document any reasons for a decision or action that differs from </a:t>
            </a:r>
            <a:r>
              <a:rPr lang="en-US">
                <a:latin typeface="Verdana" panose="020B0604030504040204" pitchFamily="34" charset="0"/>
                <a:ea typeface="Verdana" panose="020B0604030504040204" pitchFamily="34" charset="0"/>
                <a:cs typeface="Verdana" panose="020B0604030504040204" pitchFamily="34" charset="0"/>
              </a:rPr>
              <a:t>the </a:t>
            </a:r>
            <a:r>
              <a:rPr lang="en-US" smtClean="0">
                <a:latin typeface="Verdana" panose="020B0604030504040204" pitchFamily="34" charset="0"/>
                <a:ea typeface="Verdana" panose="020B0604030504040204" pitchFamily="34" charset="0"/>
                <a:cs typeface="Verdana" panose="020B0604030504040204" pitchFamily="34" charset="0"/>
              </a:rPr>
              <a:t>reunification reassessment’s </a:t>
            </a:r>
            <a:r>
              <a:rPr lang="en-US" dirty="0">
                <a:latin typeface="Verdana" panose="020B0604030504040204" pitchFamily="34" charset="0"/>
                <a:ea typeface="Verdana" panose="020B0604030504040204" pitchFamily="34" charset="0"/>
                <a:cs typeface="Verdana" panose="020B0604030504040204" pitchFamily="34" charset="0"/>
              </a:rPr>
              <a:t>presumptive decision.</a:t>
            </a:r>
          </a:p>
          <a:p>
            <a:pPr defTabSz="912441">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The narrative is recorded in contact notes and should be summarized in court reports.</a:t>
            </a:r>
          </a:p>
          <a:p>
            <a:pPr defTabSz="912441">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807">
              <a:defRPr b="1">
                <a:solidFill>
                  <a:schemeClr val="tx1"/>
                </a:solidFill>
                <a:latin typeface="Arial" panose="020B0604020202020204" pitchFamily="34" charset="0"/>
              </a:defRPr>
            </a:lvl1pPr>
            <a:lvl2pPr marL="742649" indent="-285634" defTabSz="964807">
              <a:defRPr b="1">
                <a:solidFill>
                  <a:schemeClr val="tx1"/>
                </a:solidFill>
                <a:latin typeface="Arial" panose="020B0604020202020204" pitchFamily="34" charset="0"/>
              </a:defRPr>
            </a:lvl2pPr>
            <a:lvl3pPr marL="1142536" indent="-228507" defTabSz="964807">
              <a:defRPr b="1">
                <a:solidFill>
                  <a:schemeClr val="tx1"/>
                </a:solidFill>
                <a:latin typeface="Arial" panose="020B0604020202020204" pitchFamily="34" charset="0"/>
              </a:defRPr>
            </a:lvl3pPr>
            <a:lvl4pPr marL="1599549" indent="-228507" defTabSz="964807">
              <a:defRPr b="1">
                <a:solidFill>
                  <a:schemeClr val="tx1"/>
                </a:solidFill>
                <a:latin typeface="Arial" panose="020B0604020202020204" pitchFamily="34" charset="0"/>
              </a:defRPr>
            </a:lvl4pPr>
            <a:lvl5pPr marL="2056564" indent="-228507" defTabSz="964807">
              <a:defRPr b="1">
                <a:solidFill>
                  <a:schemeClr val="tx1"/>
                </a:solidFill>
                <a:latin typeface="Arial" panose="020B0604020202020204" pitchFamily="34" charset="0"/>
              </a:defRPr>
            </a:lvl5pPr>
            <a:lvl6pPr marL="2513578" indent="-228507" defTabSz="964807" eaLnBrk="0" fontAlgn="base" hangingPunct="0">
              <a:spcBef>
                <a:spcPct val="0"/>
              </a:spcBef>
              <a:spcAft>
                <a:spcPct val="0"/>
              </a:spcAft>
              <a:defRPr b="1">
                <a:solidFill>
                  <a:schemeClr val="tx1"/>
                </a:solidFill>
                <a:latin typeface="Arial" panose="020B0604020202020204" pitchFamily="34" charset="0"/>
              </a:defRPr>
            </a:lvl6pPr>
            <a:lvl7pPr marL="2970593" indent="-228507" defTabSz="964807" eaLnBrk="0" fontAlgn="base" hangingPunct="0">
              <a:spcBef>
                <a:spcPct val="0"/>
              </a:spcBef>
              <a:spcAft>
                <a:spcPct val="0"/>
              </a:spcAft>
              <a:defRPr b="1">
                <a:solidFill>
                  <a:schemeClr val="tx1"/>
                </a:solidFill>
                <a:latin typeface="Arial" panose="020B0604020202020204" pitchFamily="34" charset="0"/>
              </a:defRPr>
            </a:lvl7pPr>
            <a:lvl8pPr marL="3427607" indent="-228507" defTabSz="964807" eaLnBrk="0" fontAlgn="base" hangingPunct="0">
              <a:spcBef>
                <a:spcPct val="0"/>
              </a:spcBef>
              <a:spcAft>
                <a:spcPct val="0"/>
              </a:spcAft>
              <a:defRPr b="1">
                <a:solidFill>
                  <a:schemeClr val="tx1"/>
                </a:solidFill>
                <a:latin typeface="Arial" panose="020B0604020202020204" pitchFamily="34" charset="0"/>
              </a:defRPr>
            </a:lvl8pPr>
            <a:lvl9pPr marL="3884621" indent="-228507" defTabSz="964807" eaLnBrk="0" fontAlgn="base" hangingPunct="0">
              <a:spcBef>
                <a:spcPct val="0"/>
              </a:spcBef>
              <a:spcAft>
                <a:spcPct val="0"/>
              </a:spcAft>
              <a:defRPr b="1">
                <a:solidFill>
                  <a:schemeClr val="tx1"/>
                </a:solidFill>
                <a:latin typeface="Arial" panose="020B0604020202020204" pitchFamily="34" charset="0"/>
              </a:defRPr>
            </a:lvl9pPr>
          </a:lstStyle>
          <a:p>
            <a:fld id="{933D09D1-B785-43CC-9806-EAB2B8AC2461}" type="slidenum">
              <a:rPr lang="en-US" altLang="en-US" sz="1100" b="0">
                <a:latin typeface="Verdana" panose="020B0604030504040204" pitchFamily="34" charset="0"/>
                <a:ea typeface="Verdana" panose="020B0604030504040204" pitchFamily="34" charset="0"/>
                <a:cs typeface="Verdana" panose="020B0604030504040204" pitchFamily="34" charset="0"/>
              </a:rPr>
              <a:pPr/>
              <a:t>136</a:t>
            </a:fld>
            <a:endParaRPr lang="en-US" altLang="en-US" sz="1100" b="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9479429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After completion of </a:t>
            </a:r>
            <a:r>
              <a:rPr lang="en-US">
                <a:latin typeface="Verdana" panose="020B0604030504040204" pitchFamily="34" charset="0"/>
                <a:ea typeface="Verdana" panose="020B0604030504040204" pitchFamily="34" charset="0"/>
                <a:cs typeface="Verdana" panose="020B0604030504040204" pitchFamily="34" charset="0"/>
              </a:rPr>
              <a:t>the </a:t>
            </a:r>
            <a:r>
              <a:rPr lang="en-US" smtClean="0">
                <a:latin typeface="Verdana" panose="020B0604030504040204" pitchFamily="34" charset="0"/>
                <a:ea typeface="Verdana" panose="020B0604030504040204" pitchFamily="34" charset="0"/>
                <a:cs typeface="Verdana" panose="020B0604030504040204" pitchFamily="34" charset="0"/>
              </a:rPr>
              <a:t>reunification reassessment </a:t>
            </a:r>
            <a:r>
              <a:rPr lang="en-US" dirty="0">
                <a:latin typeface="Verdana" panose="020B0604030504040204" pitchFamily="34" charset="0"/>
                <a:ea typeface="Verdana" panose="020B0604030504040204" pitchFamily="34" charset="0"/>
                <a:cs typeface="Verdana" panose="020B0604030504040204" pitchFamily="34" charset="0"/>
              </a:rPr>
              <a:t>and before your case plan is updated, don’t forget to complete a new FSNA to inform the updated case plan</a:t>
            </a:r>
            <a:r>
              <a:rPr lang="en-US">
                <a:latin typeface="Verdana" panose="020B0604030504040204" pitchFamily="34" charset="0"/>
                <a:ea typeface="Verdana" panose="020B0604030504040204" pitchFamily="34" charset="0"/>
                <a:cs typeface="Verdana" panose="020B0604030504040204" pitchFamily="34" charset="0"/>
              </a:rPr>
              <a:t>. </a:t>
            </a:r>
            <a:r>
              <a:rPr lang="en-US" smtClean="0">
                <a:latin typeface="Verdana" panose="020B0604030504040204" pitchFamily="34" charset="0"/>
                <a:ea typeface="Verdana" panose="020B0604030504040204" pitchFamily="34" charset="0"/>
                <a:cs typeface="Verdana" panose="020B0604030504040204" pitchFamily="34" charset="0"/>
              </a:rPr>
              <a:t>WebSDM </a:t>
            </a:r>
            <a:r>
              <a:rPr lang="en-US" dirty="0">
                <a:latin typeface="Verdana" panose="020B0604030504040204" pitchFamily="34" charset="0"/>
                <a:ea typeface="Verdana" panose="020B0604030504040204" pitchFamily="34" charset="0"/>
                <a:cs typeface="Verdana" panose="020B0604030504040204" pitchFamily="34" charset="0"/>
              </a:rPr>
              <a:t>will provide you with a reminder.</a:t>
            </a: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137</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9765944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last assessment we will be learning about, </a:t>
            </a:r>
            <a:r>
              <a:rPr lang="en-US">
                <a:latin typeface="Verdana" panose="020B0604030504040204" pitchFamily="34" charset="0"/>
                <a:ea typeface="Verdana" panose="020B0604030504040204" pitchFamily="34" charset="0"/>
                <a:cs typeface="Verdana" panose="020B0604030504040204" pitchFamily="34" charset="0"/>
              </a:rPr>
              <a:t>the </a:t>
            </a:r>
            <a:r>
              <a:rPr lang="en-US" smtClean="0">
                <a:latin typeface="Verdana" panose="020B0604030504040204" pitchFamily="34" charset="0"/>
                <a:ea typeface="Verdana" panose="020B0604030504040204" pitchFamily="34" charset="0"/>
                <a:cs typeface="Verdana" panose="020B0604030504040204" pitchFamily="34" charset="0"/>
              </a:rPr>
              <a:t>SDM® risk reassessment </a:t>
            </a:r>
            <a:r>
              <a:rPr lang="en-US">
                <a:latin typeface="Verdana" panose="020B0604030504040204" pitchFamily="34" charset="0"/>
                <a:ea typeface="Verdana" panose="020B0604030504040204" pitchFamily="34" charset="0"/>
                <a:cs typeface="Verdana" panose="020B0604030504040204" pitchFamily="34" charset="0"/>
              </a:rPr>
              <a:t>for </a:t>
            </a:r>
            <a:r>
              <a:rPr lang="en-US" smtClean="0">
                <a:latin typeface="Verdana" panose="020B0604030504040204" pitchFamily="34" charset="0"/>
                <a:ea typeface="Verdana" panose="020B0604030504040204" pitchFamily="34" charset="0"/>
                <a:cs typeface="Verdana" panose="020B0604030504040204" pitchFamily="34" charset="0"/>
              </a:rPr>
              <a:t>in-home cases</a:t>
            </a:r>
            <a:r>
              <a:rPr lang="en-US" dirty="0">
                <a:latin typeface="Verdana" panose="020B0604030504040204" pitchFamily="34" charset="0"/>
                <a:ea typeface="Verdana" panose="020B0604030504040204" pitchFamily="34" charset="0"/>
                <a:cs typeface="Verdana" panose="020B0604030504040204" pitchFamily="34" charset="0"/>
              </a:rPr>
              <a:t>, refers to situations where children were never removed or to the point after which all children in out-of-home placements have been returned home and a decision needs to be made about when to close an ongoing case</a:t>
            </a:r>
            <a:r>
              <a:rPr lang="en-US" dirty="0" smtClean="0">
                <a:latin typeface="Verdana" panose="020B0604030504040204" pitchFamily="34" charset="0"/>
                <a:ea typeface="Verdana" panose="020B0604030504040204" pitchFamily="34" charset="0"/>
                <a:cs typeface="Verdana" panose="020B0604030504040204" pitchFamily="34" charset="0"/>
              </a:rPr>
              <a:t>.</a:t>
            </a:r>
          </a:p>
          <a:p>
            <a:pPr>
              <a:spcBef>
                <a:spcPts val="0"/>
              </a:spcBef>
            </a:pPr>
            <a:endParaRPr lang="en-US" dirty="0" smtClean="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smtClean="0">
                <a:latin typeface="Verdana" panose="020B0604030504040204" pitchFamily="34" charset="0"/>
                <a:ea typeface="Verdana" panose="020B0604030504040204" pitchFamily="34" charset="0"/>
                <a:cs typeface="Verdana" panose="020B0604030504040204" pitchFamily="34" charset="0"/>
              </a:rPr>
              <a:t>You will find the tool</a:t>
            </a:r>
            <a:r>
              <a:rPr lang="en-US" baseline="0" dirty="0" smtClean="0">
                <a:latin typeface="Verdana" panose="020B0604030504040204" pitchFamily="34" charset="0"/>
                <a:ea typeface="Verdana" panose="020B0604030504040204" pitchFamily="34" charset="0"/>
                <a:cs typeface="Verdana" panose="020B0604030504040204" pitchFamily="34" charset="0"/>
              </a:rPr>
              <a:t> starting on </a:t>
            </a:r>
            <a:r>
              <a:rPr lang="en-US" baseline="0" smtClean="0">
                <a:latin typeface="Verdana" panose="020B0604030504040204" pitchFamily="34" charset="0"/>
                <a:ea typeface="Verdana" panose="020B0604030504040204" pitchFamily="34" charset="0"/>
                <a:cs typeface="Verdana" panose="020B0604030504040204" pitchFamily="34" charset="0"/>
              </a:rPr>
              <a:t>page 132 of the P&amp;P manual, </a:t>
            </a:r>
            <a:r>
              <a:rPr lang="en-US" baseline="0" dirty="0" smtClean="0">
                <a:latin typeface="Verdana" panose="020B0604030504040204" pitchFamily="34" charset="0"/>
                <a:ea typeface="Verdana" panose="020B0604030504040204" pitchFamily="34" charset="0"/>
                <a:cs typeface="Verdana" panose="020B0604030504040204" pitchFamily="34" charset="0"/>
              </a:rPr>
              <a:t>definitions starting on </a:t>
            </a:r>
            <a:r>
              <a:rPr lang="en-US" baseline="0" smtClean="0">
                <a:latin typeface="Verdana" panose="020B0604030504040204" pitchFamily="34" charset="0"/>
                <a:ea typeface="Verdana" panose="020B0604030504040204" pitchFamily="34" charset="0"/>
                <a:cs typeface="Verdana" panose="020B0604030504040204" pitchFamily="34" charset="0"/>
              </a:rPr>
              <a:t>page 134, </a:t>
            </a:r>
            <a:r>
              <a:rPr lang="en-US" baseline="0" dirty="0" smtClean="0">
                <a:latin typeface="Verdana" panose="020B0604030504040204" pitchFamily="34" charset="0"/>
                <a:ea typeface="Verdana" panose="020B0604030504040204" pitchFamily="34" charset="0"/>
                <a:cs typeface="Verdana" panose="020B0604030504040204" pitchFamily="34" charset="0"/>
              </a:rPr>
              <a:t>and policy and procedures on page 141.</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138</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3648137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altLang="en-US" dirty="0">
                <a:latin typeface="Verdana" panose="020B0604030504040204" pitchFamily="34" charset="0"/>
                <a:ea typeface="Verdana" panose="020B0604030504040204" pitchFamily="34" charset="0"/>
                <a:cs typeface="Verdana" panose="020B0604030504040204" pitchFamily="34" charset="0"/>
              </a:rPr>
              <a:t>As a reminder, the family risk reassessment is an assessment completed at regular periods in the case review process and is designed for in-home cases.</a:t>
            </a: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Reassessments provide an opportunity to measure progress and make decisions about whether to close a case or continue to provide services. If the case will remain open, the new risk level guides the continuing service intensity according to contact guidelines.</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defTabSz="931669">
              <a:spcBef>
                <a:spcPts val="0"/>
              </a:spcBef>
              <a:defRPr/>
            </a:pP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4A7E0AFB-9A70-451E-8986-53CF6C94FDC1}" type="slidenum">
              <a:rPr lang="en-US" sz="1100">
                <a:latin typeface="Verdana" panose="020B0604030504040204" pitchFamily="34" charset="0"/>
                <a:ea typeface="Verdana" panose="020B0604030504040204" pitchFamily="34" charset="0"/>
                <a:cs typeface="Verdana" panose="020B0604030504040204" pitchFamily="34" charset="0"/>
              </a:rPr>
              <a:pPr/>
              <a:t>139</a:t>
            </a:fld>
            <a:endParaRPr 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38698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807">
              <a:defRPr b="1">
                <a:solidFill>
                  <a:schemeClr val="tx1"/>
                </a:solidFill>
                <a:latin typeface="Arial" panose="020B0604020202020204" pitchFamily="34" charset="0"/>
              </a:defRPr>
            </a:lvl1pPr>
            <a:lvl2pPr marL="742649" indent="-285634" defTabSz="964807">
              <a:defRPr b="1">
                <a:solidFill>
                  <a:schemeClr val="tx1"/>
                </a:solidFill>
                <a:latin typeface="Arial" panose="020B0604020202020204" pitchFamily="34" charset="0"/>
              </a:defRPr>
            </a:lvl2pPr>
            <a:lvl3pPr marL="1142536" indent="-228507" defTabSz="964807">
              <a:defRPr b="1">
                <a:solidFill>
                  <a:schemeClr val="tx1"/>
                </a:solidFill>
                <a:latin typeface="Arial" panose="020B0604020202020204" pitchFamily="34" charset="0"/>
              </a:defRPr>
            </a:lvl3pPr>
            <a:lvl4pPr marL="1599549" indent="-228507" defTabSz="964807">
              <a:defRPr b="1">
                <a:solidFill>
                  <a:schemeClr val="tx1"/>
                </a:solidFill>
                <a:latin typeface="Arial" panose="020B0604020202020204" pitchFamily="34" charset="0"/>
              </a:defRPr>
            </a:lvl4pPr>
            <a:lvl5pPr marL="2056564" indent="-228507" defTabSz="964807">
              <a:defRPr b="1">
                <a:solidFill>
                  <a:schemeClr val="tx1"/>
                </a:solidFill>
                <a:latin typeface="Arial" panose="020B0604020202020204" pitchFamily="34" charset="0"/>
              </a:defRPr>
            </a:lvl5pPr>
            <a:lvl6pPr marL="2513578" indent="-228507" defTabSz="964807" eaLnBrk="0" fontAlgn="base" hangingPunct="0">
              <a:spcBef>
                <a:spcPct val="0"/>
              </a:spcBef>
              <a:spcAft>
                <a:spcPct val="0"/>
              </a:spcAft>
              <a:defRPr b="1">
                <a:solidFill>
                  <a:schemeClr val="tx1"/>
                </a:solidFill>
                <a:latin typeface="Arial" panose="020B0604020202020204" pitchFamily="34" charset="0"/>
              </a:defRPr>
            </a:lvl6pPr>
            <a:lvl7pPr marL="2970593" indent="-228507" defTabSz="964807" eaLnBrk="0" fontAlgn="base" hangingPunct="0">
              <a:spcBef>
                <a:spcPct val="0"/>
              </a:spcBef>
              <a:spcAft>
                <a:spcPct val="0"/>
              </a:spcAft>
              <a:defRPr b="1">
                <a:solidFill>
                  <a:schemeClr val="tx1"/>
                </a:solidFill>
                <a:latin typeface="Arial" panose="020B0604020202020204" pitchFamily="34" charset="0"/>
              </a:defRPr>
            </a:lvl7pPr>
            <a:lvl8pPr marL="3427607" indent="-228507" defTabSz="964807" eaLnBrk="0" fontAlgn="base" hangingPunct="0">
              <a:spcBef>
                <a:spcPct val="0"/>
              </a:spcBef>
              <a:spcAft>
                <a:spcPct val="0"/>
              </a:spcAft>
              <a:defRPr b="1">
                <a:solidFill>
                  <a:schemeClr val="tx1"/>
                </a:solidFill>
                <a:latin typeface="Arial" panose="020B0604020202020204" pitchFamily="34" charset="0"/>
              </a:defRPr>
            </a:lvl8pPr>
            <a:lvl9pPr marL="3884621" indent="-228507" defTabSz="964807" eaLnBrk="0" fontAlgn="base" hangingPunct="0">
              <a:spcBef>
                <a:spcPct val="0"/>
              </a:spcBef>
              <a:spcAft>
                <a:spcPct val="0"/>
              </a:spcAft>
              <a:defRPr b="1">
                <a:solidFill>
                  <a:schemeClr val="tx1"/>
                </a:solidFill>
                <a:latin typeface="Arial" panose="020B0604020202020204" pitchFamily="34" charset="0"/>
              </a:defRPr>
            </a:lvl9pPr>
          </a:lstStyle>
          <a:p>
            <a:fld id="{6BE521DD-0D5D-4888-BBA5-B2AAD89538D3}" type="slidenum">
              <a:rPr lang="en-US" altLang="en-US" sz="1100" b="0">
                <a:latin typeface="Verdana" panose="020B0604030504040204" pitchFamily="34" charset="0"/>
                <a:ea typeface="Verdana" panose="020B0604030504040204" pitchFamily="34" charset="0"/>
                <a:cs typeface="Verdana" panose="020B0604030504040204" pitchFamily="34" charset="0"/>
              </a:rPr>
              <a:pPr/>
              <a:t>14</a:t>
            </a:fld>
            <a:endParaRPr lang="en-US" altLang="en-US" sz="1100" b="0" dirty="0">
              <a:latin typeface="Verdana" panose="020B0604030504040204" pitchFamily="34" charset="0"/>
              <a:ea typeface="Verdana" panose="020B0604030504040204" pitchFamily="34" charset="0"/>
              <a:cs typeface="Verdana" panose="020B0604030504040204" pitchFamily="34" charset="0"/>
            </a:endParaRPr>
          </a:p>
        </p:txBody>
      </p:sp>
      <p:sp>
        <p:nvSpPr>
          <p:cNvPr id="5" name="Notes Placeholder 4"/>
          <p:cNvSpPr>
            <a:spLocks noGrp="1"/>
          </p:cNvSpPr>
          <p:nvPr>
            <p:ph type="body" sz="quarter" idx="10"/>
          </p:nvPr>
        </p:nvSpPr>
        <p:spPr/>
        <p:txBody>
          <a:bodyPr>
            <a:normAutofit/>
          </a:bodyPr>
          <a:lstStyle/>
          <a:p>
            <a:pPr defTabSz="912441">
              <a:defRPr/>
            </a:pPr>
            <a:r>
              <a:rPr lang="en-US" dirty="0">
                <a:latin typeface="Verdana" panose="020B0604030504040204" pitchFamily="34" charset="0"/>
                <a:ea typeface="Verdana" panose="020B0604030504040204" pitchFamily="34" charset="0"/>
                <a:cs typeface="Verdana" panose="020B0604030504040204" pitchFamily="34" charset="0"/>
              </a:rPr>
              <a:t>Complete SDM assessments on mom’s household AND on dad’s household.  Note: if Dad has a partner with children who reside in his household, the second assessment would be completed as part of a second referral on that household. If both households are in one referral, complete the second on paper and enter the one with the highest risk level. If a case is opened, the second risk assessment can be completed on the second household.</a:t>
            </a:r>
          </a:p>
          <a:p>
            <a:pPr>
              <a:defRPr/>
            </a:pPr>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0731362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The reassessment begins with the risk reassessment tool. This tool includes several of the items from the initial risk assessment tool and adds questions related to progress toward the case plan goals. The information is focused on what is important for deciding whether or not to close the case at this time.</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140</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636710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1257300" y="76200"/>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xfrm>
            <a:off x="152400" y="3675066"/>
            <a:ext cx="7010400" cy="426345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dirty="0">
                <a:latin typeface="Verdana" panose="020B0604030504040204" pitchFamily="34" charset="0"/>
                <a:ea typeface="Verdana" panose="020B0604030504040204" pitchFamily="34" charset="0"/>
                <a:cs typeface="Verdana" panose="020B0604030504040204" pitchFamily="34" charset="0"/>
              </a:rPr>
              <a:t>Let’s briefly look at the components of </a:t>
            </a:r>
            <a:r>
              <a:rPr lang="en-US" altLang="en-US">
                <a:latin typeface="Verdana" panose="020B0604030504040204" pitchFamily="34" charset="0"/>
                <a:ea typeface="Verdana" panose="020B0604030504040204" pitchFamily="34" charset="0"/>
                <a:cs typeface="Verdana" panose="020B0604030504040204" pitchFamily="34" charset="0"/>
              </a:rPr>
              <a:t>the </a:t>
            </a:r>
            <a:r>
              <a:rPr lang="en-US" altLang="en-US" smtClean="0">
                <a:latin typeface="Verdana" panose="020B0604030504040204" pitchFamily="34" charset="0"/>
                <a:ea typeface="Verdana" panose="020B0604030504040204" pitchFamily="34" charset="0"/>
                <a:cs typeface="Verdana" panose="020B0604030504040204" pitchFamily="34" charset="0"/>
              </a:rPr>
              <a:t>family risk reassessment</a:t>
            </a:r>
            <a:r>
              <a:rPr lang="en-US" altLang="en-US" dirty="0">
                <a:latin typeface="Verdana" panose="020B0604030504040204" pitchFamily="34" charset="0"/>
                <a:ea typeface="Verdana" panose="020B0604030504040204" pitchFamily="34" charset="0"/>
                <a:cs typeface="Verdana" panose="020B0604030504040204" pitchFamily="34" charset="0"/>
              </a:rPr>
              <a:t>.</a:t>
            </a: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altLang="en-US" dirty="0">
                <a:latin typeface="Verdana" panose="020B0604030504040204" pitchFamily="34" charset="0"/>
                <a:ea typeface="Verdana" panose="020B0604030504040204" pitchFamily="34" charset="0"/>
                <a:cs typeface="Verdana" panose="020B0604030504040204" pitchFamily="34" charset="0"/>
              </a:rPr>
              <a:t>The family risk reassessment includes some risk factors that were on the original SDM® risk assessment and also includes items related to the progress the family is making towards their service plan goals as well as behavioral changes.  The outcome of this assessment is a new risk level that helps the social worker decide if the case should remain open or if the case can be closed.  </a:t>
            </a: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Research has demonstrated that for reassessment, a single index best categorizes risk for future maltreatment. Unlike the initial risk assessment that contains separate indices for neglect and abuse, the risk reassessment is comprised of a single index of risk factors.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There is only one risk index.</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R1 refers to investigations prior to the investigation that led to the case opening. It can only change if the worker learned about past history that was not known when the investigation was initially conducted.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R2 refers to services prior to the current case opening. Again, this can only change if new information has surfaced.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R3 can only change if new information has surfaced.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R4 can change if a child’s condition changes, information about a child’s condition changes, or if a child is no longer included in the household (i.e., if all children are now home except one child who no longer has reunification as a permanency goal).</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All remaining items, except R8, refer only to events/conditions that have occurred since the last assessment/reassessment.</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R10 evaluates progress toward case plan goals. Remember what we said this morning—the better the case plan, the easier to evaluate progress. For R10, look at the goals and objectives of the plan and consider how far the caregivers have come toward meeting them. If there are two caregivers, score the one with the least progress. </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Clearly, this is a discussion you should be having with the family.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Policy overrides are identical to the original risk tool and result in an override to very high. These conditions would have to have occurred since the last assessment to be included. That is, if the initial risk tool noted that there was a prior child death, do not override the reassessment to very high based on child death unless there has been an additional death during this period.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A discretionary override may now adjust the risk level up or down one level. If you are trained in practice model strategies, think about “actions of protection” as a way to decide whether an override to a lower risk level is supported. If the caregiver has demonstrated actions of protection that mitigate the danger, and has done so over time, then an override may be supported.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After you have determined the final risk level, you will arrive at a recommended action: to continue services or to close the case. The worker does have the option of making a decision that is different from the recommended action, but in such cases, a reason for this decision must be recorded.</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Only cases in which ALL children are in the home use this reassessment. If one or more children in the family are in out-of-home care, then ALL children are assessed using the reunification reassessment.</a:t>
            </a:r>
          </a:p>
          <a:p>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mtClean="0"/>
              <a:pPr/>
              <a:t>141</a:t>
            </a:fld>
            <a:endParaRPr lang="en-US" altLang="en-US" dirty="0"/>
          </a:p>
        </p:txBody>
      </p:sp>
    </p:spTree>
    <p:extLst>
      <p:ext uri="{BB962C8B-B14F-4D97-AF65-F5344CB8AC3E}">
        <p14:creationId xmlns:p14="http://schemas.microsoft.com/office/powerpoint/2010/main" val="360883365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The SDM® family risk reassessment guides the decision to keep a case open or close a case.</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family risk reassessment combines items from the original SDM® risk assessment with additional items that evaluate a family’s progress toward case plan goals.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For all ongoing protection case in which all children remain in the home or have returned home, the social worker responsible for the case will complete the SDM® risk reassessment within 180 days following the completion of an initial FSNA and case plan.</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case-carrying worker completes the risk reassessment.</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new risk level measured at reassessment leads to recommendations for continuing services or case closing. Often, risk is reduced at reassessment, which leads to a recommendation to close the case or to reduce service intensity.</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final step in assessment completion is to identify the recommended action—to continue services or to close the case—and record a decision about that recommendation. The worker may decide to take an action different from the recommendation, but in such cases, a reason for the decision must be recorded.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Refresh workers on the contact guidelines for in-home cases.</a:t>
            </a:r>
          </a:p>
          <a:p>
            <a:pPr>
              <a:spcBef>
                <a:spcPct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4A7E0AFB-9A70-451E-8986-53CF6C94FDC1}" type="slidenum">
              <a:rPr lang="en-US" sz="1100">
                <a:latin typeface="Verdana" panose="020B0604030504040204" pitchFamily="34" charset="0"/>
                <a:ea typeface="Verdana" panose="020B0604030504040204" pitchFamily="34" charset="0"/>
                <a:cs typeface="Verdana" panose="020B0604030504040204" pitchFamily="34" charset="0"/>
              </a:rPr>
              <a:pPr/>
              <a:t>142</a:t>
            </a:fld>
            <a:endParaRPr 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367743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The case open/close guidelines are the same as those used to decide whether to open a case. If risk is high or very high, services should continue. If risk is low or moderate, the case should be closed unless there are any remaining safety threats.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pPr>
            <a:r>
              <a:rPr lang="en-US" dirty="0">
                <a:latin typeface="Verdana" panose="020B0604030504040204" pitchFamily="34" charset="0"/>
                <a:ea typeface="Verdana" panose="020B0604030504040204" pitchFamily="34" charset="0"/>
                <a:cs typeface="Verdana" panose="020B0604030504040204" pitchFamily="34" charset="0"/>
              </a:rPr>
              <a:t>COMPUTER NOTE: When the final risk level is reached, the computer will indicate the recommended response. You will enter the action you will take (close or keep open). If you are taking an action other than a recommended response, a brief reason should be provided. For example, if you keep a low risk case open, it may be “unresolved safety threat.” If you close a high risk case, it may be, “Refusing continuation of voluntary services. County counsel declines petition.”</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143</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849627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6025" y="152400"/>
            <a:ext cx="4799013" cy="3598863"/>
          </a:xfrm>
        </p:spPr>
      </p:sp>
      <p:sp>
        <p:nvSpPr>
          <p:cNvPr id="3" name="Notes Placeholder 2"/>
          <p:cNvSpPr>
            <a:spLocks noGrp="1"/>
          </p:cNvSpPr>
          <p:nvPr>
            <p:ph type="body" idx="1"/>
          </p:nvPr>
        </p:nvSpPr>
        <p:spPr>
          <a:xfrm>
            <a:off x="150021" y="3779842"/>
            <a:ext cx="6934200" cy="4560887"/>
          </a:xfrm>
        </p:spPr>
        <p:txBody>
          <a:bodyPr/>
          <a:lstStyle/>
          <a:p>
            <a:r>
              <a:rPr lang="en-US" i="1" dirty="0">
                <a:latin typeface="Verdana" panose="020B0604030504040204" pitchFamily="34" charset="0"/>
                <a:ea typeface="Verdana" panose="020B0604030504040204" pitchFamily="34" charset="0"/>
                <a:cs typeface="Verdana" panose="020B0604030504040204" pitchFamily="34" charset="0"/>
              </a:rPr>
              <a:t>Division 31 requires a review at least every six months. Each review process should begin with a risk reassessment and, if required, an FSNA or safety assessment. These SDM assessments should inform recommendations made. To ensure that current SDM assessments are available, they should be completed as follows:</a:t>
            </a:r>
            <a:endParaRPr lang="en-US" dirty="0">
              <a:latin typeface="Verdana" panose="020B0604030504040204" pitchFamily="34" charset="0"/>
              <a:ea typeface="Verdana" panose="020B0604030504040204" pitchFamily="34" charset="0"/>
              <a:cs typeface="Verdana" panose="020B0604030504040204" pitchFamily="34" charset="0"/>
            </a:endParaRPr>
          </a:p>
          <a:p>
            <a:r>
              <a:rPr lang="en-US" i="1" dirty="0">
                <a:latin typeface="Verdana" panose="020B0604030504040204" pitchFamily="34" charset="0"/>
                <a:ea typeface="Verdana" panose="020B0604030504040204" pitchFamily="34" charset="0"/>
                <a:cs typeface="Verdana" panose="020B0604030504040204" pitchFamily="34" charset="0"/>
              </a:rPr>
              <a:t> </a:t>
            </a:r>
            <a:endParaRPr lang="en-US" dirty="0">
              <a:latin typeface="Verdana" panose="020B0604030504040204" pitchFamily="34" charset="0"/>
              <a:ea typeface="Verdana" panose="020B0604030504040204" pitchFamily="34" charset="0"/>
              <a:cs typeface="Verdana" panose="020B0604030504040204" pitchFamily="34" charset="0"/>
            </a:endParaRPr>
          </a:p>
          <a:p>
            <a:r>
              <a:rPr lang="en-US" u="sng" dirty="0">
                <a:latin typeface="Verdana" panose="020B0604030504040204" pitchFamily="34" charset="0"/>
                <a:ea typeface="Verdana" panose="020B0604030504040204" pitchFamily="34" charset="0"/>
                <a:cs typeface="Verdana" panose="020B0604030504040204" pitchFamily="34" charset="0"/>
              </a:rPr>
              <a:t>Voluntary Cases</a:t>
            </a:r>
            <a:r>
              <a:rPr lang="en-US" dirty="0">
                <a:latin typeface="Verdana" panose="020B0604030504040204" pitchFamily="34" charset="0"/>
                <a:ea typeface="Verdana" panose="020B0604030504040204" pitchFamily="34" charset="0"/>
                <a:cs typeface="Verdana" panose="020B0604030504040204" pitchFamily="34" charset="0"/>
              </a:rPr>
              <a:t>:</a:t>
            </a:r>
          </a:p>
          <a:p>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No more than 30 calendar days prior to completing each case plan.</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No more than 30 calendar days prior to recommending case closure.</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r>
              <a:rPr lang="en-US" u="sng" dirty="0">
                <a:latin typeface="Verdana" panose="020B0604030504040204" pitchFamily="34" charset="0"/>
                <a:ea typeface="Verdana" panose="020B0604030504040204" pitchFamily="34" charset="0"/>
                <a:cs typeface="Verdana" panose="020B0604030504040204" pitchFamily="34" charset="0"/>
              </a:rPr>
              <a:t>Involuntary Cases</a:t>
            </a:r>
            <a:r>
              <a:rPr lang="en-US" dirty="0">
                <a:latin typeface="Verdana" panose="020B0604030504040204" pitchFamily="34" charset="0"/>
                <a:ea typeface="Verdana" panose="020B0604030504040204" pitchFamily="34" charset="0"/>
                <a:cs typeface="Verdana" panose="020B0604030504040204" pitchFamily="34" charset="0"/>
              </a:rPr>
              <a:t>:</a:t>
            </a:r>
          </a:p>
          <a:p>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No more than 65 calendar days prior to completing each case plan.</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No more than 65 calendar days prior to recommending case closure.</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r>
              <a:rPr lang="en-US" u="sng" dirty="0">
                <a:latin typeface="Verdana" panose="020B0604030504040204" pitchFamily="34" charset="0"/>
                <a:ea typeface="Verdana" panose="020B0604030504040204" pitchFamily="34" charset="0"/>
                <a:cs typeface="Verdana" panose="020B0604030504040204" pitchFamily="34" charset="0"/>
              </a:rPr>
              <a:t>All Cases</a:t>
            </a:r>
            <a:r>
              <a:rPr lang="en-US" dirty="0">
                <a:latin typeface="Verdana" panose="020B0604030504040204" pitchFamily="34" charset="0"/>
                <a:ea typeface="Verdana" panose="020B0604030504040204" pitchFamily="34" charset="0"/>
                <a:cs typeface="Verdana" panose="020B0604030504040204" pitchFamily="34" charset="0"/>
              </a:rPr>
              <a:t>:</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Should be completed sooner if there are new circumstances or new information that would affect risk.</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You may do a reassessment sooner if conditions change. For example, a family who was high risk may have experienced some positive changes very quickly. By conducting a reassessment, their risk level may be reduced to moderate in two or three months. This will impact the service intensity recommended for the family and may even lead to case closure.</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a new referral is received on an open case, DO NOT use a reassessment for the referral. Instead, conduct a complete initial assessment, including the safety and initial risk assessment. You may choose to omit the FSNA at this time if there is no reason to believe it has changed.</a:t>
            </a:r>
          </a:p>
          <a:p>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144</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672410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After completion of </a:t>
            </a:r>
            <a:r>
              <a:rPr lang="en-US">
                <a:latin typeface="Verdana" panose="020B0604030504040204" pitchFamily="34" charset="0"/>
                <a:ea typeface="Verdana" panose="020B0604030504040204" pitchFamily="34" charset="0"/>
                <a:cs typeface="Verdana" panose="020B0604030504040204" pitchFamily="34" charset="0"/>
              </a:rPr>
              <a:t>the </a:t>
            </a:r>
            <a:r>
              <a:rPr lang="en-US" smtClean="0">
                <a:latin typeface="Verdana" panose="020B0604030504040204" pitchFamily="34" charset="0"/>
                <a:ea typeface="Verdana" panose="020B0604030504040204" pitchFamily="34" charset="0"/>
                <a:cs typeface="Verdana" panose="020B0604030504040204" pitchFamily="34" charset="0"/>
              </a:rPr>
              <a:t>risk reassessment</a:t>
            </a:r>
            <a:r>
              <a:rPr lang="en-US" dirty="0">
                <a:latin typeface="Verdana" panose="020B0604030504040204" pitchFamily="34" charset="0"/>
                <a:ea typeface="Verdana" panose="020B0604030504040204" pitchFamily="34" charset="0"/>
                <a:cs typeface="Verdana" panose="020B0604030504040204" pitchFamily="34" charset="0"/>
              </a:rPr>
              <a:t>, in cases where the decision is to continue services and before your case plan is updated, don’t forget to complete a new FSNA to inform the updated case plan</a:t>
            </a:r>
            <a:r>
              <a:rPr lang="en-US">
                <a:latin typeface="Verdana" panose="020B0604030504040204" pitchFamily="34" charset="0"/>
                <a:ea typeface="Verdana" panose="020B0604030504040204" pitchFamily="34" charset="0"/>
                <a:cs typeface="Verdana" panose="020B0604030504040204" pitchFamily="34" charset="0"/>
              </a:rPr>
              <a:t>. </a:t>
            </a:r>
            <a:r>
              <a:rPr lang="en-US" smtClean="0">
                <a:latin typeface="Verdana" panose="020B0604030504040204" pitchFamily="34" charset="0"/>
                <a:ea typeface="Verdana" panose="020B0604030504040204" pitchFamily="34" charset="0"/>
                <a:cs typeface="Verdana" panose="020B0604030504040204" pitchFamily="34" charset="0"/>
              </a:rPr>
              <a:t>WebSDM </a:t>
            </a:r>
            <a:r>
              <a:rPr lang="en-US" dirty="0">
                <a:latin typeface="Verdana" panose="020B0604030504040204" pitchFamily="34" charset="0"/>
                <a:ea typeface="Verdana" panose="020B0604030504040204" pitchFamily="34" charset="0"/>
                <a:cs typeface="Verdana" panose="020B0604030504040204" pitchFamily="34" charset="0"/>
              </a:rPr>
              <a:t>will provide you with a reminder.</a:t>
            </a: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145</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7561783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Direct participants to read Segment </a:t>
            </a:r>
            <a:r>
              <a:rPr lang="en-US" smtClean="0">
                <a:latin typeface="Verdana" panose="020B0604030504040204" pitchFamily="34" charset="0"/>
                <a:ea typeface="Verdana" panose="020B0604030504040204" pitchFamily="34" charset="0"/>
                <a:cs typeface="Verdana" panose="020B0604030504040204" pitchFamily="34" charset="0"/>
              </a:rPr>
              <a:t>7 (on page 21) </a:t>
            </a:r>
            <a:r>
              <a:rPr lang="en-US" dirty="0">
                <a:latin typeface="Verdana" panose="020B0604030504040204" pitchFamily="34" charset="0"/>
                <a:ea typeface="Verdana" panose="020B0604030504040204" pitchFamily="34" charset="0"/>
                <a:cs typeface="Verdana" panose="020B0604030504040204" pitchFamily="34" charset="0"/>
              </a:rPr>
              <a:t>of the Jefferson/Baxter case.</a:t>
            </a:r>
          </a:p>
          <a:p>
            <a:pPr defTabSz="912441">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Direct participants to complete </a:t>
            </a:r>
            <a:r>
              <a:rPr lang="en-US">
                <a:latin typeface="Verdana" panose="020B0604030504040204" pitchFamily="34" charset="0"/>
                <a:ea typeface="Verdana" panose="020B0604030504040204" pitchFamily="34" charset="0"/>
                <a:cs typeface="Verdana" panose="020B0604030504040204" pitchFamily="34" charset="0"/>
              </a:rPr>
              <a:t>a </a:t>
            </a:r>
            <a:r>
              <a:rPr lang="en-US" smtClean="0">
                <a:latin typeface="Verdana" panose="020B0604030504040204" pitchFamily="34" charset="0"/>
                <a:ea typeface="Verdana" panose="020B0604030504040204" pitchFamily="34" charset="0"/>
                <a:cs typeface="Verdana" panose="020B0604030504040204" pitchFamily="34" charset="0"/>
              </a:rPr>
              <a:t>risk reassessment </a:t>
            </a:r>
            <a:r>
              <a:rPr lang="en-US" dirty="0">
                <a:latin typeface="Verdana" panose="020B0604030504040204" pitchFamily="34" charset="0"/>
                <a:ea typeface="Verdana" panose="020B0604030504040204" pitchFamily="34" charset="0"/>
                <a:cs typeface="Verdana" panose="020B0604030504040204" pitchFamily="34" charset="0"/>
              </a:rPr>
              <a:t>for Tom’s household. </a:t>
            </a: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146</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8761554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Narratives can be organized around all of the tool’s items. The narrative should include evidence of the professional observations that led to the responses for each item. Be sure to indicate if the item’s score does not reflect the family perspective and show why you scored it despite the family’s perspective.</a:t>
            </a:r>
          </a:p>
          <a:p>
            <a:pPr defTabSz="912441">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The narrative is recorded in contact notes and should be summarized in court reports.</a:t>
            </a:r>
          </a:p>
          <a:p>
            <a:pPr defTabSz="912441">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807">
              <a:defRPr b="1">
                <a:solidFill>
                  <a:schemeClr val="tx1"/>
                </a:solidFill>
                <a:latin typeface="Arial" panose="020B0604020202020204" pitchFamily="34" charset="0"/>
              </a:defRPr>
            </a:lvl1pPr>
            <a:lvl2pPr marL="742649" indent="-285634" defTabSz="964807">
              <a:defRPr b="1">
                <a:solidFill>
                  <a:schemeClr val="tx1"/>
                </a:solidFill>
                <a:latin typeface="Arial" panose="020B0604020202020204" pitchFamily="34" charset="0"/>
              </a:defRPr>
            </a:lvl2pPr>
            <a:lvl3pPr marL="1142536" indent="-228507" defTabSz="964807">
              <a:defRPr b="1">
                <a:solidFill>
                  <a:schemeClr val="tx1"/>
                </a:solidFill>
                <a:latin typeface="Arial" panose="020B0604020202020204" pitchFamily="34" charset="0"/>
              </a:defRPr>
            </a:lvl3pPr>
            <a:lvl4pPr marL="1599549" indent="-228507" defTabSz="964807">
              <a:defRPr b="1">
                <a:solidFill>
                  <a:schemeClr val="tx1"/>
                </a:solidFill>
                <a:latin typeface="Arial" panose="020B0604020202020204" pitchFamily="34" charset="0"/>
              </a:defRPr>
            </a:lvl4pPr>
            <a:lvl5pPr marL="2056564" indent="-228507" defTabSz="964807">
              <a:defRPr b="1">
                <a:solidFill>
                  <a:schemeClr val="tx1"/>
                </a:solidFill>
                <a:latin typeface="Arial" panose="020B0604020202020204" pitchFamily="34" charset="0"/>
              </a:defRPr>
            </a:lvl5pPr>
            <a:lvl6pPr marL="2513578" indent="-228507" defTabSz="964807" eaLnBrk="0" fontAlgn="base" hangingPunct="0">
              <a:spcBef>
                <a:spcPct val="0"/>
              </a:spcBef>
              <a:spcAft>
                <a:spcPct val="0"/>
              </a:spcAft>
              <a:defRPr b="1">
                <a:solidFill>
                  <a:schemeClr val="tx1"/>
                </a:solidFill>
                <a:latin typeface="Arial" panose="020B0604020202020204" pitchFamily="34" charset="0"/>
              </a:defRPr>
            </a:lvl6pPr>
            <a:lvl7pPr marL="2970593" indent="-228507" defTabSz="964807" eaLnBrk="0" fontAlgn="base" hangingPunct="0">
              <a:spcBef>
                <a:spcPct val="0"/>
              </a:spcBef>
              <a:spcAft>
                <a:spcPct val="0"/>
              </a:spcAft>
              <a:defRPr b="1">
                <a:solidFill>
                  <a:schemeClr val="tx1"/>
                </a:solidFill>
                <a:latin typeface="Arial" panose="020B0604020202020204" pitchFamily="34" charset="0"/>
              </a:defRPr>
            </a:lvl7pPr>
            <a:lvl8pPr marL="3427607" indent="-228507" defTabSz="964807" eaLnBrk="0" fontAlgn="base" hangingPunct="0">
              <a:spcBef>
                <a:spcPct val="0"/>
              </a:spcBef>
              <a:spcAft>
                <a:spcPct val="0"/>
              </a:spcAft>
              <a:defRPr b="1">
                <a:solidFill>
                  <a:schemeClr val="tx1"/>
                </a:solidFill>
                <a:latin typeface="Arial" panose="020B0604020202020204" pitchFamily="34" charset="0"/>
              </a:defRPr>
            </a:lvl8pPr>
            <a:lvl9pPr marL="3884621" indent="-228507" defTabSz="964807" eaLnBrk="0" fontAlgn="base" hangingPunct="0">
              <a:spcBef>
                <a:spcPct val="0"/>
              </a:spcBef>
              <a:spcAft>
                <a:spcPct val="0"/>
              </a:spcAft>
              <a:defRPr b="1">
                <a:solidFill>
                  <a:schemeClr val="tx1"/>
                </a:solidFill>
                <a:latin typeface="Arial" panose="020B0604020202020204" pitchFamily="34" charset="0"/>
              </a:defRPr>
            </a:lvl9pPr>
          </a:lstStyle>
          <a:p>
            <a:fld id="{933D09D1-B785-43CC-9806-EAB2B8AC2461}" type="slidenum">
              <a:rPr lang="en-US" altLang="en-US" sz="1100" b="0">
                <a:latin typeface="Verdana" panose="020B0604030504040204" pitchFamily="34" charset="0"/>
                <a:ea typeface="Verdana" panose="020B0604030504040204" pitchFamily="34" charset="0"/>
                <a:cs typeface="Verdana" panose="020B0604030504040204" pitchFamily="34" charset="0"/>
              </a:rPr>
              <a:pPr/>
              <a:t>147</a:t>
            </a:fld>
            <a:endParaRPr lang="en-US" altLang="en-US" sz="1100" b="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961666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When a decision to close a case is documented in </a:t>
            </a:r>
            <a:r>
              <a:rPr lang="en-US">
                <a:latin typeface="Verdana" panose="020B0604030504040204" pitchFamily="34" charset="0"/>
                <a:ea typeface="Verdana" panose="020B0604030504040204" pitchFamily="34" charset="0"/>
                <a:cs typeface="Verdana" panose="020B0604030504040204" pitchFamily="34" charset="0"/>
              </a:rPr>
              <a:t>the </a:t>
            </a:r>
            <a:r>
              <a:rPr lang="en-US" smtClean="0">
                <a:latin typeface="Verdana" panose="020B0604030504040204" pitchFamily="34" charset="0"/>
                <a:ea typeface="Verdana" panose="020B0604030504040204" pitchFamily="34" charset="0"/>
                <a:cs typeface="Verdana" panose="020B0604030504040204" pitchFamily="34" charset="0"/>
              </a:rPr>
              <a:t>risk reassessment </a:t>
            </a:r>
            <a:r>
              <a:rPr lang="en-US" dirty="0">
                <a:latin typeface="Verdana" panose="020B0604030504040204" pitchFamily="34" charset="0"/>
                <a:ea typeface="Verdana" panose="020B0604030504040204" pitchFamily="34" charset="0"/>
                <a:cs typeface="Verdana" panose="020B0604030504040204" pitchFamily="34" charset="0"/>
              </a:rPr>
              <a:t>tool</a:t>
            </a:r>
            <a:r>
              <a:rPr lang="en-US">
                <a:latin typeface="Verdana" panose="020B0604030504040204" pitchFamily="34" charset="0"/>
                <a:ea typeface="Verdana" panose="020B0604030504040204" pitchFamily="34" charset="0"/>
                <a:cs typeface="Verdana" panose="020B0604030504040204" pitchFamily="34" charset="0"/>
              </a:rPr>
              <a:t>, </a:t>
            </a:r>
            <a:r>
              <a:rPr lang="en-US" smtClean="0">
                <a:latin typeface="Verdana" panose="020B0604030504040204" pitchFamily="34" charset="0"/>
                <a:ea typeface="Verdana" panose="020B0604030504040204" pitchFamily="34" charset="0"/>
                <a:cs typeface="Verdana" panose="020B0604030504040204" pitchFamily="34" charset="0"/>
              </a:rPr>
              <a:t>webSDM </a:t>
            </a:r>
            <a:r>
              <a:rPr lang="en-US" dirty="0">
                <a:latin typeface="Verdana" panose="020B0604030504040204" pitchFamily="34" charset="0"/>
                <a:ea typeface="Verdana" panose="020B0604030504040204" pitchFamily="34" charset="0"/>
                <a:cs typeface="Verdana" panose="020B0604030504040204" pitchFamily="34" charset="0"/>
              </a:rPr>
              <a:t>will prompt you to complete </a:t>
            </a:r>
            <a:r>
              <a:rPr lang="en-US">
                <a:latin typeface="Verdana" panose="020B0604030504040204" pitchFamily="34" charset="0"/>
                <a:ea typeface="Verdana" panose="020B0604030504040204" pitchFamily="34" charset="0"/>
                <a:cs typeface="Verdana" panose="020B0604030504040204" pitchFamily="34" charset="0"/>
              </a:rPr>
              <a:t>a </a:t>
            </a:r>
            <a:r>
              <a:rPr lang="en-US" smtClean="0">
                <a:latin typeface="Verdana" panose="020B0604030504040204" pitchFamily="34" charset="0"/>
                <a:ea typeface="Verdana" panose="020B0604030504040204" pitchFamily="34" charset="0"/>
                <a:cs typeface="Verdana" panose="020B0604030504040204" pitchFamily="34" charset="0"/>
              </a:rPr>
              <a:t>case-closing safety assessment </a:t>
            </a:r>
            <a:r>
              <a:rPr lang="en-US" dirty="0">
                <a:latin typeface="Verdana" panose="020B0604030504040204" pitchFamily="34" charset="0"/>
                <a:ea typeface="Verdana" panose="020B0604030504040204" pitchFamily="34" charset="0"/>
                <a:cs typeface="Verdana" panose="020B0604030504040204" pitchFamily="34" charset="0"/>
              </a:rPr>
              <a:t>automatically.</a:t>
            </a: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148</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2069385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Review of key points: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SDM model is tools, </a:t>
            </a:r>
            <a:r>
              <a:rPr lang="en-US">
                <a:latin typeface="Verdana" panose="020B0604030504040204" pitchFamily="34" charset="0"/>
                <a:ea typeface="Verdana" panose="020B0604030504040204" pitchFamily="34" charset="0"/>
                <a:cs typeface="Verdana" panose="020B0604030504040204" pitchFamily="34" charset="0"/>
              </a:rPr>
              <a:t>not </a:t>
            </a:r>
            <a:r>
              <a:rPr lang="en-US" smtClean="0">
                <a:latin typeface="Verdana" panose="020B0604030504040204" pitchFamily="34" charset="0"/>
                <a:ea typeface="Verdana" panose="020B0604030504040204" pitchFamily="34" charset="0"/>
                <a:cs typeface="Verdana" panose="020B0604030504040204" pitchFamily="34" charset="0"/>
              </a:rPr>
              <a:t>forms. Use </a:t>
            </a:r>
            <a:r>
              <a:rPr lang="en-US" dirty="0">
                <a:latin typeface="Verdana" panose="020B0604030504040204" pitchFamily="34" charset="0"/>
                <a:ea typeface="Verdana" panose="020B0604030504040204" pitchFamily="34" charset="0"/>
                <a:cs typeface="Verdana" panose="020B0604030504040204" pitchFamily="34" charset="0"/>
              </a:rPr>
              <a:t>the assessments not only because you have to, but to help guide decisions.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SDM model guides decisions; workers make decisions.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Read the definitions. Coordinate your narrative with the SDM assessments. Working together, the SDM model can achieve reduced harm to children.</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SDM model is part of a larger practice framework of decision </a:t>
            </a:r>
            <a:r>
              <a:rPr lang="en-US" dirty="0" smtClean="0">
                <a:latin typeface="Verdana" panose="020B0604030504040204" pitchFamily="34" charset="0"/>
                <a:ea typeface="Verdana" panose="020B0604030504040204" pitchFamily="34" charset="0"/>
                <a:cs typeface="Verdana" panose="020B0604030504040204" pitchFamily="34" charset="0"/>
              </a:rPr>
              <a:t>making and family engagement. The</a:t>
            </a:r>
            <a:r>
              <a:rPr lang="en-US" baseline="0" dirty="0" smtClean="0">
                <a:latin typeface="Verdana" panose="020B0604030504040204" pitchFamily="34" charset="0"/>
                <a:ea typeface="Verdana" panose="020B0604030504040204" pitchFamily="34" charset="0"/>
                <a:cs typeface="Verdana" panose="020B0604030504040204" pitchFamily="34" charset="0"/>
              </a:rPr>
              <a:t> tools </a:t>
            </a:r>
            <a:r>
              <a:rPr lang="en-US" dirty="0" smtClean="0">
                <a:latin typeface="Verdana" panose="020B0604030504040204" pitchFamily="34" charset="0"/>
                <a:ea typeface="Verdana" panose="020B0604030504040204" pitchFamily="34" charset="0"/>
                <a:cs typeface="Verdana" panose="020B0604030504040204" pitchFamily="34" charset="0"/>
              </a:rPr>
              <a:t>are a prompt for practice.</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149</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21600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807">
              <a:defRPr b="1">
                <a:solidFill>
                  <a:schemeClr val="tx1"/>
                </a:solidFill>
                <a:latin typeface="Arial" panose="020B0604020202020204" pitchFamily="34" charset="0"/>
              </a:defRPr>
            </a:lvl1pPr>
            <a:lvl2pPr marL="742649" indent="-285634" defTabSz="964807">
              <a:defRPr b="1">
                <a:solidFill>
                  <a:schemeClr val="tx1"/>
                </a:solidFill>
                <a:latin typeface="Arial" panose="020B0604020202020204" pitchFamily="34" charset="0"/>
              </a:defRPr>
            </a:lvl2pPr>
            <a:lvl3pPr marL="1142536" indent="-228507" defTabSz="964807">
              <a:defRPr b="1">
                <a:solidFill>
                  <a:schemeClr val="tx1"/>
                </a:solidFill>
                <a:latin typeface="Arial" panose="020B0604020202020204" pitchFamily="34" charset="0"/>
              </a:defRPr>
            </a:lvl3pPr>
            <a:lvl4pPr marL="1599549" indent="-228507" defTabSz="964807">
              <a:defRPr b="1">
                <a:solidFill>
                  <a:schemeClr val="tx1"/>
                </a:solidFill>
                <a:latin typeface="Arial" panose="020B0604020202020204" pitchFamily="34" charset="0"/>
              </a:defRPr>
            </a:lvl4pPr>
            <a:lvl5pPr marL="2056564" indent="-228507" defTabSz="964807">
              <a:defRPr b="1">
                <a:solidFill>
                  <a:schemeClr val="tx1"/>
                </a:solidFill>
                <a:latin typeface="Arial" panose="020B0604020202020204" pitchFamily="34" charset="0"/>
              </a:defRPr>
            </a:lvl5pPr>
            <a:lvl6pPr marL="2513578" indent="-228507" defTabSz="964807" eaLnBrk="0" fontAlgn="base" hangingPunct="0">
              <a:spcBef>
                <a:spcPct val="0"/>
              </a:spcBef>
              <a:spcAft>
                <a:spcPct val="0"/>
              </a:spcAft>
              <a:defRPr b="1">
                <a:solidFill>
                  <a:schemeClr val="tx1"/>
                </a:solidFill>
                <a:latin typeface="Arial" panose="020B0604020202020204" pitchFamily="34" charset="0"/>
              </a:defRPr>
            </a:lvl6pPr>
            <a:lvl7pPr marL="2970593" indent="-228507" defTabSz="964807" eaLnBrk="0" fontAlgn="base" hangingPunct="0">
              <a:spcBef>
                <a:spcPct val="0"/>
              </a:spcBef>
              <a:spcAft>
                <a:spcPct val="0"/>
              </a:spcAft>
              <a:defRPr b="1">
                <a:solidFill>
                  <a:schemeClr val="tx1"/>
                </a:solidFill>
                <a:latin typeface="Arial" panose="020B0604020202020204" pitchFamily="34" charset="0"/>
              </a:defRPr>
            </a:lvl7pPr>
            <a:lvl8pPr marL="3427607" indent="-228507" defTabSz="964807" eaLnBrk="0" fontAlgn="base" hangingPunct="0">
              <a:spcBef>
                <a:spcPct val="0"/>
              </a:spcBef>
              <a:spcAft>
                <a:spcPct val="0"/>
              </a:spcAft>
              <a:defRPr b="1">
                <a:solidFill>
                  <a:schemeClr val="tx1"/>
                </a:solidFill>
                <a:latin typeface="Arial" panose="020B0604020202020204" pitchFamily="34" charset="0"/>
              </a:defRPr>
            </a:lvl8pPr>
            <a:lvl9pPr marL="3884621" indent="-228507" defTabSz="964807" eaLnBrk="0" fontAlgn="base" hangingPunct="0">
              <a:spcBef>
                <a:spcPct val="0"/>
              </a:spcBef>
              <a:spcAft>
                <a:spcPct val="0"/>
              </a:spcAft>
              <a:defRPr b="1">
                <a:solidFill>
                  <a:schemeClr val="tx1"/>
                </a:solidFill>
                <a:latin typeface="Arial" panose="020B0604020202020204" pitchFamily="34" charset="0"/>
              </a:defRPr>
            </a:lvl9pPr>
          </a:lstStyle>
          <a:p>
            <a:fld id="{EB7495F1-F26A-4956-8E29-3CD9C2E72C28}" type="slidenum">
              <a:rPr lang="en-US" altLang="en-US" sz="1100" b="0">
                <a:latin typeface="Verdana" panose="020B0604030504040204" pitchFamily="34" charset="0"/>
                <a:ea typeface="Verdana" panose="020B0604030504040204" pitchFamily="34" charset="0"/>
                <a:cs typeface="Verdana" panose="020B0604030504040204" pitchFamily="34" charset="0"/>
              </a:rPr>
              <a:pPr/>
              <a:t>15</a:t>
            </a:fld>
            <a:endParaRPr lang="en-US" altLang="en-US" sz="1100" b="0" dirty="0">
              <a:latin typeface="Verdana" panose="020B0604030504040204" pitchFamily="34" charset="0"/>
              <a:ea typeface="Verdana" panose="020B0604030504040204" pitchFamily="34" charset="0"/>
              <a:cs typeface="Verdana" panose="020B0604030504040204" pitchFamily="34" charset="0"/>
            </a:endParaRPr>
          </a:p>
        </p:txBody>
      </p:sp>
      <p:sp>
        <p:nvSpPr>
          <p:cNvPr id="145412" name="Notes Placeholder 4"/>
          <p:cNvSpPr>
            <a:spLocks noGrp="1"/>
          </p:cNvSpPr>
          <p:nvPr>
            <p:ph type="body"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Complete SDM assessments on mom’s household.  All individuals are part of the household. Sister MAY be a secondary caregiver for mom’s children.</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2998230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Learning how to properly use SDM assessments will require some shifts in thinking. At first it will feel awkward—at times, cumbersome and even frustrating.</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However, over time, social workers will develop mastery and expertise and it will eventually feel like second nature. The first few months will focus on getting into the habit of completing the appropriate SDM assessment whenever it is required and making the fundamental shifts in thinking. Sometimes this feels like mere paperwork, but it is the foundation upon which every other step is laid. The assessment is a distillation of social workers’ professional observations. Accurate completion means that the items marked reflect the best assessment of actual conditions in the family. </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When completed accurately, assessments yield useful information for guiding decisions. Ideally, they are completed prior to making a decision and taking action on a files so they guide those decisions and actions. To the extent that this occurs, SDM assessments can help you realize the goal of reduced harm.</a:t>
            </a:r>
          </a:p>
        </p:txBody>
      </p:sp>
      <p:sp>
        <p:nvSpPr>
          <p:cNvPr id="4" name="Slide Number Placeholder 3"/>
          <p:cNvSpPr>
            <a:spLocks noGrp="1"/>
          </p:cNvSpPr>
          <p:nvPr>
            <p:ph type="sldNum" sz="quarter" idx="10"/>
          </p:nvPr>
        </p:nvSpPr>
        <p:spPr/>
        <p:txBody>
          <a:bodyPr/>
          <a:lstStyle/>
          <a:p>
            <a:fld id="{4A7E0AFB-9A70-451E-8986-53CF6C94FDC1}" type="slidenum">
              <a:rPr lang="en-US" sz="1100">
                <a:solidFill>
                  <a:prstClr val="black"/>
                </a:solidFill>
                <a:latin typeface="Verdana" panose="020B0604030504040204" pitchFamily="34" charset="0"/>
                <a:ea typeface="Verdana" panose="020B0604030504040204" pitchFamily="34" charset="0"/>
                <a:cs typeface="Verdana" panose="020B0604030504040204" pitchFamily="34" charset="0"/>
              </a:rPr>
              <a:pPr/>
              <a:t>150</a:t>
            </a:fld>
            <a:endParaRPr lang="en-US" sz="11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2665609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Transparent, consistent, researched-based, well-considered decision making has the potential to benefit families, social workers, and the department itself. The working groups will focus on adjusting and customizing the assessments to meet California goals and requirements. The adaptation process is essential for developing an assessment that is tailored to the unique context of the territory. </a:t>
            </a:r>
          </a:p>
        </p:txBody>
      </p:sp>
      <p:sp>
        <p:nvSpPr>
          <p:cNvPr id="4" name="Slide Number Placeholder 3"/>
          <p:cNvSpPr>
            <a:spLocks noGrp="1"/>
          </p:cNvSpPr>
          <p:nvPr>
            <p:ph type="sldNum" sz="quarter" idx="10"/>
          </p:nvPr>
        </p:nvSpPr>
        <p:spPr/>
        <p:txBody>
          <a:bodyPr/>
          <a:lstStyle/>
          <a:p>
            <a:fld id="{4A7E0AFB-9A70-451E-8986-53CF6C94FDC1}" type="slidenum">
              <a:rPr lang="en-US" sz="1100">
                <a:latin typeface="Verdana" panose="020B0604030504040204" pitchFamily="34" charset="0"/>
                <a:ea typeface="Verdana" panose="020B0604030504040204" pitchFamily="34" charset="0"/>
                <a:cs typeface="Verdana" panose="020B0604030504040204" pitchFamily="34" charset="0"/>
              </a:rPr>
              <a:pPr/>
              <a:t>151</a:t>
            </a:fld>
            <a:endParaRPr 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1641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807">
              <a:defRPr b="1">
                <a:solidFill>
                  <a:schemeClr val="tx1"/>
                </a:solidFill>
                <a:latin typeface="Arial" panose="020B0604020202020204" pitchFamily="34" charset="0"/>
              </a:defRPr>
            </a:lvl1pPr>
            <a:lvl2pPr marL="742649" indent="-285634" defTabSz="964807">
              <a:defRPr b="1">
                <a:solidFill>
                  <a:schemeClr val="tx1"/>
                </a:solidFill>
                <a:latin typeface="Arial" panose="020B0604020202020204" pitchFamily="34" charset="0"/>
              </a:defRPr>
            </a:lvl2pPr>
            <a:lvl3pPr marL="1142536" indent="-228507" defTabSz="964807">
              <a:defRPr b="1">
                <a:solidFill>
                  <a:schemeClr val="tx1"/>
                </a:solidFill>
                <a:latin typeface="Arial" panose="020B0604020202020204" pitchFamily="34" charset="0"/>
              </a:defRPr>
            </a:lvl3pPr>
            <a:lvl4pPr marL="1599549" indent="-228507" defTabSz="964807">
              <a:defRPr b="1">
                <a:solidFill>
                  <a:schemeClr val="tx1"/>
                </a:solidFill>
                <a:latin typeface="Arial" panose="020B0604020202020204" pitchFamily="34" charset="0"/>
              </a:defRPr>
            </a:lvl4pPr>
            <a:lvl5pPr marL="2056564" indent="-228507" defTabSz="964807">
              <a:defRPr b="1">
                <a:solidFill>
                  <a:schemeClr val="tx1"/>
                </a:solidFill>
                <a:latin typeface="Arial" panose="020B0604020202020204" pitchFamily="34" charset="0"/>
              </a:defRPr>
            </a:lvl5pPr>
            <a:lvl6pPr marL="2513578" indent="-228507" defTabSz="964807" eaLnBrk="0" fontAlgn="base" hangingPunct="0">
              <a:spcBef>
                <a:spcPct val="0"/>
              </a:spcBef>
              <a:spcAft>
                <a:spcPct val="0"/>
              </a:spcAft>
              <a:defRPr b="1">
                <a:solidFill>
                  <a:schemeClr val="tx1"/>
                </a:solidFill>
                <a:latin typeface="Arial" panose="020B0604020202020204" pitchFamily="34" charset="0"/>
              </a:defRPr>
            </a:lvl6pPr>
            <a:lvl7pPr marL="2970593" indent="-228507" defTabSz="964807" eaLnBrk="0" fontAlgn="base" hangingPunct="0">
              <a:spcBef>
                <a:spcPct val="0"/>
              </a:spcBef>
              <a:spcAft>
                <a:spcPct val="0"/>
              </a:spcAft>
              <a:defRPr b="1">
                <a:solidFill>
                  <a:schemeClr val="tx1"/>
                </a:solidFill>
                <a:latin typeface="Arial" panose="020B0604020202020204" pitchFamily="34" charset="0"/>
              </a:defRPr>
            </a:lvl7pPr>
            <a:lvl8pPr marL="3427607" indent="-228507" defTabSz="964807" eaLnBrk="0" fontAlgn="base" hangingPunct="0">
              <a:spcBef>
                <a:spcPct val="0"/>
              </a:spcBef>
              <a:spcAft>
                <a:spcPct val="0"/>
              </a:spcAft>
              <a:defRPr b="1">
                <a:solidFill>
                  <a:schemeClr val="tx1"/>
                </a:solidFill>
                <a:latin typeface="Arial" panose="020B0604020202020204" pitchFamily="34" charset="0"/>
              </a:defRPr>
            </a:lvl8pPr>
            <a:lvl9pPr marL="3884621" indent="-228507" defTabSz="964807" eaLnBrk="0" fontAlgn="base" hangingPunct="0">
              <a:spcBef>
                <a:spcPct val="0"/>
              </a:spcBef>
              <a:spcAft>
                <a:spcPct val="0"/>
              </a:spcAft>
              <a:defRPr b="1">
                <a:solidFill>
                  <a:schemeClr val="tx1"/>
                </a:solidFill>
                <a:latin typeface="Arial" panose="020B0604020202020204" pitchFamily="34" charset="0"/>
              </a:defRPr>
            </a:lvl9pPr>
          </a:lstStyle>
          <a:p>
            <a:fld id="{5452CAF0-CBCE-417D-92F8-DDA0F8753760}" type="slidenum">
              <a:rPr lang="en-US" altLang="en-US" sz="1100" b="0">
                <a:latin typeface="Verdana" panose="020B0604030504040204" pitchFamily="34" charset="0"/>
                <a:ea typeface="Verdana" panose="020B0604030504040204" pitchFamily="34" charset="0"/>
                <a:cs typeface="Verdana" panose="020B0604030504040204" pitchFamily="34" charset="0"/>
              </a:rPr>
              <a:pPr/>
              <a:t>16</a:t>
            </a:fld>
            <a:endParaRPr lang="en-US" altLang="en-US" sz="1100" b="0" dirty="0">
              <a:latin typeface="Verdana" panose="020B0604030504040204" pitchFamily="34" charset="0"/>
              <a:ea typeface="Verdana" panose="020B0604030504040204" pitchFamily="34" charset="0"/>
              <a:cs typeface="Verdana" panose="020B0604030504040204" pitchFamily="34" charset="0"/>
            </a:endParaRPr>
          </a:p>
        </p:txBody>
      </p:sp>
      <p:sp>
        <p:nvSpPr>
          <p:cNvPr id="146436" name="Notes Placeholder 4"/>
          <p:cNvSpPr>
            <a:spLocks noGrp="1"/>
          </p:cNvSpPr>
          <p:nvPr>
            <p:ph type="body"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Complete SDM assessments on Mom’s household.  All individuals are part of the household. Sister MAY be a secondary caregiver for Mom’s children. ALSO complete SDM assessments on sister’s household. All individuals are also part of sister’s household. Mom MAY be a secondary caregiver for sister’s children.</a:t>
            </a: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13745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Slide Image Placeholder 1"/>
          <p:cNvSpPr>
            <a:spLocks noGrp="1" noRot="1" noChangeAspect="1" noTextEdit="1"/>
          </p:cNvSpPr>
          <p:nvPr>
            <p:ph type="sldImg"/>
          </p:nvPr>
        </p:nvSpPr>
        <p:spPr>
          <a:xfrm>
            <a:off x="1257300" y="719138"/>
            <a:ext cx="4800600" cy="3600450"/>
          </a:xfrm>
          <a:ln/>
        </p:spPr>
      </p:sp>
      <p:sp>
        <p:nvSpPr>
          <p:cNvPr id="5775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b="1" dirty="0">
                <a:latin typeface="Verdana" panose="020B0604030504040204" pitchFamily="34" charset="0"/>
                <a:ea typeface="Verdana" panose="020B0604030504040204" pitchFamily="34" charset="0"/>
                <a:cs typeface="Verdana" panose="020B0604030504040204" pitchFamily="34" charset="0"/>
              </a:rPr>
              <a:t>Purpose</a:t>
            </a:r>
          </a:p>
          <a:p>
            <a:pPr defTabSz="483067">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To discuss the importance of using definitions in the SDM system.</a:t>
            </a:r>
          </a:p>
          <a:p>
            <a:pPr defTabSz="483067">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defTabSz="483067">
              <a:spcBef>
                <a:spcPts val="0"/>
              </a:spcBef>
              <a:defRPr/>
            </a:pPr>
            <a:r>
              <a:rPr lang="en-US" b="1" dirty="0">
                <a:latin typeface="Verdana" panose="020B0604030504040204" pitchFamily="34" charset="0"/>
                <a:ea typeface="Verdana" panose="020B0604030504040204" pitchFamily="34" charset="0"/>
                <a:cs typeface="Verdana" panose="020B0604030504040204" pitchFamily="34" charset="0"/>
              </a:rPr>
              <a:t>Say:</a:t>
            </a:r>
            <a:r>
              <a:rPr lang="en-US" dirty="0">
                <a:latin typeface="Verdana" panose="020B0604030504040204" pitchFamily="34" charset="0"/>
                <a:ea typeface="Verdana" panose="020B0604030504040204" pitchFamily="34" charset="0"/>
                <a:cs typeface="Verdana" panose="020B0604030504040204" pitchFamily="34" charset="0"/>
              </a:rPr>
              <a:t> As was noted earlier, definitions are a really important part of the SDM model because these carefully developed definitions help to build consistency and accuracy of the assessments, as supported by actuarial associations.</a:t>
            </a:r>
          </a:p>
          <a:p>
            <a:pPr defTabSz="483067">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defTabSz="483067">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First, let’s look at an example.  Turn to page </a:t>
            </a:r>
            <a:r>
              <a:rPr lang="en-US" dirty="0" smtClean="0">
                <a:latin typeface="Verdana" panose="020B0604030504040204" pitchFamily="34" charset="0"/>
                <a:ea typeface="Verdana" panose="020B0604030504040204" pitchFamily="34" charset="0"/>
                <a:cs typeface="Verdana" panose="020B0604030504040204" pitchFamily="34" charset="0"/>
              </a:rPr>
              <a:t>20 </a:t>
            </a:r>
            <a:r>
              <a:rPr lang="en-US" dirty="0">
                <a:latin typeface="Verdana" panose="020B0604030504040204" pitchFamily="34" charset="0"/>
                <a:ea typeface="Verdana" panose="020B0604030504040204" pitchFamily="34" charset="0"/>
                <a:cs typeface="Verdana" panose="020B0604030504040204" pitchFamily="34" charset="0"/>
              </a:rPr>
              <a:t>in the hotline tools definitions section and find the definition for “historical information.”  </a:t>
            </a:r>
          </a:p>
          <a:p>
            <a:pPr defTabSz="483067">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defTabSz="483067">
              <a:spcBef>
                <a:spcPts val="0"/>
              </a:spcBef>
              <a:defRPr/>
            </a:pPr>
            <a:r>
              <a:rPr lang="en-US" b="1" dirty="0">
                <a:latin typeface="Verdana" panose="020B0604030504040204" pitchFamily="34" charset="0"/>
                <a:ea typeface="Verdana" panose="020B0604030504040204" pitchFamily="34" charset="0"/>
                <a:cs typeface="Verdana" panose="020B0604030504040204" pitchFamily="34" charset="0"/>
              </a:rPr>
              <a:t>Ask: </a:t>
            </a:r>
            <a:r>
              <a:rPr lang="en-US" dirty="0">
                <a:latin typeface="Verdana" panose="020B0604030504040204" pitchFamily="34" charset="0"/>
                <a:ea typeface="Verdana" panose="020B0604030504040204" pitchFamily="34" charset="0"/>
                <a:cs typeface="Verdana" panose="020B0604030504040204" pitchFamily="34" charset="0"/>
              </a:rPr>
              <a:t>What do you notice?</a:t>
            </a:r>
          </a:p>
          <a:p>
            <a:pPr defTabSz="483067">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defTabSz="483067">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Possible responses: Lots of “ANDS,” the definition has lots of parts, super strict for sexual abuse, very concrete and limited circumstances in which we call information in a report “historical.”</a:t>
            </a:r>
          </a:p>
          <a:p>
            <a:pPr defTabSz="483067">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defTabSz="483067">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Let’s look at some tips for using the SDM definitions (next slide).</a:t>
            </a:r>
          </a:p>
          <a:p>
            <a:pPr defTabSz="483067">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defTabSz="483067">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defTabSz="483067">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defTabSz="483067">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3"/>
          <p:cNvSpPr>
            <a:spLocks noGrp="1"/>
          </p:cNvSpPr>
          <p:nvPr>
            <p:ph type="sldNum" sz="quarter" idx="5"/>
          </p:nvPr>
        </p:nvSpPr>
        <p:spPr>
          <a:xfrm>
            <a:off x="4143587" y="9119474"/>
            <a:ext cx="3169920" cy="4800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ヒラギノ角ゴ ProN W3" charset="0"/>
                <a:cs typeface="ヒラギノ角ゴ ProN W3" charset="0"/>
              </a:defRPr>
            </a:lvl1pPr>
            <a:lvl2pPr marL="770306" indent="-296272">
              <a:defRPr sz="2500">
                <a:solidFill>
                  <a:schemeClr val="tx1"/>
                </a:solidFill>
                <a:latin typeface="Arial" charset="0"/>
                <a:ea typeface="ヒラギノ角ゴ ProN W3" charset="0"/>
                <a:cs typeface="ヒラギノ角ゴ ProN W3" charset="0"/>
              </a:defRPr>
            </a:lvl2pPr>
            <a:lvl3pPr marL="1185087" indent="-237016">
              <a:defRPr sz="2500">
                <a:solidFill>
                  <a:schemeClr val="tx1"/>
                </a:solidFill>
                <a:latin typeface="Arial" charset="0"/>
                <a:ea typeface="ヒラギノ角ゴ ProN W3" charset="0"/>
                <a:cs typeface="ヒラギノ角ゴ ProN W3" charset="0"/>
              </a:defRPr>
            </a:lvl3pPr>
            <a:lvl4pPr marL="1659120" indent="-237016">
              <a:defRPr sz="2500">
                <a:solidFill>
                  <a:schemeClr val="tx1"/>
                </a:solidFill>
                <a:latin typeface="Arial" charset="0"/>
                <a:ea typeface="ヒラギノ角ゴ ProN W3" charset="0"/>
                <a:cs typeface="ヒラギノ角ゴ ProN W3" charset="0"/>
              </a:defRPr>
            </a:lvl4pPr>
            <a:lvl5pPr marL="2133157" indent="-237016">
              <a:defRPr sz="2500">
                <a:solidFill>
                  <a:schemeClr val="tx1"/>
                </a:solidFill>
                <a:latin typeface="Arial" charset="0"/>
                <a:ea typeface="ヒラギノ角ゴ ProN W3" charset="0"/>
                <a:cs typeface="ヒラギノ角ゴ ProN W3" charset="0"/>
              </a:defRPr>
            </a:lvl5pPr>
            <a:lvl6pPr marL="2607189" indent="-237016" eaLnBrk="0" fontAlgn="base" hangingPunct="0">
              <a:spcBef>
                <a:spcPct val="0"/>
              </a:spcBef>
              <a:spcAft>
                <a:spcPct val="0"/>
              </a:spcAft>
              <a:defRPr sz="2500">
                <a:solidFill>
                  <a:schemeClr val="tx1"/>
                </a:solidFill>
                <a:latin typeface="Arial" charset="0"/>
                <a:ea typeface="ヒラギノ角ゴ ProN W3" charset="0"/>
                <a:cs typeface="ヒラギノ角ゴ ProN W3" charset="0"/>
              </a:defRPr>
            </a:lvl6pPr>
            <a:lvl7pPr marL="3081224" indent="-237016" eaLnBrk="0" fontAlgn="base" hangingPunct="0">
              <a:spcBef>
                <a:spcPct val="0"/>
              </a:spcBef>
              <a:spcAft>
                <a:spcPct val="0"/>
              </a:spcAft>
              <a:defRPr sz="2500">
                <a:solidFill>
                  <a:schemeClr val="tx1"/>
                </a:solidFill>
                <a:latin typeface="Arial" charset="0"/>
                <a:ea typeface="ヒラギノ角ゴ ProN W3" charset="0"/>
                <a:cs typeface="ヒラギノ角ゴ ProN W3" charset="0"/>
              </a:defRPr>
            </a:lvl7pPr>
            <a:lvl8pPr marL="3555262" indent="-237016" eaLnBrk="0" fontAlgn="base" hangingPunct="0">
              <a:spcBef>
                <a:spcPct val="0"/>
              </a:spcBef>
              <a:spcAft>
                <a:spcPct val="0"/>
              </a:spcAft>
              <a:defRPr sz="2500">
                <a:solidFill>
                  <a:schemeClr val="tx1"/>
                </a:solidFill>
                <a:latin typeface="Arial" charset="0"/>
                <a:ea typeface="ヒラギノ角ゴ ProN W3" charset="0"/>
                <a:cs typeface="ヒラギノ角ゴ ProN W3" charset="0"/>
              </a:defRPr>
            </a:lvl8pPr>
            <a:lvl9pPr marL="4029293" indent="-237016" eaLnBrk="0" fontAlgn="base" hangingPunct="0">
              <a:spcBef>
                <a:spcPct val="0"/>
              </a:spcBef>
              <a:spcAft>
                <a:spcPct val="0"/>
              </a:spcAft>
              <a:defRPr sz="2500">
                <a:solidFill>
                  <a:schemeClr val="tx1"/>
                </a:solidFill>
                <a:latin typeface="Arial" charset="0"/>
                <a:ea typeface="ヒラギノ角ゴ ProN W3" charset="0"/>
                <a:cs typeface="ヒラギノ角ゴ ProN W3" charset="0"/>
              </a:defRPr>
            </a:lvl9pPr>
          </a:lstStyle>
          <a:p>
            <a:fld id="{9BF8753E-95FA-374F-B5EF-CEF80FA5D690}" type="slidenum">
              <a:rPr lang="en-US" sz="1100">
                <a:solidFill>
                  <a:prstClr val="black"/>
                </a:solidFill>
                <a:latin typeface="Verdana" charset="0"/>
                <a:ea typeface="MS PGothic" charset="0"/>
                <a:cs typeface="MS PGothic" charset="0"/>
              </a:rPr>
              <a:pPr/>
              <a:t>17</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4039825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495803"/>
            <a:ext cx="5959475" cy="4384675"/>
          </a:xfrm>
        </p:spPr>
        <p:txBody>
          <a:bodyPr/>
          <a:lstStyle/>
          <a:p>
            <a:pPr>
              <a:spcBef>
                <a:spcPts val="0"/>
              </a:spcBef>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Here are some tips for using definitions in the SDM model.</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First, “read to the period” means read the entire stem of the definition.  One common mistake is taking a phrase or a piece of a definition and then applying the definition inappropriately.</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Second, as in the definition of “historical information,” when you see a big AND, it means that the circumstances stated on both sides of the AND must be true in order for the definition to apply.  When you see a big OR, it means one or the other circumstance must be true in order for the definition to apply.</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Third, remember that information that has not been asked about is different from information that is unknown.  If information is unknown, the definitions should be applied in a manner that is focused on child safety.</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Fourth, the purpose of examples in the definitions is to offer an illustration about the threshold, nature, severity, etc., of what is intended by the definition.  If an example fits your situation, it does not mean the whole definition applies.  Conversely, if your situation is not specifically listed in the definition, it does not mean the definition does not apply.</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Fifth, use your professional judgment and common sense.  For example, if the definition says that the child must be 10 years old, if the child is a few days or weeks shy of 10 years old, they are substantially 10.</a:t>
            </a:r>
          </a:p>
          <a:p>
            <a:pPr>
              <a:spcBef>
                <a:spcPts val="0"/>
              </a:spcBef>
            </a:pPr>
            <a:endParaRPr 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71DAC79-2716-4D12-B7A3-B50ED621A7C3}" type="slidenum">
              <a:rPr lang="en-US" sz="1100">
                <a:solidFill>
                  <a:prstClr val="black"/>
                </a:solidFill>
                <a:latin typeface="Verdana" charset="0"/>
                <a:ea typeface="MS PGothic" charset="0"/>
                <a:cs typeface="MS PGothic" charset="0"/>
              </a:rPr>
              <a:pPr/>
              <a:t>18</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4087098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152400"/>
            <a:ext cx="4799013" cy="3598863"/>
          </a:xfrm>
        </p:spPr>
      </p:sp>
      <p:sp>
        <p:nvSpPr>
          <p:cNvPr id="3" name="Notes Placeholder 2"/>
          <p:cNvSpPr>
            <a:spLocks noGrp="1"/>
          </p:cNvSpPr>
          <p:nvPr>
            <p:ph type="body" idx="1"/>
          </p:nvPr>
        </p:nvSpPr>
        <p:spPr>
          <a:xfrm>
            <a:off x="152400" y="3751264"/>
            <a:ext cx="6969919" cy="4519612"/>
          </a:xfrm>
        </p:spPr>
        <p:txBody>
          <a:bodyPr/>
          <a:lstStyle/>
          <a:p>
            <a:pPr>
              <a:spcBef>
                <a:spcPts val="0"/>
              </a:spcBef>
              <a:defRPr/>
            </a:pPr>
            <a:r>
              <a:rPr lang="en-US" dirty="0">
                <a:latin typeface="Verdana" pitchFamily="34" charset="0"/>
                <a:ea typeface="Verdana" pitchFamily="34" charset="0"/>
                <a:cs typeface="Verdana" pitchFamily="34" charset="0"/>
              </a:rPr>
              <a:t>The terms </a:t>
            </a:r>
            <a:r>
              <a:rPr lang="en-US" i="1" dirty="0">
                <a:latin typeface="Verdana" pitchFamily="34" charset="0"/>
                <a:ea typeface="Verdana" pitchFamily="34" charset="0"/>
                <a:cs typeface="Verdana" pitchFamily="34" charset="0"/>
              </a:rPr>
              <a:t>needs</a:t>
            </a:r>
            <a:r>
              <a:rPr lang="en-US" dirty="0">
                <a:latin typeface="Verdana" pitchFamily="34" charset="0"/>
                <a:ea typeface="Verdana" pitchFamily="34" charset="0"/>
                <a:cs typeface="Verdana" pitchFamily="34" charset="0"/>
              </a:rPr>
              <a:t>, </a:t>
            </a:r>
            <a:r>
              <a:rPr lang="en-US" i="1" dirty="0">
                <a:latin typeface="Verdana" pitchFamily="34" charset="0"/>
                <a:ea typeface="Verdana" pitchFamily="34" charset="0"/>
                <a:cs typeface="Verdana" pitchFamily="34" charset="0"/>
              </a:rPr>
              <a:t>risk</a:t>
            </a:r>
            <a:r>
              <a:rPr lang="en-US" dirty="0">
                <a:latin typeface="Verdana" pitchFamily="34" charset="0"/>
                <a:ea typeface="Verdana" pitchFamily="34" charset="0"/>
                <a:cs typeface="Verdana" pitchFamily="34" charset="0"/>
              </a:rPr>
              <a:t>, and </a:t>
            </a:r>
            <a:r>
              <a:rPr lang="en-US" i="1" dirty="0" smtClean="0">
                <a:latin typeface="Verdana" pitchFamily="34" charset="0"/>
                <a:ea typeface="Verdana" pitchFamily="34" charset="0"/>
                <a:cs typeface="Verdana" pitchFamily="34" charset="0"/>
              </a:rPr>
              <a:t>safety threat</a:t>
            </a:r>
            <a:r>
              <a:rPr lang="en-US" dirty="0" smtClean="0">
                <a:latin typeface="Verdana" pitchFamily="34" charset="0"/>
                <a:ea typeface="Verdana" pitchFamily="34" charset="0"/>
                <a:cs typeface="Verdana" pitchFamily="34" charset="0"/>
              </a:rPr>
              <a:t> </a:t>
            </a:r>
            <a:r>
              <a:rPr lang="en-US" dirty="0">
                <a:latin typeface="Verdana" pitchFamily="34" charset="0"/>
                <a:ea typeface="Verdana" pitchFamily="34" charset="0"/>
                <a:cs typeface="Verdana" pitchFamily="34" charset="0"/>
              </a:rPr>
              <a:t>are often used interchangeably in child protection. However, when using the SDM system, each of these terms has an important, distinct meaning.</a:t>
            </a:r>
          </a:p>
          <a:p>
            <a:pPr>
              <a:spcBef>
                <a:spcPts val="0"/>
              </a:spcBef>
              <a:defRPr/>
            </a:pPr>
            <a:endParaRPr lang="en-US" dirty="0">
              <a:latin typeface="Verdana" pitchFamily="34" charset="0"/>
              <a:ea typeface="Verdana" pitchFamily="34" charset="0"/>
              <a:cs typeface="Verdana" pitchFamily="34" charset="0"/>
            </a:endParaRPr>
          </a:p>
          <a:p>
            <a:pPr marL="174689" lvl="1" indent="-174689" defTabSz="931669">
              <a:spcBef>
                <a:spcPts val="0"/>
              </a:spcBef>
              <a:buFont typeface="Verdana" panose="020B0604030504040204" pitchFamily="34" charset="0"/>
              <a:buChar char="•"/>
              <a:defRPr/>
            </a:pPr>
            <a:r>
              <a:rPr lang="en-US" i="0" smtClean="0">
                <a:latin typeface="Verdana" pitchFamily="34" charset="0"/>
                <a:ea typeface="Verdana" pitchFamily="34" charset="0"/>
                <a:cs typeface="Verdana" pitchFamily="34" charset="0"/>
              </a:rPr>
              <a:t>A </a:t>
            </a:r>
            <a:r>
              <a:rPr lang="en-US" i="1" smtClean="0">
                <a:latin typeface="Verdana" pitchFamily="34" charset="0"/>
                <a:ea typeface="Verdana" pitchFamily="34" charset="0"/>
                <a:cs typeface="Verdana" pitchFamily="34" charset="0"/>
              </a:rPr>
              <a:t>safety threat </a:t>
            </a:r>
            <a:r>
              <a:rPr lang="en-US" dirty="0">
                <a:latin typeface="Verdana" pitchFamily="34" charset="0"/>
                <a:ea typeface="Verdana" pitchFamily="34" charset="0"/>
                <a:cs typeface="Verdana" pitchFamily="34" charset="0"/>
              </a:rPr>
              <a:t>is about the short term. When we talk about danger in the context of the SDM system, we are looking for serious and imminent threats to a child. </a:t>
            </a:r>
            <a:r>
              <a:rPr lang="en-US" u="sng" dirty="0">
                <a:latin typeface="Verdana" pitchFamily="34" charset="0"/>
                <a:ea typeface="Verdana" pitchFamily="34" charset="0"/>
                <a:cs typeface="Verdana" pitchFamily="34" charset="0"/>
              </a:rPr>
              <a:t>Serious</a:t>
            </a:r>
            <a:r>
              <a:rPr lang="en-US" dirty="0">
                <a:latin typeface="Verdana" pitchFamily="34" charset="0"/>
                <a:ea typeface="Verdana" pitchFamily="34" charset="0"/>
                <a:cs typeface="Verdana" pitchFamily="34" charset="0"/>
              </a:rPr>
              <a:t> means the harm would require medical or mental health attention or emergency services. If the social worker does not think the threat can be contained, he/she would not leave the child in the home. </a:t>
            </a:r>
            <a:r>
              <a:rPr lang="en-US" u="sng" dirty="0">
                <a:latin typeface="Verdana" pitchFamily="34" charset="0"/>
                <a:ea typeface="Verdana" pitchFamily="34" charset="0"/>
                <a:cs typeface="Verdana" pitchFamily="34" charset="0"/>
              </a:rPr>
              <a:t>Imminent</a:t>
            </a:r>
            <a:r>
              <a:rPr lang="en-US" dirty="0">
                <a:latin typeface="Verdana" pitchFamily="34" charset="0"/>
                <a:ea typeface="Verdana" pitchFamily="34" charset="0"/>
                <a:cs typeface="Verdana" pitchFamily="34" charset="0"/>
              </a:rPr>
              <a:t> means the social worker reasonably expects that harm will occur in the next week or month. This is not about “someday.” Danger is related to safety. The SDM system defines safety as protective actions taken by the caregiver that mitigate danger and are demonstrated over time. California workgroups have defined the opposite of safety (danger): a “safety threat.” A social worker’s understanding </a:t>
            </a:r>
            <a:r>
              <a:rPr lang="en-US">
                <a:latin typeface="Verdana" pitchFamily="34" charset="0"/>
                <a:ea typeface="Verdana" pitchFamily="34" charset="0"/>
                <a:cs typeface="Verdana" pitchFamily="34" charset="0"/>
              </a:rPr>
              <a:t>of </a:t>
            </a:r>
            <a:r>
              <a:rPr lang="en-US" smtClean="0">
                <a:latin typeface="Verdana" pitchFamily="34" charset="0"/>
                <a:ea typeface="Verdana" pitchFamily="34" charset="0"/>
                <a:cs typeface="Verdana" pitchFamily="34" charset="0"/>
              </a:rPr>
              <a:t>a family’s safety </a:t>
            </a:r>
            <a:r>
              <a:rPr lang="en-US" dirty="0">
                <a:latin typeface="Verdana" pitchFamily="34" charset="0"/>
                <a:ea typeface="Verdana" pitchFamily="34" charset="0"/>
                <a:cs typeface="Verdana" pitchFamily="34" charset="0"/>
              </a:rPr>
              <a:t>may change as he/she learns more about a family (e.g., on Day 1, he/she may not know about the mom’s substance use but may discover it on Day 10) and as the family changes (e.g., on Day 10, the mom kicks her boyfriend out of the house). In the SDM system, social workers assess safety when they first meet a family and then assess it again whenever their understanding </a:t>
            </a:r>
            <a:r>
              <a:rPr lang="en-US">
                <a:latin typeface="Verdana" pitchFamily="34" charset="0"/>
                <a:ea typeface="Verdana" pitchFamily="34" charset="0"/>
                <a:cs typeface="Verdana" pitchFamily="34" charset="0"/>
              </a:rPr>
              <a:t>of </a:t>
            </a:r>
            <a:r>
              <a:rPr lang="en-US" smtClean="0">
                <a:latin typeface="Verdana" pitchFamily="34" charset="0"/>
                <a:ea typeface="Verdana" pitchFamily="34" charset="0"/>
                <a:cs typeface="Verdana" pitchFamily="34" charset="0"/>
              </a:rPr>
              <a:t>the family’s safety </a:t>
            </a:r>
            <a:r>
              <a:rPr lang="en-US" dirty="0">
                <a:latin typeface="Verdana" pitchFamily="34" charset="0"/>
                <a:ea typeface="Verdana" pitchFamily="34" charset="0"/>
                <a:cs typeface="Verdana" pitchFamily="34" charset="0"/>
              </a:rPr>
              <a:t>changes. Whenever a social worker is considering whether a child should be removed from the home, a new safety assessment should be completed.</a:t>
            </a:r>
          </a:p>
          <a:p>
            <a:pPr marL="174689" lvl="1" indent="-174689" defTabSz="931669">
              <a:spcBef>
                <a:spcPts val="0"/>
              </a:spcBef>
              <a:buFont typeface="Arial" panose="020B0604020202020204" pitchFamily="34" charset="0"/>
              <a:buChar char="•"/>
              <a:defRPr/>
            </a:pPr>
            <a:endParaRPr lang="en-US" dirty="0">
              <a:latin typeface="Verdana" pitchFamily="34" charset="0"/>
              <a:ea typeface="Verdana" pitchFamily="34" charset="0"/>
              <a:cs typeface="Verdana" pitchFamily="34" charset="0"/>
            </a:endParaRPr>
          </a:p>
          <a:p>
            <a:pPr marL="174689" lvl="1" indent="-174689" defTabSz="931669">
              <a:spcBef>
                <a:spcPts val="0"/>
              </a:spcBef>
              <a:buFont typeface="Verdana" panose="020B0604030504040204" pitchFamily="34" charset="0"/>
              <a:buChar char="•"/>
              <a:defRPr/>
            </a:pPr>
            <a:r>
              <a:rPr lang="en-US" i="1" dirty="0">
                <a:latin typeface="Verdana" pitchFamily="34" charset="0"/>
                <a:ea typeface="Verdana" pitchFamily="34" charset="0"/>
                <a:cs typeface="Verdana" pitchFamily="34" charset="0"/>
              </a:rPr>
              <a:t>Risk</a:t>
            </a:r>
            <a:r>
              <a:rPr lang="en-US" dirty="0">
                <a:latin typeface="Verdana" pitchFamily="34" charset="0"/>
                <a:ea typeface="Verdana" pitchFamily="34" charset="0"/>
                <a:cs typeface="Verdana" pitchFamily="34" charset="0"/>
              </a:rPr>
              <a:t> is about the long term. Instead of serious and imminent harm, we are asking about the probability that </a:t>
            </a:r>
            <a:r>
              <a:rPr lang="en-US" u="sng" dirty="0">
                <a:latin typeface="Verdana" pitchFamily="34" charset="0"/>
                <a:ea typeface="Verdana" pitchFamily="34" charset="0"/>
                <a:cs typeface="Verdana" pitchFamily="34" charset="0"/>
              </a:rPr>
              <a:t>any</a:t>
            </a:r>
            <a:r>
              <a:rPr lang="en-US" dirty="0">
                <a:latin typeface="Verdana" pitchFamily="34" charset="0"/>
                <a:ea typeface="Verdana" pitchFamily="34" charset="0"/>
                <a:cs typeface="Verdana" pitchFamily="34" charset="0"/>
              </a:rPr>
              <a:t> child maltreatment will occur in the next one to two years. That may sound like we are trying to predict the future, but we are really trying to assess the odds, using a research-based actuarial assessment to help us.</a:t>
            </a:r>
          </a:p>
          <a:p>
            <a:pPr marL="174689" lvl="1" indent="-174689" defTabSz="931669">
              <a:spcBef>
                <a:spcPts val="0"/>
              </a:spcBef>
              <a:buFont typeface="Verdana" panose="020B0604030504040204" pitchFamily="34" charset="0"/>
              <a:buChar char="•"/>
              <a:defRPr/>
            </a:pPr>
            <a:endParaRPr lang="en-US" dirty="0">
              <a:latin typeface="Verdana" pitchFamily="34" charset="0"/>
              <a:ea typeface="Verdana" pitchFamily="34" charset="0"/>
              <a:cs typeface="Verdana" pitchFamily="34" charset="0"/>
            </a:endParaRPr>
          </a:p>
          <a:p>
            <a:pPr marL="174689" lvl="1" indent="-174689" defTabSz="931669">
              <a:spcBef>
                <a:spcPts val="0"/>
              </a:spcBef>
              <a:buFont typeface="Verdana" panose="020B0604030504040204" pitchFamily="34" charset="0"/>
              <a:buChar char="•"/>
              <a:defRPr/>
            </a:pPr>
            <a:r>
              <a:rPr lang="en-US" i="1" dirty="0">
                <a:latin typeface="Verdana" pitchFamily="34" charset="0"/>
                <a:ea typeface="Verdana" pitchFamily="34" charset="0"/>
                <a:cs typeface="Verdana" pitchFamily="34" charset="0"/>
              </a:rPr>
              <a:t>Needs</a:t>
            </a:r>
            <a:r>
              <a:rPr lang="en-US" dirty="0">
                <a:latin typeface="Verdana" pitchFamily="34" charset="0"/>
                <a:ea typeface="Verdana" pitchFamily="34" charset="0"/>
                <a:cs typeface="Verdana" pitchFamily="34" charset="0"/>
              </a:rPr>
              <a:t> are about underlying conditions in </a:t>
            </a:r>
            <a:r>
              <a:rPr lang="en-US">
                <a:latin typeface="Verdana" pitchFamily="34" charset="0"/>
                <a:ea typeface="Verdana" pitchFamily="34" charset="0"/>
                <a:cs typeface="Verdana" pitchFamily="34" charset="0"/>
              </a:rPr>
              <a:t>the </a:t>
            </a:r>
            <a:r>
              <a:rPr lang="en-US" smtClean="0">
                <a:latin typeface="Verdana" pitchFamily="34" charset="0"/>
                <a:ea typeface="Verdana" pitchFamily="34" charset="0"/>
                <a:cs typeface="Verdana" pitchFamily="34" charset="0"/>
              </a:rPr>
              <a:t>home—which </a:t>
            </a:r>
            <a:r>
              <a:rPr lang="en-US" dirty="0">
                <a:latin typeface="Verdana" pitchFamily="34" charset="0"/>
                <a:ea typeface="Verdana" pitchFamily="34" charset="0"/>
                <a:cs typeface="Verdana" pitchFamily="34" charset="0"/>
              </a:rPr>
              <a:t>may contribute to safety threats or risk factors, or may be utterly irrelevant. When considering strengths and needs, we are talking about the family’s </a:t>
            </a:r>
            <a:r>
              <a:rPr lang="en-US" u="sng" dirty="0">
                <a:latin typeface="Verdana" pitchFamily="34" charset="0"/>
                <a:ea typeface="Verdana" pitchFamily="34" charset="0"/>
                <a:cs typeface="Verdana" pitchFamily="34" charset="0"/>
              </a:rPr>
              <a:t>capacity</a:t>
            </a:r>
            <a:r>
              <a:rPr lang="en-US" dirty="0">
                <a:latin typeface="Verdana" pitchFamily="34" charset="0"/>
                <a:ea typeface="Verdana" pitchFamily="34" charset="0"/>
                <a:cs typeface="Verdana" pitchFamily="34" charset="0"/>
              </a:rPr>
              <a:t> to provide for the child’s ongoing safety and well-being.</a:t>
            </a:r>
          </a:p>
          <a:p>
            <a:pPr>
              <a:spcBef>
                <a:spcPts val="0"/>
              </a:spcBef>
              <a:defRPr/>
            </a:pPr>
            <a:endParaRPr lang="en-US" dirty="0">
              <a:latin typeface="Verdana" pitchFamily="34" charset="0"/>
              <a:ea typeface="Verdana" pitchFamily="34" charset="0"/>
              <a:cs typeface="Verdana" pitchFamily="34" charset="0"/>
            </a:endParaRPr>
          </a:p>
          <a:p>
            <a:pPr marL="0" lvl="1">
              <a:spcBef>
                <a:spcPts val="0"/>
              </a:spcBef>
              <a:defRPr/>
            </a:pPr>
            <a:r>
              <a:rPr lang="en-US" dirty="0">
                <a:latin typeface="Verdana" pitchFamily="34" charset="0"/>
                <a:ea typeface="Verdana" pitchFamily="34" charset="0"/>
                <a:cs typeface="Verdana" pitchFamily="34" charset="0"/>
              </a:rPr>
              <a:t>These terms in the SDM system are related to the prioritization of information. We start with danger (and the safety assessment) in order to learn whether there is a problem we need to address </a:t>
            </a:r>
            <a:r>
              <a:rPr lang="en-US" u="sng" dirty="0">
                <a:latin typeface="Verdana" pitchFamily="34" charset="0"/>
                <a:ea typeface="Verdana" pitchFamily="34" charset="0"/>
                <a:cs typeface="Verdana" pitchFamily="34" charset="0"/>
              </a:rPr>
              <a:t>right now</a:t>
            </a:r>
            <a:r>
              <a:rPr lang="en-US" dirty="0">
                <a:latin typeface="Verdana" pitchFamily="34" charset="0"/>
                <a:ea typeface="Verdana" pitchFamily="34" charset="0"/>
                <a:cs typeface="Verdana" pitchFamily="34" charset="0"/>
              </a:rPr>
              <a:t>. Then, we take a little more time to consider risk (and the risk assessment), because risk is farther in the future. Needs (and the family strengths and needs assessment) are at the very end of our list because they help us decide what to do to </a:t>
            </a:r>
            <a:r>
              <a:rPr lang="en-US">
                <a:latin typeface="Verdana" pitchFamily="34" charset="0"/>
                <a:ea typeface="Verdana" pitchFamily="34" charset="0"/>
                <a:cs typeface="Verdana" pitchFamily="34" charset="0"/>
              </a:rPr>
              <a:t>address </a:t>
            </a:r>
            <a:r>
              <a:rPr lang="en-US" smtClean="0">
                <a:latin typeface="Verdana" pitchFamily="34" charset="0"/>
                <a:ea typeface="Verdana" pitchFamily="34" charset="0"/>
                <a:cs typeface="Verdana" pitchFamily="34" charset="0"/>
              </a:rPr>
              <a:t>any safety threats </a:t>
            </a:r>
            <a:r>
              <a:rPr lang="en-US" dirty="0">
                <a:latin typeface="Verdana" pitchFamily="34" charset="0"/>
                <a:ea typeface="Verdana" pitchFamily="34" charset="0"/>
                <a:cs typeface="Verdana" pitchFamily="34" charset="0"/>
              </a:rPr>
              <a:t>or risk factors we may have identified.</a:t>
            </a:r>
            <a:endParaRPr lang="en-US" dirty="0"/>
          </a:p>
        </p:txBody>
      </p:sp>
      <p:sp>
        <p:nvSpPr>
          <p:cNvPr id="4" name="Slide Number Placeholder 3"/>
          <p:cNvSpPr>
            <a:spLocks noGrp="1"/>
          </p:cNvSpPr>
          <p:nvPr>
            <p:ph type="sldNum" sz="quarter" idx="10"/>
          </p:nvPr>
        </p:nvSpPr>
        <p:spPr/>
        <p:txBody>
          <a:bodyPr/>
          <a:lstStyle/>
          <a:p>
            <a:fld id="{4A7E0AFB-9A70-451E-8986-53CF6C94FDC1}" type="slidenum">
              <a:rPr lang="en-US" sz="1100">
                <a:solidFill>
                  <a:prstClr val="black"/>
                </a:solidFill>
                <a:latin typeface="Verdana" charset="0"/>
                <a:ea typeface="MS PGothic" charset="0"/>
                <a:cs typeface="MS PGothic" charset="0"/>
              </a:rPr>
              <a:pPr/>
              <a:t>19</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332805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119" eaLnBrk="0" hangingPunct="0">
              <a:defRPr b="1">
                <a:solidFill>
                  <a:schemeClr val="tx1"/>
                </a:solidFill>
                <a:latin typeface="Arial" charset="0"/>
              </a:defRPr>
            </a:lvl1pPr>
            <a:lvl2pPr marL="742825" indent="-285701" defTabSz="930119" eaLnBrk="0" hangingPunct="0">
              <a:defRPr b="1">
                <a:solidFill>
                  <a:schemeClr val="tx1"/>
                </a:solidFill>
                <a:latin typeface="Arial" charset="0"/>
              </a:defRPr>
            </a:lvl2pPr>
            <a:lvl3pPr marL="1142809" indent="-228561" defTabSz="930119" eaLnBrk="0" hangingPunct="0">
              <a:defRPr b="1">
                <a:solidFill>
                  <a:schemeClr val="tx1"/>
                </a:solidFill>
                <a:latin typeface="Arial" charset="0"/>
              </a:defRPr>
            </a:lvl3pPr>
            <a:lvl4pPr marL="1599932" indent="-228561" defTabSz="930119" eaLnBrk="0" hangingPunct="0">
              <a:defRPr b="1">
                <a:solidFill>
                  <a:schemeClr val="tx1"/>
                </a:solidFill>
                <a:latin typeface="Arial" charset="0"/>
              </a:defRPr>
            </a:lvl4pPr>
            <a:lvl5pPr marL="2057056" indent="-228561" defTabSz="930119" eaLnBrk="0" hangingPunct="0">
              <a:defRPr b="1">
                <a:solidFill>
                  <a:schemeClr val="tx1"/>
                </a:solidFill>
                <a:latin typeface="Arial" charset="0"/>
              </a:defRPr>
            </a:lvl5pPr>
            <a:lvl6pPr marL="2514179" indent="-228561" defTabSz="930119" eaLnBrk="0" fontAlgn="base" hangingPunct="0">
              <a:spcBef>
                <a:spcPct val="0"/>
              </a:spcBef>
              <a:spcAft>
                <a:spcPct val="0"/>
              </a:spcAft>
              <a:defRPr b="1">
                <a:solidFill>
                  <a:schemeClr val="tx1"/>
                </a:solidFill>
                <a:latin typeface="Arial" charset="0"/>
              </a:defRPr>
            </a:lvl6pPr>
            <a:lvl7pPr marL="2971301" indent="-228561" defTabSz="930119" eaLnBrk="0" fontAlgn="base" hangingPunct="0">
              <a:spcBef>
                <a:spcPct val="0"/>
              </a:spcBef>
              <a:spcAft>
                <a:spcPct val="0"/>
              </a:spcAft>
              <a:defRPr b="1">
                <a:solidFill>
                  <a:schemeClr val="tx1"/>
                </a:solidFill>
                <a:latin typeface="Arial" charset="0"/>
              </a:defRPr>
            </a:lvl7pPr>
            <a:lvl8pPr marL="3428427" indent="-228561" defTabSz="930119" eaLnBrk="0" fontAlgn="base" hangingPunct="0">
              <a:spcBef>
                <a:spcPct val="0"/>
              </a:spcBef>
              <a:spcAft>
                <a:spcPct val="0"/>
              </a:spcAft>
              <a:defRPr b="1">
                <a:solidFill>
                  <a:schemeClr val="tx1"/>
                </a:solidFill>
                <a:latin typeface="Arial" charset="0"/>
              </a:defRPr>
            </a:lvl8pPr>
            <a:lvl9pPr marL="3885549" indent="-228561" defTabSz="930119" eaLnBrk="0" fontAlgn="base" hangingPunct="0">
              <a:spcBef>
                <a:spcPct val="0"/>
              </a:spcBef>
              <a:spcAft>
                <a:spcPct val="0"/>
              </a:spcAft>
              <a:defRPr b="1">
                <a:solidFill>
                  <a:schemeClr val="tx1"/>
                </a:solidFill>
                <a:latin typeface="Arial" charset="0"/>
              </a:defRPr>
            </a:lvl9pPr>
          </a:lstStyle>
          <a:p>
            <a:fld id="{459F2222-D171-4972-B62A-FFCE85A4CF86}" type="slidenum">
              <a:rPr lang="en-US" sz="1100" b="0">
                <a:latin typeface="Verdana" panose="020B0604030504040204" pitchFamily="34" charset="0"/>
                <a:ea typeface="Verdana" panose="020B0604030504040204" pitchFamily="34" charset="0"/>
                <a:cs typeface="Verdana" panose="020B0604030504040204" pitchFamily="34" charset="0"/>
              </a:rPr>
              <a:pPr/>
              <a:t>2</a:t>
            </a:fld>
            <a:endParaRPr lang="en-US" sz="1100" b="0" dirty="0">
              <a:latin typeface="Verdana" panose="020B0604030504040204" pitchFamily="34" charset="0"/>
              <a:ea typeface="Verdana" panose="020B0604030504040204" pitchFamily="34" charset="0"/>
              <a:cs typeface="Verdana" panose="020B0604030504040204" pitchFamily="34" charset="0"/>
            </a:endParaRPr>
          </a:p>
        </p:txBody>
      </p:sp>
      <p:sp>
        <p:nvSpPr>
          <p:cNvPr id="77828" name="Notes Placeholder 4"/>
          <p:cNvSpPr>
            <a:spLocks noGrp="1"/>
          </p:cNvSpPr>
          <p:nvPr>
            <p:ph type="body"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Turn to </a:t>
            </a:r>
            <a:r>
              <a:rPr lang="en-US">
                <a:latin typeface="Verdana" panose="020B0604030504040204" pitchFamily="34" charset="0"/>
                <a:ea typeface="Verdana" panose="020B0604030504040204" pitchFamily="34" charset="0"/>
                <a:cs typeface="Verdana" panose="020B0604030504040204" pitchFamily="34" charset="0"/>
              </a:rPr>
              <a:t>page </a:t>
            </a:r>
            <a:r>
              <a:rPr lang="en-US" smtClean="0">
                <a:latin typeface="Verdana" panose="020B0604030504040204" pitchFamily="34" charset="0"/>
                <a:ea typeface="Verdana" panose="020B0604030504040204" pitchFamily="34" charset="0"/>
                <a:cs typeface="Verdana" panose="020B0604030504040204" pitchFamily="34" charset="0"/>
              </a:rPr>
              <a:t>1 of your SDM Policy and Procedures Manual. </a:t>
            </a:r>
            <a:r>
              <a:rPr lang="en-US" dirty="0">
                <a:latin typeface="Verdana" panose="020B0604030504040204" pitchFamily="34" charset="0"/>
                <a:ea typeface="Verdana" panose="020B0604030504040204" pitchFamily="34" charset="0"/>
                <a:cs typeface="Verdana" panose="020B0604030504040204" pitchFamily="34" charset="0"/>
              </a:rPr>
              <a:t>You will see that the SDM model goals, which we reviewed during our overview of the SDM model, are in your manual.</a:t>
            </a:r>
          </a:p>
        </p:txBody>
      </p:sp>
    </p:spTree>
    <p:extLst>
      <p:ext uri="{BB962C8B-B14F-4D97-AF65-F5344CB8AC3E}">
        <p14:creationId xmlns:p14="http://schemas.microsoft.com/office/powerpoint/2010/main" val="2601414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ln/>
        </p:spPr>
      </p:sp>
      <p:sp>
        <p:nvSpPr>
          <p:cNvPr id="292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Use either the differential response or non-differential response PowerPoint slides in this presentation. The following material shows the presentation WITH differential response first. If you are in a county that is NOT using differential response, you will see a second slide without a path decision component. Hide the slide you don’t plan to use.</a:t>
            </a:r>
          </a:p>
          <a:p>
            <a:pPr defTabSz="912441">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marL="171382"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For each segment, orient participants to the section and page number for each of the assessments as they are introduced.</a:t>
            </a:r>
          </a:p>
          <a:p>
            <a:pPr marL="171382" indent="-171382" defTabSz="912441">
              <a:spcBef>
                <a:spcPts val="0"/>
              </a:spcBef>
              <a:buFont typeface="Webdings" panose="05030102010509060703" pitchFamily="18" charset="2"/>
              <a:buChar char="¯"/>
              <a:defRPr/>
            </a:pPr>
            <a:endParaRPr lang="en-US" dirty="0">
              <a:latin typeface="Verdana" panose="020B0604030504040204" pitchFamily="34" charset="0"/>
              <a:ea typeface="Verdana" panose="020B0604030504040204" pitchFamily="34" charset="0"/>
              <a:cs typeface="Verdana" panose="020B0604030504040204" pitchFamily="34" charset="0"/>
            </a:endParaRPr>
          </a:p>
          <a:p>
            <a:pPr marL="171382"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When appropriate, orient participants to the Jefferson/Baxter case example.</a:t>
            </a:r>
            <a:endParaRPr lang="en-US" b="1" dirty="0">
              <a:latin typeface="Verdana" panose="020B0604030504040204" pitchFamily="34" charset="0"/>
              <a:ea typeface="Verdana" panose="020B0604030504040204" pitchFamily="34" charset="0"/>
              <a:cs typeface="Verdana" panose="020B0604030504040204" pitchFamily="34" charset="0"/>
            </a:endParaRPr>
          </a:p>
          <a:p>
            <a:pPr defTabSz="912441">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defTabSz="912441">
              <a:spcBef>
                <a:spcPts val="0"/>
              </a:spcBef>
              <a:defRPr/>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We are going to dive in to learning about each of the SDM assessments, using a common and complex case example to allow you to learn and practice each tool.  In addition, we’ll be talking about various opportunities to integrate use of these assessments in our conversations and processes with families</a:t>
            </a:r>
            <a:r>
              <a:rPr lang="en-US" dirty="0" smtClean="0">
                <a:latin typeface="Verdana" panose="020B0604030504040204" pitchFamily="34" charset="0"/>
                <a:ea typeface="Verdana" panose="020B0604030504040204" pitchFamily="34" charset="0"/>
                <a:cs typeface="Verdana" panose="020B0604030504040204" pitchFamily="34" charset="0"/>
              </a:rPr>
              <a:t>.</a:t>
            </a:r>
          </a:p>
          <a:p>
            <a:pPr defTabSz="912441">
              <a:spcBef>
                <a:spcPts val="0"/>
              </a:spcBef>
              <a:defRPr/>
            </a:pPr>
            <a:endParaRPr lang="en-US" dirty="0" smtClean="0">
              <a:latin typeface="Verdana" panose="020B0604030504040204" pitchFamily="34" charset="0"/>
              <a:ea typeface="Verdana" panose="020B0604030504040204" pitchFamily="34" charset="0"/>
              <a:cs typeface="Verdana" panose="020B0604030504040204" pitchFamily="34" charset="0"/>
            </a:endParaRPr>
          </a:p>
          <a:p>
            <a:pPr defTabSz="912441">
              <a:spcBef>
                <a:spcPts val="0"/>
              </a:spcBef>
              <a:defRPr/>
            </a:pPr>
            <a:r>
              <a:rPr lang="en-US" smtClean="0">
                <a:latin typeface="Verdana" panose="020B0604030504040204" pitchFamily="34" charset="0"/>
                <a:ea typeface="Verdana" panose="020B0604030504040204" pitchFamily="34" charset="0"/>
                <a:cs typeface="Verdana" panose="020B0604030504040204" pitchFamily="34" charset="0"/>
              </a:rPr>
              <a:t>Turn to the Hotline Tools section of your </a:t>
            </a:r>
            <a:r>
              <a:rPr lang="en-US" dirty="0" smtClean="0">
                <a:latin typeface="Verdana" panose="020B0604030504040204" pitchFamily="34" charset="0"/>
                <a:ea typeface="Verdana" panose="020B0604030504040204" pitchFamily="34" charset="0"/>
                <a:cs typeface="Verdana" panose="020B0604030504040204" pitchFamily="34" charset="0"/>
              </a:rPr>
              <a:t>SDM</a:t>
            </a:r>
            <a:r>
              <a:rPr lang="en-US" sz="1200" baseline="30000" dirty="0" smtClean="0">
                <a:latin typeface="Verdana" panose="020B0604030504040204" pitchFamily="34" charset="0"/>
                <a:ea typeface="Verdana" panose="020B0604030504040204" pitchFamily="34" charset="0"/>
                <a:cs typeface="Verdana" panose="020B0604030504040204" pitchFamily="34" charset="0"/>
              </a:rPr>
              <a:t>® </a:t>
            </a:r>
            <a:r>
              <a:rPr lang="en-US" sz="1200" baseline="0" dirty="0" smtClean="0">
                <a:latin typeface="Verdana" panose="020B0604030504040204" pitchFamily="34" charset="0"/>
                <a:ea typeface="Verdana" panose="020B0604030504040204" pitchFamily="34" charset="0"/>
                <a:cs typeface="Verdana" panose="020B0604030504040204" pitchFamily="34" charset="0"/>
              </a:rPr>
              <a:t>Policy and </a:t>
            </a:r>
            <a:r>
              <a:rPr lang="en-US" sz="1200" baseline="0" smtClean="0">
                <a:latin typeface="Verdana" panose="020B0604030504040204" pitchFamily="34" charset="0"/>
                <a:ea typeface="Verdana" panose="020B0604030504040204" pitchFamily="34" charset="0"/>
                <a:cs typeface="Verdana" panose="020B0604030504040204" pitchFamily="34" charset="0"/>
              </a:rPr>
              <a:t>Procedures Manual.  </a:t>
            </a:r>
            <a:r>
              <a:rPr lang="en-US" sz="1200" baseline="0" dirty="0" smtClean="0">
                <a:latin typeface="Verdana" panose="020B0604030504040204" pitchFamily="34" charset="0"/>
                <a:ea typeface="Verdana" panose="020B0604030504040204" pitchFamily="34" charset="0"/>
                <a:cs typeface="Verdana" panose="020B0604030504040204" pitchFamily="34" charset="0"/>
              </a:rPr>
              <a:t>You will find the tool starting on page 4, definitions starting on </a:t>
            </a:r>
            <a:r>
              <a:rPr lang="en-US" sz="1200" baseline="0" smtClean="0">
                <a:latin typeface="Verdana" panose="020B0604030504040204" pitchFamily="34" charset="0"/>
                <a:ea typeface="Verdana" panose="020B0604030504040204" pitchFamily="34" charset="0"/>
                <a:cs typeface="Verdana" panose="020B0604030504040204" pitchFamily="34" charset="0"/>
              </a:rPr>
              <a:t>page 9, </a:t>
            </a:r>
            <a:r>
              <a:rPr lang="en-US" sz="1200" baseline="0" dirty="0" smtClean="0">
                <a:latin typeface="Verdana" panose="020B0604030504040204" pitchFamily="34" charset="0"/>
                <a:ea typeface="Verdana" panose="020B0604030504040204" pitchFamily="34" charset="0"/>
                <a:cs typeface="Verdana" panose="020B0604030504040204" pitchFamily="34" charset="0"/>
              </a:rPr>
              <a:t>and policy </a:t>
            </a:r>
            <a:r>
              <a:rPr lang="en-US" sz="1200" baseline="0" smtClean="0">
                <a:latin typeface="Verdana" panose="020B0604030504040204" pitchFamily="34" charset="0"/>
                <a:ea typeface="Verdana" panose="020B0604030504040204" pitchFamily="34" charset="0"/>
                <a:cs typeface="Verdana" panose="020B0604030504040204" pitchFamily="34" charset="0"/>
              </a:rPr>
              <a:t>and procedures </a:t>
            </a:r>
            <a:r>
              <a:rPr lang="en-US" sz="1200" baseline="0" dirty="0" smtClean="0">
                <a:latin typeface="Verdana" panose="020B0604030504040204" pitchFamily="34" charset="0"/>
                <a:ea typeface="Verdana" panose="020B0604030504040204" pitchFamily="34" charset="0"/>
                <a:cs typeface="Verdana" panose="020B0604030504040204" pitchFamily="34" charset="0"/>
              </a:rPr>
              <a:t>for the Hotline Tools starting on page </a:t>
            </a:r>
            <a:r>
              <a:rPr lang="en-US" sz="1200" baseline="0" smtClean="0">
                <a:latin typeface="Verdana" panose="020B0604030504040204" pitchFamily="34" charset="0"/>
                <a:ea typeface="Verdana" panose="020B0604030504040204" pitchFamily="34" charset="0"/>
                <a:cs typeface="Verdana" panose="020B0604030504040204" pitchFamily="34" charset="0"/>
              </a:rPr>
              <a:t>29.</a:t>
            </a: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a:xfrm>
            <a:off x="4116891" y="9121778"/>
            <a:ext cx="3170237" cy="479425"/>
          </a:xfrm>
        </p:spPr>
        <p:txBody>
          <a:bodyPr/>
          <a:lstStyle/>
          <a:p>
            <a:fld id="{25247304-57D7-438A-BE02-671ED1C5BF3A}" type="slidenum">
              <a:rPr lang="en-US" altLang="en-US" sz="1100">
                <a:solidFill>
                  <a:prstClr val="black"/>
                </a:solidFill>
                <a:latin typeface="Verdana" charset="0"/>
                <a:ea typeface="MS PGothic" charset="0"/>
                <a:cs typeface="MS PGothic" charset="0"/>
              </a:rPr>
              <a:pPr/>
              <a:t>20</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937855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latin typeface="Verdana" panose="020B0604030504040204" pitchFamily="34" charset="0"/>
                <a:ea typeface="Verdana" panose="020B0604030504040204" pitchFamily="34" charset="0"/>
                <a:cs typeface="Verdana" panose="020B0604030504040204" pitchFamily="34" charset="0"/>
              </a:rPr>
              <a:t>Now, let’s turn to the assessment itself. It has two components to help with decisions: (1) screening criteria, which inform the decision to screen in or screen out; and (2) for referrals that are screened in, the response priority tool helps determine how quickly to initiate the response.</a:t>
            </a:r>
          </a:p>
        </p:txBody>
      </p:sp>
      <p:sp>
        <p:nvSpPr>
          <p:cNvPr id="4" name="Slide Number Placeholder 3"/>
          <p:cNvSpPr>
            <a:spLocks noGrp="1"/>
          </p:cNvSpPr>
          <p:nvPr>
            <p:ph type="sldNum" sz="quarter" idx="10"/>
          </p:nvPr>
        </p:nvSpPr>
        <p:spPr/>
        <p:txBody>
          <a:bodyPr/>
          <a:lstStyle/>
          <a:p>
            <a:fld id="{4A7E0AFB-9A70-451E-8986-53CF6C94FDC1}" type="slidenum">
              <a:rPr lang="en-US" sz="1100">
                <a:solidFill>
                  <a:prstClr val="black"/>
                </a:solidFill>
                <a:latin typeface="Verdana" charset="0"/>
                <a:ea typeface="MS PGothic" charset="0"/>
                <a:cs typeface="MS PGothic" charset="0"/>
              </a:rPr>
              <a:pPr/>
              <a:t>21</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1898597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xfrm>
            <a:off x="838994" y="4572000"/>
            <a:ext cx="56388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dirty="0" smtClean="0">
                <a:latin typeface="Verdana" panose="020B0604030504040204" pitchFamily="34" charset="0"/>
                <a:ea typeface="Verdana" panose="020B0604030504040204" pitchFamily="34" charset="0"/>
                <a:cs typeface="Verdana" panose="020B0604030504040204" pitchFamily="34" charset="0"/>
              </a:rPr>
              <a:t>Let’s take a look at the </a:t>
            </a:r>
            <a:r>
              <a:rPr lang="en-US" altLang="en-US" smtClean="0">
                <a:latin typeface="Verdana" panose="020B0604030504040204" pitchFamily="34" charset="0"/>
                <a:ea typeface="Verdana" panose="020B0604030504040204" pitchFamily="34" charset="0"/>
                <a:cs typeface="Verdana" panose="020B0604030504040204" pitchFamily="34" charset="0"/>
              </a:rPr>
              <a:t>Hotline</a:t>
            </a:r>
            <a:r>
              <a:rPr lang="en-US" altLang="en-US" baseline="0" smtClean="0">
                <a:latin typeface="Verdana" panose="020B0604030504040204" pitchFamily="34" charset="0"/>
                <a:ea typeface="Verdana" panose="020B0604030504040204" pitchFamily="34" charset="0"/>
                <a:cs typeface="Verdana" panose="020B0604030504040204" pitchFamily="34" charset="0"/>
              </a:rPr>
              <a:t> Tools, which </a:t>
            </a:r>
            <a:r>
              <a:rPr lang="en-US" altLang="en-US" baseline="0" dirty="0" smtClean="0">
                <a:latin typeface="Verdana" panose="020B0604030504040204" pitchFamily="34" charset="0"/>
                <a:ea typeface="Verdana" panose="020B0604030504040204" pitchFamily="34" charset="0"/>
                <a:cs typeface="Verdana" panose="020B0604030504040204" pitchFamily="34" charset="0"/>
              </a:rPr>
              <a:t>start on page 4. </a:t>
            </a:r>
            <a:r>
              <a:rPr lang="en-US" altLang="en-US" dirty="0" smtClean="0">
                <a:latin typeface="Verdana" panose="020B0604030504040204" pitchFamily="34" charset="0"/>
                <a:ea typeface="Verdana" panose="020B0604030504040204" pitchFamily="34" charset="0"/>
                <a:cs typeface="Verdana" panose="020B0604030504040204" pitchFamily="34" charset="0"/>
              </a:rPr>
              <a:t>There </a:t>
            </a:r>
            <a:r>
              <a:rPr lang="en-US" altLang="en-US" dirty="0">
                <a:latin typeface="Verdana" panose="020B0604030504040204" pitchFamily="34" charset="0"/>
                <a:ea typeface="Verdana" panose="020B0604030504040204" pitchFamily="34" charset="0"/>
                <a:cs typeface="Verdana" panose="020B0604030504040204" pitchFamily="34" charset="0"/>
              </a:rPr>
              <a:t>are five main sections to the SDM screening and response priority assessment: the preliminary screening criteria and decision (with associated overrides), response priority decision trees and the response priority decision tool (with associated overrides), and a path decision for differential response counties.</a:t>
            </a: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altLang="en-US" dirty="0">
                <a:latin typeface="Verdana" panose="020B0604030504040204" pitchFamily="34" charset="0"/>
                <a:ea typeface="Verdana" panose="020B0604030504040204" pitchFamily="34" charset="0"/>
                <a:cs typeface="Verdana" panose="020B0604030504040204" pitchFamily="34" charset="0"/>
              </a:rPr>
              <a:t>The screening criteria section includes allegation types categorized by type of harm: physical abuse, emotional abuse, sexual abuse, neglect, or no maltreatment. The SDM P&amp;P manual, customized to adhere to California legislation, offers straightforward definitions and examples for each allegation type. </a:t>
            </a: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altLang="en-US" dirty="0">
                <a:latin typeface="Verdana" panose="020B0604030504040204" pitchFamily="34" charset="0"/>
                <a:ea typeface="Verdana" panose="020B0604030504040204" pitchFamily="34" charset="0"/>
                <a:cs typeface="Verdana" panose="020B0604030504040204" pitchFamily="34" charset="0"/>
              </a:rPr>
              <a:t>Once the allegation type has been determined, the assessment recommends a “screen out” or “screen in” decision. To allow for unique circumstances and to adhere to certain policies, there is an option to override the recommendation at this point in the assessment.</a:t>
            </a: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altLang="en-US" dirty="0">
                <a:latin typeface="Verdana" panose="020B0604030504040204" pitchFamily="34" charset="0"/>
                <a:ea typeface="Verdana" panose="020B0604030504040204" pitchFamily="34" charset="0"/>
                <a:cs typeface="Verdana" panose="020B0604030504040204" pitchFamily="34" charset="0"/>
              </a:rPr>
              <a:t>Finally, if the referral is screened in, the assessment provides response priority criteria for how quickly to respond to the allegation.</a:t>
            </a:r>
          </a:p>
        </p:txBody>
      </p:sp>
      <p:sp>
        <p:nvSpPr>
          <p:cNvPr id="4" name="Slide Number Placeholder 3"/>
          <p:cNvSpPr>
            <a:spLocks noGrp="1"/>
          </p:cNvSpPr>
          <p:nvPr>
            <p:ph type="sldNum" sz="quarter" idx="10"/>
          </p:nvPr>
        </p:nvSpPr>
        <p:spPr/>
        <p:txBody>
          <a:bodyPr/>
          <a:lstStyle/>
          <a:p>
            <a:fld id="{25247304-57D7-438A-BE02-671ED1C5BF3A}" type="slidenum">
              <a:rPr lang="en-US" altLang="en-US" sz="1100">
                <a:solidFill>
                  <a:prstClr val="black"/>
                </a:solidFill>
                <a:latin typeface="Verdana" charset="0"/>
                <a:ea typeface="MS PGothic" charset="0"/>
                <a:cs typeface="MS PGothic" charset="0"/>
              </a:rPr>
              <a:pPr/>
              <a:t>22</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1688360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8575" y="152400"/>
            <a:ext cx="4797425" cy="3598863"/>
          </a:xfrm>
        </p:spPr>
      </p:sp>
      <p:sp>
        <p:nvSpPr>
          <p:cNvPr id="3" name="Notes Placeholder 2"/>
          <p:cNvSpPr>
            <a:spLocks noGrp="1"/>
          </p:cNvSpPr>
          <p:nvPr>
            <p:ph type="body" idx="1"/>
          </p:nvPr>
        </p:nvSpPr>
        <p:spPr>
          <a:xfrm>
            <a:off x="228603" y="3751264"/>
            <a:ext cx="6934200" cy="4308475"/>
          </a:xfrm>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purpose of the California SDM</a:t>
            </a:r>
            <a:r>
              <a:rPr lang="en-US" altLang="en-US" baseline="30000" dirty="0">
                <a:latin typeface="Verdana" pitchFamily="34" charset="0"/>
                <a:cs typeface="Verdana"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hotline tools is to assess the following: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Whether a referral meets the statutory threshold for an in-person response (screening tool).</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so, how quickly to respond (response priority). (Notice the “bypass” line. You will learn that for a few screening criteria, the response priority is established within the screening tool. This saves the worker some time and gets the response started quickly.)</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path of response (path decision for either evaluate out or in-person response).</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tabLst>
                <a:tab pos="231681" algn="l"/>
              </a:tabLst>
            </a:pPr>
            <a:r>
              <a:rPr lang="en-US" dirty="0">
                <a:latin typeface="Verdana" panose="020B0604030504040204" pitchFamily="34" charset="0"/>
                <a:ea typeface="Verdana" panose="020B0604030504040204" pitchFamily="34" charset="0"/>
                <a:cs typeface="Verdana" panose="020B0604030504040204" pitchFamily="34" charset="0"/>
              </a:rPr>
              <a:t>DIGGING DEEPER: The path decision tool is based on the notion that, for all calls of concern about children, one size does not fit all. Traditionally, there were only two options: no response, or a full </a:t>
            </a:r>
            <a:r>
              <a:rPr lang="en-US" dirty="0" smtClean="0">
                <a:latin typeface="Verdana" panose="020B0604030504040204" pitchFamily="34" charset="0"/>
                <a:ea typeface="Verdana" panose="020B0604030504040204" pitchFamily="34" charset="0"/>
                <a:cs typeface="Verdana" panose="020B0604030504040204" pitchFamily="34" charset="0"/>
              </a:rPr>
              <a:t>CWS </a:t>
            </a:r>
            <a:r>
              <a:rPr lang="en-US" dirty="0">
                <a:latin typeface="Verdana" panose="020B0604030504040204" pitchFamily="34" charset="0"/>
                <a:ea typeface="Verdana" panose="020B0604030504040204" pitchFamily="34" charset="0"/>
                <a:cs typeface="Verdana" panose="020B0604030504040204" pitchFamily="34" charset="0"/>
              </a:rPr>
              <a:t>investigation. Now there are four options. “No response” means exactly that—there will be no contact with the family. Path 1 means that while the caller’s concerns did not meet the threshold for an in-person response, there were some concerns about the family that warrant an offer of services. In most counties, a </a:t>
            </a:r>
            <a:r>
              <a:rPr lang="en-US" dirty="0" smtClean="0">
                <a:latin typeface="Verdana" panose="020B0604030504040204" pitchFamily="34" charset="0"/>
                <a:ea typeface="Verdana" panose="020B0604030504040204" pitchFamily="34" charset="0"/>
                <a:cs typeface="Verdana" panose="020B0604030504040204" pitchFamily="34" charset="0"/>
              </a:rPr>
              <a:t>CWS </a:t>
            </a:r>
            <a:r>
              <a:rPr lang="en-US" dirty="0">
                <a:latin typeface="Verdana" panose="020B0604030504040204" pitchFamily="34" charset="0"/>
                <a:ea typeface="Verdana" panose="020B0604030504040204" pitchFamily="34" charset="0"/>
                <a:cs typeface="Verdana" panose="020B0604030504040204" pitchFamily="34" charset="0"/>
              </a:rPr>
              <a:t>worker will contact the family by phone and explain that a call of concern was received, but that </a:t>
            </a:r>
            <a:r>
              <a:rPr lang="en-US" dirty="0" smtClean="0">
                <a:latin typeface="Verdana" panose="020B0604030504040204" pitchFamily="34" charset="0"/>
                <a:ea typeface="Verdana" panose="020B0604030504040204" pitchFamily="34" charset="0"/>
                <a:cs typeface="Verdana" panose="020B0604030504040204" pitchFamily="34" charset="0"/>
              </a:rPr>
              <a:t>CWS </a:t>
            </a:r>
            <a:r>
              <a:rPr lang="en-US" dirty="0">
                <a:latin typeface="Verdana" panose="020B0604030504040204" pitchFamily="34" charset="0"/>
                <a:ea typeface="Verdana" panose="020B0604030504040204" pitchFamily="34" charset="0"/>
                <a:cs typeface="Verdana" panose="020B0604030504040204" pitchFamily="34" charset="0"/>
              </a:rPr>
              <a:t>will not be responding. However, the family is invited to accept a visit from a community organization to offer services. If accepted, the referral is forwarded to a community partner organization. No CWS/CMS entry will be made after that point. Path 3 is the traditional </a:t>
            </a:r>
            <a:r>
              <a:rPr lang="en-US" dirty="0" smtClean="0">
                <a:latin typeface="Verdana" panose="020B0604030504040204" pitchFamily="34" charset="0"/>
                <a:ea typeface="Verdana" panose="020B0604030504040204" pitchFamily="34" charset="0"/>
                <a:cs typeface="Verdana" panose="020B0604030504040204" pitchFamily="34" charset="0"/>
              </a:rPr>
              <a:t>CWS </a:t>
            </a:r>
            <a:r>
              <a:rPr lang="en-US" dirty="0">
                <a:latin typeface="Verdana" panose="020B0604030504040204" pitchFamily="34" charset="0"/>
                <a:ea typeface="Verdana" panose="020B0604030504040204" pitchFamily="34" charset="0"/>
                <a:cs typeface="Verdana" panose="020B0604030504040204" pitchFamily="34" charset="0"/>
              </a:rPr>
              <a:t>response, though many agencies are moving toward responding in partnership with appropriate agencies right from the start (e.g., law enforcement, mental health, substance use, domestic violence, economic support). Path 2 responses are similar, except that there is hope that the family will accept voluntary services from the partner organization and that the </a:t>
            </a:r>
            <a:r>
              <a:rPr lang="en-US" dirty="0" smtClean="0">
                <a:latin typeface="Verdana" panose="020B0604030504040204" pitchFamily="34" charset="0"/>
                <a:ea typeface="Verdana" panose="020B0604030504040204" pitchFamily="34" charset="0"/>
                <a:cs typeface="Verdana" panose="020B0604030504040204" pitchFamily="34" charset="0"/>
              </a:rPr>
              <a:t>CWS </a:t>
            </a:r>
            <a:r>
              <a:rPr lang="en-US" dirty="0">
                <a:latin typeface="Verdana" panose="020B0604030504040204" pitchFamily="34" charset="0"/>
                <a:ea typeface="Verdana" panose="020B0604030504040204" pitchFamily="34" charset="0"/>
                <a:cs typeface="Verdana" panose="020B0604030504040204" pitchFamily="34" charset="0"/>
              </a:rPr>
              <a:t>involvement will be of short duration.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a:t>
            </a:r>
            <a:r>
              <a:rPr lang="en-US" i="1" dirty="0">
                <a:latin typeface="Verdana" panose="020B0604030504040204" pitchFamily="34" charset="0"/>
                <a:ea typeface="Verdana" panose="020B0604030504040204" pitchFamily="34" charset="0"/>
                <a:cs typeface="Verdana" panose="020B0604030504040204" pitchFamily="34" charset="0"/>
              </a:rPr>
              <a:t>Be sure to consult with each county prior to training to verify that this information is consistent with that county’s approach, and modify as needed.</a:t>
            </a: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4"/>
              </a:buBlip>
              <a:tabLst>
                <a:tab pos="342760" algn="l"/>
              </a:tabLst>
            </a:pPr>
            <a:r>
              <a:rPr lang="en-US" dirty="0">
                <a:latin typeface="Verdana" panose="020B0604030504040204" pitchFamily="34" charset="0"/>
                <a:ea typeface="Verdana" panose="020B0604030504040204" pitchFamily="34" charset="0"/>
                <a:cs typeface="Verdana" panose="020B0604030504040204" pitchFamily="34" charset="0"/>
              </a:rPr>
              <a:t>COMPUTER NOTE: On webSDM, the button labeled “Hotline Tools” holds the screening and response priority tools. “Path Decision” is a separate button to allow for completion of that element later, or even by a different worker.</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solidFill>
                  <a:prstClr val="black"/>
                </a:solidFill>
                <a:latin typeface="Verdana" charset="0"/>
                <a:ea typeface="MS PGothic" charset="0"/>
                <a:cs typeface="MS PGothic" charset="0"/>
              </a:rPr>
              <a:pPr/>
              <a:t>23</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3050384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6025" y="228600"/>
            <a:ext cx="4799013" cy="3598863"/>
          </a:xfrm>
        </p:spPr>
      </p:sp>
      <p:sp>
        <p:nvSpPr>
          <p:cNvPr id="3" name="Notes Placeholder 2"/>
          <p:cNvSpPr>
            <a:spLocks noGrp="1"/>
          </p:cNvSpPr>
          <p:nvPr>
            <p:ph type="body" idx="1"/>
          </p:nvPr>
        </p:nvSpPr>
        <p:spPr>
          <a:xfrm>
            <a:off x="304803" y="3962403"/>
            <a:ext cx="6781800" cy="4748212"/>
          </a:xfrm>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purpose of the California SDM</a:t>
            </a:r>
            <a:r>
              <a:rPr lang="en-US" altLang="en-US" baseline="30000" dirty="0">
                <a:latin typeface="Verdana" pitchFamily="34" charset="0"/>
                <a:cs typeface="Verdana"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hotline tools is to assess the following: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Whether a referral meets the statutory threshold for an in-person response (screening tool).</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so, how quickly to respond (response priority). (Notice the “bypass” line. You will learn that for a few screening criteria, the response priority is established within the screening tool. This saves the worker some time and gets the response started quickly.)</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p:txBody>
      </p:sp>
      <p:sp>
        <p:nvSpPr>
          <p:cNvPr id="4" name="Slide Number Placeholder 3"/>
          <p:cNvSpPr>
            <a:spLocks noGrp="1"/>
          </p:cNvSpPr>
          <p:nvPr>
            <p:ph type="sldNum" sz="quarter" idx="10"/>
          </p:nvPr>
        </p:nvSpPr>
        <p:spPr/>
        <p:txBody>
          <a:bodyPr/>
          <a:lstStyle/>
          <a:p>
            <a:fld id="{25247304-57D7-438A-BE02-671ED1C5BF3A}" type="slidenum">
              <a:rPr lang="en-US" altLang="en-US" sz="1100">
                <a:solidFill>
                  <a:prstClr val="black"/>
                </a:solidFill>
                <a:latin typeface="Verdana" charset="0"/>
                <a:ea typeface="MS PGothic" charset="0"/>
                <a:cs typeface="MS PGothic" charset="0"/>
              </a:rPr>
              <a:pPr/>
              <a:t>24</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3660712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b="0" dirty="0" smtClean="0">
                <a:latin typeface="Verdana" panose="020B0604030504040204" pitchFamily="34" charset="0"/>
                <a:ea typeface="Verdana" panose="020B0604030504040204" pitchFamily="34" charset="0"/>
                <a:cs typeface="Verdana" panose="020B0604030504040204" pitchFamily="34" charset="0"/>
              </a:rPr>
              <a:t>Before</a:t>
            </a:r>
            <a:r>
              <a:rPr lang="en-US" b="0" baseline="0" dirty="0" smtClean="0">
                <a:latin typeface="Verdana" panose="020B0604030504040204" pitchFamily="34" charset="0"/>
                <a:ea typeface="Verdana" panose="020B0604030504040204" pitchFamily="34" charset="0"/>
                <a:cs typeface="Verdana" panose="020B0604030504040204" pitchFamily="34" charset="0"/>
              </a:rPr>
              <a:t> we take a look at the structure of each part of the tool, let’s review some concepts that can support good interviewing during the hotline call. </a:t>
            </a:r>
            <a:r>
              <a:rPr lang="en-US" dirty="0" smtClean="0">
                <a:latin typeface="Verdana" panose="020B0604030504040204" pitchFamily="34" charset="0"/>
                <a:ea typeface="Verdana" panose="020B0604030504040204" pitchFamily="34" charset="0"/>
                <a:cs typeface="Verdana" panose="020B0604030504040204" pitchFamily="34" charset="0"/>
              </a:rPr>
              <a:t>Remember </a:t>
            </a:r>
            <a:r>
              <a:rPr lang="en-US" dirty="0">
                <a:latin typeface="Verdana" panose="020B0604030504040204" pitchFamily="34" charset="0"/>
                <a:ea typeface="Verdana" panose="020B0604030504040204" pitchFamily="34" charset="0"/>
                <a:cs typeface="Verdana" panose="020B0604030504040204" pitchFamily="34" charset="0"/>
              </a:rPr>
              <a:t>that the structure of the SDM assessments are a prompt for how we practice with families, and in this case, with those who report concerns of child abuse and neglect to our agencies.</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Always approach your conversation with a person who is reporting concerns by considering their needs and motivations for calling, as well as their level of knowledge about how the child welfare system works.</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b="1" dirty="0">
                <a:latin typeface="Verdana" panose="020B0604030504040204" pitchFamily="34" charset="0"/>
                <a:ea typeface="Verdana" panose="020B0604030504040204" pitchFamily="34" charset="0"/>
                <a:cs typeface="Verdana" panose="020B0604030504040204" pitchFamily="34" charset="0"/>
              </a:rPr>
              <a:t>Ask: </a:t>
            </a:r>
            <a:r>
              <a:rPr lang="en-US" dirty="0">
                <a:latin typeface="Verdana" panose="020B0604030504040204" pitchFamily="34" charset="0"/>
                <a:ea typeface="Verdana" panose="020B0604030504040204" pitchFamily="34" charset="0"/>
                <a:cs typeface="Verdana" panose="020B0604030504040204" pitchFamily="34" charset="0"/>
              </a:rPr>
              <a:t>How might a professionally mandated reporter’s needs and motivation for calling contrast with those of a family member or neighbor of a family?</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One strategy for supporting the gathering of complete, accurate, and detailed information about both concerns and strengths of the family is to use the “interview ladder” approach to the conversation, using the structure of the SDM hotline tools.</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Top of the ladder: Use of open-ended questions like “Tell me a little about what you are calling about today.”</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Middle of the ladder: Use narrative-anchored follow-up questions like “You said you were concerned about the mother’s drinking</a:t>
            </a:r>
            <a:r>
              <a:rPr lang="en-US">
                <a:latin typeface="Verdana" panose="020B0604030504040204" pitchFamily="34" charset="0"/>
                <a:ea typeface="Verdana" panose="020B0604030504040204" pitchFamily="34" charset="0"/>
                <a:cs typeface="Verdana" panose="020B0604030504040204" pitchFamily="34" charset="0"/>
              </a:rPr>
              <a:t>. </a:t>
            </a:r>
            <a:r>
              <a:rPr lang="en-US" smtClean="0">
                <a:latin typeface="Verdana" panose="020B0604030504040204" pitchFamily="34" charset="0"/>
                <a:ea typeface="Verdana" panose="020B0604030504040204" pitchFamily="34" charset="0"/>
                <a:cs typeface="Verdana" panose="020B0604030504040204" pitchFamily="34" charset="0"/>
              </a:rPr>
              <a:t>Can </a:t>
            </a:r>
            <a:r>
              <a:rPr lang="en-US" dirty="0">
                <a:latin typeface="Verdana" panose="020B0604030504040204" pitchFamily="34" charset="0"/>
                <a:ea typeface="Verdana" panose="020B0604030504040204" pitchFamily="34" charset="0"/>
                <a:cs typeface="Verdana" panose="020B0604030504040204" pitchFamily="34" charset="0"/>
              </a:rPr>
              <a:t>you tell me more about how her drinking affects Johnny?”</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Bottom of the ladder: Ask clarifying questions when key areas related to safety need to be assessed, like “Did you see any injuries when you talked with the child this morning?”</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solidFill>
                  <a:prstClr val="black"/>
                </a:solidFill>
                <a:latin typeface="Verdana" charset="0"/>
                <a:ea typeface="MS PGothic" charset="0"/>
                <a:cs typeface="MS PGothic" charset="0"/>
              </a:rPr>
              <a:pPr/>
              <a:t>25</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2664257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sym typeface="Tahoma" charset="0"/>
              </a:rPr>
              <a:t>In the SDM system, effective engagement is the key to balanced assessments. These strategies can be used at any point during the life of a case—from the moment of the initial referral to case closure.</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sym typeface="Tahoma"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sym typeface="Tahoma" charset="0"/>
              </a:rPr>
              <a:t>For instance, the Three Questions structure can serve as a framework for conversations with both referral sources and families. What are we worried about? What is working well? And what needs to happen next? Although these may seem like simple questions, they help us engage stakeholders, identify the primary concern for the child and the family’s capacity to address the concern, and possible next steps for alleviating the concern.</a:t>
            </a:r>
          </a:p>
        </p:txBody>
      </p:sp>
      <p:sp>
        <p:nvSpPr>
          <p:cNvPr id="4" name="Slide Number Placeholder 3"/>
          <p:cNvSpPr>
            <a:spLocks noGrp="1"/>
          </p:cNvSpPr>
          <p:nvPr>
            <p:ph type="sldNum" sz="quarter" idx="10"/>
          </p:nvPr>
        </p:nvSpPr>
        <p:spPr>
          <a:xfrm>
            <a:off x="4144966" y="9141829"/>
            <a:ext cx="3170237" cy="479425"/>
          </a:xfrm>
        </p:spPr>
        <p:txBody>
          <a:bodyPr/>
          <a:lstStyle/>
          <a:p>
            <a:fld id="{4A7E0AFB-9A70-451E-8986-53CF6C94FDC1}" type="slidenum">
              <a:rPr lang="en-US" sz="1100">
                <a:solidFill>
                  <a:prstClr val="black"/>
                </a:solidFill>
                <a:latin typeface="Verdana" charset="0"/>
                <a:ea typeface="MS PGothic" charset="0"/>
                <a:cs typeface="MS PGothic" charset="0"/>
              </a:rPr>
              <a:pPr/>
              <a:t>26</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1198472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ts val="0"/>
              </a:spcBef>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sym typeface="Calibri" charset="0"/>
              </a:rPr>
              <a:t>In addition to the Three Questions, focusing on the impact of a parent’s behavior on the child can be a helpful construct.</a:t>
            </a:r>
          </a:p>
          <a:p>
            <a:pPr eaLnBrk="1" hangingPunct="1">
              <a:spcBef>
                <a:spcPts val="0"/>
              </a:spcBef>
            </a:pPr>
            <a:endParaRPr lang="en-US" dirty="0">
              <a:solidFill>
                <a:srgbClr val="000000"/>
              </a:solidFill>
              <a:latin typeface="Verdana" panose="020B0604030504040204" pitchFamily="34" charset="0"/>
              <a:ea typeface="Verdana" panose="020B0604030504040204" pitchFamily="34" charset="0"/>
              <a:cs typeface="Verdana" panose="020B0604030504040204" pitchFamily="34" charset="0"/>
              <a:sym typeface="Calibri" charset="0"/>
            </a:endParaRPr>
          </a:p>
          <a:p>
            <a:pPr eaLnBrk="1" hangingPunct="1">
              <a:spcBef>
                <a:spcPts val="0"/>
              </a:spcBef>
            </a:pPr>
            <a:r>
              <a:rPr lang="en-US" dirty="0">
                <a:solidFill>
                  <a:srgbClr val="000000"/>
                </a:solidFill>
                <a:latin typeface="Verdana" panose="020B0604030504040204" pitchFamily="34" charset="0"/>
                <a:ea typeface="Verdana" panose="020B0604030504040204" pitchFamily="34" charset="0"/>
                <a:cs typeface="Verdana" panose="020B0604030504040204" pitchFamily="34" charset="0"/>
                <a:sym typeface="Calibri" charset="0"/>
              </a:rPr>
              <a:t>Whether in conversations with referral sources or with family members, social workers can encourage others to identify the child’s parent(s), the parent(s)’ behaviors, and the impact of these behaviors on the child. </a:t>
            </a:r>
          </a:p>
          <a:p>
            <a:pPr eaLnBrk="1" hangingPunct="1">
              <a:spcBef>
                <a:spcPts val="0"/>
              </a:spcBef>
            </a:pPr>
            <a:endParaRPr lang="en-US" altLang="ja-JP" dirty="0">
              <a:solidFill>
                <a:srgbClr val="000000"/>
              </a:solidFill>
              <a:latin typeface="Verdana" panose="020B0604030504040204" pitchFamily="34" charset="0"/>
              <a:ea typeface="Verdana" panose="020B0604030504040204" pitchFamily="34" charset="0"/>
              <a:cs typeface="Verdana" panose="020B0604030504040204" pitchFamily="34" charset="0"/>
              <a:sym typeface="Calibri" charset="0"/>
            </a:endParaRPr>
          </a:p>
          <a:p>
            <a:pPr eaLnBrk="1" hangingPunct="1">
              <a:spcBef>
                <a:spcPts val="0"/>
              </a:spcBef>
            </a:pPr>
            <a:r>
              <a:rPr lang="en-US" altLang="ja-JP" dirty="0">
                <a:solidFill>
                  <a:srgbClr val="000000"/>
                </a:solidFill>
                <a:latin typeface="Verdana" panose="020B0604030504040204" pitchFamily="34" charset="0"/>
                <a:ea typeface="Verdana" panose="020B0604030504040204" pitchFamily="34" charset="0"/>
                <a:cs typeface="Verdana" panose="020B0604030504040204" pitchFamily="34" charset="0"/>
                <a:sym typeface="Calibri" charset="0"/>
              </a:rPr>
              <a:t>Although the parent may have done something or failed to do something, what we are most concerned about are behaviors that have had a significant impact on the child.</a:t>
            </a:r>
          </a:p>
          <a:p>
            <a:pPr eaLnBrk="1" hangingPunct="1">
              <a:spcBef>
                <a:spcPts val="0"/>
              </a:spcBef>
            </a:pPr>
            <a:endParaRPr lang="en-US" altLang="ja-JP" dirty="0">
              <a:solidFill>
                <a:srgbClr val="000000"/>
              </a:solidFill>
              <a:latin typeface="Verdana" panose="020B0604030504040204" pitchFamily="34" charset="0"/>
              <a:ea typeface="Verdana" panose="020B0604030504040204" pitchFamily="34" charset="0"/>
              <a:cs typeface="Verdana" panose="020B0604030504040204" pitchFamily="34" charset="0"/>
              <a:sym typeface="Calibri" charset="0"/>
            </a:endParaRPr>
          </a:p>
          <a:p>
            <a:pPr eaLnBrk="1" hangingPunct="1">
              <a:spcBef>
                <a:spcPts val="0"/>
              </a:spcBef>
            </a:pPr>
            <a:r>
              <a:rPr lang="en-US" altLang="ja-JP" dirty="0">
                <a:solidFill>
                  <a:srgbClr val="000000"/>
                </a:solidFill>
                <a:latin typeface="Verdana" panose="020B0604030504040204" pitchFamily="34" charset="0"/>
                <a:ea typeface="Verdana" panose="020B0604030504040204" pitchFamily="34" charset="0"/>
                <a:cs typeface="Verdana" panose="020B0604030504040204" pitchFamily="34" charset="0"/>
                <a:sym typeface="Calibri" charset="0"/>
              </a:rPr>
              <a:t>Imagine that a mother drove home following a night out drinking at the bars. When she arrived home, her children were asleep and safe because their grandmother had been watching them. The next morning, the children noticed that their mother was a little grumpy, but it did not seem to bother them. While the mother’s behavior in itself is worrisome, it has no bearing on child protection because it did not seem to have any impact on the children. </a:t>
            </a:r>
          </a:p>
          <a:p>
            <a:pPr eaLnBrk="1" hangingPunct="1">
              <a:spcBef>
                <a:spcPts val="0"/>
              </a:spcBef>
            </a:pPr>
            <a:endParaRPr lang="en-US" altLang="ja-JP" dirty="0">
              <a:solidFill>
                <a:srgbClr val="000000"/>
              </a:solidFill>
              <a:latin typeface="Verdana" panose="020B0604030504040204" pitchFamily="34" charset="0"/>
              <a:ea typeface="Verdana" panose="020B0604030504040204" pitchFamily="34" charset="0"/>
              <a:cs typeface="Verdana" panose="020B0604030504040204" pitchFamily="34" charset="0"/>
              <a:sym typeface="Calibri" charset="0"/>
            </a:endParaRPr>
          </a:p>
          <a:p>
            <a:pPr eaLnBrk="1" hangingPunct="1">
              <a:spcBef>
                <a:spcPts val="0"/>
              </a:spcBef>
            </a:pPr>
            <a:r>
              <a:rPr lang="en-US" altLang="ja-JP" dirty="0">
                <a:solidFill>
                  <a:srgbClr val="000000"/>
                </a:solidFill>
                <a:latin typeface="Verdana" panose="020B0604030504040204" pitchFamily="34" charset="0"/>
                <a:ea typeface="Verdana" panose="020B0604030504040204" pitchFamily="34" charset="0"/>
                <a:cs typeface="Verdana" panose="020B0604030504040204" pitchFamily="34" charset="0"/>
                <a:sym typeface="Calibri" charset="0"/>
              </a:rPr>
              <a:t>Focusing on “impact on the child” requires practice.</a:t>
            </a:r>
          </a:p>
        </p:txBody>
      </p:sp>
      <p:sp>
        <p:nvSpPr>
          <p:cNvPr id="4" name="Slide Number Placeholder 3"/>
          <p:cNvSpPr>
            <a:spLocks noGrp="1"/>
          </p:cNvSpPr>
          <p:nvPr>
            <p:ph type="sldNum" sz="quarter" idx="10"/>
          </p:nvPr>
        </p:nvSpPr>
        <p:spPr/>
        <p:txBody>
          <a:bodyPr/>
          <a:lstStyle/>
          <a:p>
            <a:fld id="{4A7E0AFB-9A70-451E-8986-53CF6C94FDC1}" type="slidenum">
              <a:rPr lang="en-US" sz="1100">
                <a:solidFill>
                  <a:prstClr val="black"/>
                </a:solidFill>
                <a:latin typeface="Verdana" charset="0"/>
                <a:ea typeface="MS PGothic" charset="0"/>
                <a:cs typeface="MS PGothic" charset="0"/>
              </a:rPr>
              <a:pPr/>
              <a:t>27</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3616511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Finally, asking questions of the individual who is reporting concerns about the family’s support network can provide important information for the responding worker, which can be used to engage the family in immediate safety planning or ongoing plans to build sustainable safety within the family. It also helps to balance information about worries and concerns with any mitigating supports that may serve as a safety resource for the family.</a:t>
            </a:r>
          </a:p>
        </p:txBody>
      </p:sp>
      <p:sp>
        <p:nvSpPr>
          <p:cNvPr id="4" name="Slide Number Placeholder 3"/>
          <p:cNvSpPr>
            <a:spLocks noGrp="1"/>
          </p:cNvSpPr>
          <p:nvPr>
            <p:ph type="sldNum" sz="quarter" idx="10"/>
          </p:nvPr>
        </p:nvSpPr>
        <p:spPr>
          <a:xfrm>
            <a:off x="4144966" y="9121778"/>
            <a:ext cx="3170237" cy="479425"/>
          </a:xfrm>
        </p:spPr>
        <p:txBody>
          <a:bodyPr/>
          <a:lstStyle/>
          <a:p>
            <a:fld id="{25247304-57D7-438A-BE02-671ED1C5BF3A}" type="slidenum">
              <a:rPr lang="en-US" altLang="en-US" sz="1100">
                <a:solidFill>
                  <a:prstClr val="black"/>
                </a:solidFill>
                <a:latin typeface="Verdana" charset="0"/>
                <a:ea typeface="MS PGothic" charset="0"/>
                <a:cs typeface="MS PGothic" charset="0"/>
              </a:rPr>
              <a:pPr/>
              <a:t>28</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4181090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1216025" y="152400"/>
            <a:ext cx="4799013" cy="3598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xfrm>
            <a:off x="109333" y="3751265"/>
            <a:ext cx="7015576" cy="41783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latin typeface="Verdana" panose="020B0604030504040204" pitchFamily="34" charset="0"/>
                <a:ea typeface="Verdana" panose="020B0604030504040204" pitchFamily="34" charset="0"/>
                <a:cs typeface="Verdana" panose="020B0604030504040204" pitchFamily="34" charset="0"/>
              </a:rPr>
              <a:t>Direct participants to open their manuals to page 4 to look at the tool itself.</a:t>
            </a: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alt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If you create a referral in CWS/CMS, you will use the screening tool. </a:t>
            </a:r>
            <a:endParaRPr lang="en-US" alt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altLang="en-US">
                <a:latin typeface="Verdana" panose="020B0604030504040204" pitchFamily="34" charset="0"/>
                <a:ea typeface="Verdana" panose="020B0604030504040204" pitchFamily="34" charset="0"/>
                <a:cs typeface="Verdana" panose="020B0604030504040204" pitchFamily="34" charset="0"/>
              </a:rPr>
              <a:t>Step </a:t>
            </a:r>
            <a:r>
              <a:rPr lang="en-US" altLang="en-US" smtClean="0">
                <a:latin typeface="Verdana" panose="020B0604030504040204" pitchFamily="34" charset="0"/>
                <a:ea typeface="Verdana" panose="020B0604030504040204" pitchFamily="34" charset="0"/>
                <a:cs typeface="Verdana" panose="020B0604030504040204" pitchFamily="34" charset="0"/>
              </a:rPr>
              <a:t>1 </a:t>
            </a:r>
            <a:r>
              <a:rPr lang="en-US" altLang="en-US" dirty="0">
                <a:latin typeface="Verdana" panose="020B0604030504040204" pitchFamily="34" charset="0"/>
                <a:ea typeface="Verdana" panose="020B0604030504040204" pitchFamily="34" charset="0"/>
                <a:cs typeface="Verdana" panose="020B0604030504040204" pitchFamily="34" charset="0"/>
              </a:rPr>
              <a:t>-- Preliminary Screening, involves considering information from the reporter that would indicate that reviewing the screening criteria would not be appropriate because:</a:t>
            </a: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marL="457015" indent="-228507">
              <a:spcBef>
                <a:spcPts val="0"/>
              </a:spcBef>
              <a:buFont typeface="Verdana" panose="020B0604030504040204" pitchFamily="34" charset="0"/>
              <a:buChar char="•"/>
            </a:pPr>
            <a:r>
              <a:rPr lang="en-US" altLang="en-US" smtClean="0">
                <a:latin typeface="Verdana" panose="020B0604030504040204" pitchFamily="34" charset="0"/>
                <a:ea typeface="Verdana" panose="020B0604030504040204" pitchFamily="34" charset="0"/>
                <a:cs typeface="Verdana" panose="020B0604030504040204" pitchFamily="34" charset="0"/>
              </a:rPr>
              <a:t>No </a:t>
            </a:r>
            <a:r>
              <a:rPr lang="en-US" altLang="en-US" dirty="0">
                <a:latin typeface="Verdana" panose="020B0604030504040204" pitchFamily="34" charset="0"/>
                <a:ea typeface="Verdana" panose="020B0604030504040204" pitchFamily="34" charset="0"/>
                <a:cs typeface="Verdana" panose="020B0604030504040204" pitchFamily="34" charset="0"/>
              </a:rPr>
              <a:t>child in the household is under 18 years old</a:t>
            </a:r>
          </a:p>
          <a:p>
            <a:pPr marL="457015" indent="-228507">
              <a:spcBef>
                <a:spcPts val="0"/>
              </a:spcBef>
              <a:buFont typeface="Verdana" panose="020B060403050404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The information being reported is a duplicate to another referral</a:t>
            </a:r>
          </a:p>
          <a:p>
            <a:pPr marL="457015" indent="-228507">
              <a:spcBef>
                <a:spcPts val="0"/>
              </a:spcBef>
              <a:buFont typeface="Verdana" panose="020B060403050404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The information should be referred to another county</a:t>
            </a:r>
          </a:p>
          <a:p>
            <a:pPr marL="457015" indent="-228507">
              <a:spcBef>
                <a:spcPts val="0"/>
              </a:spcBef>
              <a:buFont typeface="Verdana" panose="020B060403050404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Allegations are in a group home, residential treatment facility, or other institution</a:t>
            </a:r>
          </a:p>
          <a:p>
            <a:pPr marL="457015" indent="-228507">
              <a:spcBef>
                <a:spcPts val="0"/>
              </a:spcBef>
              <a:buFont typeface="Verdana" panose="020B060403050404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The report concerns a safely surrendered baby</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one of these preliminary screening criteria is true, the screening decision is made and the assessment is completed.  No further assessments are necessary. The result will be to evaluate out. Of course, take any additional required action, such as notifying an appropriate agency or providing appropriate referrals.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For all other calls, proceed to Step II – Appropriateness of a Child Abuse/Neglect Report for Response.</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In Section A, here are four categories of screening criteria. </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Refer to page 4 of the P&amp;P manual.</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A. Screening Criteria. To determine whether any of the screening criteria apply, listen to all of the caller’s concerns. The criteria are organized in major groups for each type of maltreatment. Refer to the definitions for each criterion (starting on page 9 of the P&amp;P manual). If the caller’s information is unclear as to whether a criterion should be marked, ask additional questions to clarify. Your skill as a hotline worker will help you get the most from each caller. If the caller has no further information, and it is still unclear, discuss with your supervisor. In some instances, making collateral calls will help to clarify. The threshold must be reached before marking criteria.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Mark ALL criteria that apply.  Remember to consider how the caregiver action or inaction impacted the child.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tabLst>
                <a:tab pos="231681" algn="l"/>
              </a:tabLst>
            </a:pPr>
            <a:r>
              <a:rPr lang="en-US" dirty="0">
                <a:latin typeface="Verdana" panose="020B0604030504040204" pitchFamily="34" charset="0"/>
                <a:ea typeface="Verdana" panose="020B0604030504040204" pitchFamily="34" charset="0"/>
                <a:cs typeface="Verdana" panose="020B0604030504040204" pitchFamily="34" charset="0"/>
              </a:rPr>
              <a:t>DIGGING DEEPER: The basis for the screening criteria is state statutes. The SDM workgroup was not free to decide what should or should not receive a response—the law does that. The workgroup merely helped create categories and definitions that would help workers operationalize the legal definitions and apply them to calls.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tabLst>
                <a:tab pos="231681" algn="l"/>
              </a:tabLst>
            </a:pPr>
            <a:r>
              <a:rPr lang="en-US" dirty="0">
                <a:latin typeface="Verdana" panose="020B0604030504040204" pitchFamily="34" charset="0"/>
                <a:ea typeface="Verdana" panose="020B0604030504040204" pitchFamily="34" charset="0"/>
                <a:cs typeface="Verdana" panose="020B0604030504040204" pitchFamily="34" charset="0"/>
              </a:rPr>
              <a:t>DIGGING DEEPER: Intimate Partner Violence: When there is intimate partner violence in the home, it can lead to child abuse and neglect. The screener’s task is to gain an  understanding of what the specific harm is in this particular instance. How can family violence result in child abuse or neglect? What is the type of harm? </a:t>
            </a:r>
            <a:r>
              <a:rPr lang="en-US" i="1" dirty="0">
                <a:latin typeface="Verdana" panose="020B0604030504040204" pitchFamily="34" charset="0"/>
                <a:ea typeface="Verdana" panose="020B0604030504040204" pitchFamily="34" charset="0"/>
                <a:cs typeface="Verdana" panose="020B0604030504040204" pitchFamily="34" charset="0"/>
              </a:rPr>
              <a:t>Lead discussion—point to any or all of the following:</a:t>
            </a: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u="sng" dirty="0">
                <a:latin typeface="Verdana" panose="020B0604030504040204" pitchFamily="34" charset="0"/>
                <a:ea typeface="Verdana" panose="020B0604030504040204" pitchFamily="34" charset="0"/>
                <a:cs typeface="Verdana" panose="020B0604030504040204" pitchFamily="34" charset="0"/>
              </a:rPr>
              <a:t>Child harmed during incident of family violence</a:t>
            </a:r>
            <a:r>
              <a:rPr lang="en-US" dirty="0">
                <a:latin typeface="Verdana" panose="020B0604030504040204" pitchFamily="34" charset="0"/>
                <a:ea typeface="Verdana" panose="020B0604030504040204" pitchFamily="34" charset="0"/>
                <a:cs typeface="Verdana" panose="020B0604030504040204" pitchFamily="34" charset="0"/>
              </a:rPr>
              <a:t>: physical abuse – non-accidental injury.</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u="sng" dirty="0">
                <a:latin typeface="Verdana" panose="020B0604030504040204" pitchFamily="34" charset="0"/>
                <a:ea typeface="Verdana" panose="020B0604030504040204" pitchFamily="34" charset="0"/>
                <a:cs typeface="Verdana" panose="020B0604030504040204" pitchFamily="34" charset="0"/>
              </a:rPr>
              <a:t>Child present during incident of family violence – could have been physically harmed</a:t>
            </a:r>
            <a:r>
              <a:rPr lang="en-US" dirty="0">
                <a:latin typeface="Verdana" panose="020B0604030504040204" pitchFamily="34" charset="0"/>
                <a:ea typeface="Verdana" panose="020B0604030504040204" pitchFamily="34" charset="0"/>
                <a:cs typeface="Verdana" panose="020B0604030504040204" pitchFamily="34" charset="0"/>
              </a:rPr>
              <a:t>: physical abuse – dangerous behavior toward child or in immediate proximity to the child.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u="sng" dirty="0">
                <a:latin typeface="Verdana" panose="020B0604030504040204" pitchFamily="34" charset="0"/>
                <a:ea typeface="Verdana" panose="020B0604030504040204" pitchFamily="34" charset="0"/>
                <a:cs typeface="Verdana" panose="020B0604030504040204" pitchFamily="34" charset="0"/>
              </a:rPr>
              <a:t>Child emotionally upset by family violence</a:t>
            </a:r>
            <a:r>
              <a:rPr lang="en-US" dirty="0">
                <a:latin typeface="Verdana" panose="020B0604030504040204" pitchFamily="34" charset="0"/>
                <a:ea typeface="Verdana" panose="020B0604030504040204" pitchFamily="34" charset="0"/>
                <a:cs typeface="Verdana" panose="020B0604030504040204" pitchFamily="34" charset="0"/>
              </a:rPr>
              <a:t>: emotional abuse or threat of emotional abuse.</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u="sng" dirty="0">
                <a:latin typeface="Verdana" panose="020B0604030504040204" pitchFamily="34" charset="0"/>
                <a:ea typeface="Verdana" panose="020B0604030504040204" pitchFamily="34" charset="0"/>
                <a:cs typeface="Verdana" panose="020B0604030504040204" pitchFamily="34" charset="0"/>
              </a:rPr>
              <a:t>Parent not protecting</a:t>
            </a:r>
            <a:r>
              <a:rPr lang="en-US" dirty="0">
                <a:latin typeface="Verdana" panose="020B0604030504040204" pitchFamily="34" charset="0"/>
                <a:ea typeface="Verdana" panose="020B0604030504040204" pitchFamily="34" charset="0"/>
                <a:cs typeface="Verdana" panose="020B0604030504040204" pitchFamily="34" charset="0"/>
              </a:rPr>
              <a:t>: neglect, failure to protect.</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u="sng" dirty="0">
                <a:latin typeface="Verdana" panose="020B0604030504040204" pitchFamily="34" charset="0"/>
                <a:ea typeface="Verdana" panose="020B0604030504040204" pitchFamily="34" charset="0"/>
                <a:cs typeface="Verdana" panose="020B0604030504040204" pitchFamily="34" charset="0"/>
              </a:rPr>
              <a:t>Disruption due to family violence results in lack of supervision</a:t>
            </a:r>
            <a:r>
              <a:rPr lang="en-US" dirty="0">
                <a:latin typeface="Verdana" panose="020B0604030504040204" pitchFamily="34" charset="0"/>
                <a:ea typeface="Verdana" panose="020B0604030504040204" pitchFamily="34" charset="0"/>
                <a:cs typeface="Verdana" panose="020B0604030504040204" pitchFamily="34" charset="0"/>
              </a:rPr>
              <a:t>: neglect – lack of supervision.</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B. Screening Decision. The screening decision is straightforward. If one or more criteria are marked, it will be assigned for an in-person response. If no criteria are marked, it will not be assigned.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Overrides are available in either direction:</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1. If no criteria were marked, you may indicate that the referral will be assigned for an in-person response anyway. There are three possible reasons to do this: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Law enforcement is requesting a response (e.g., to assist in interviewing a child victim).</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Residency verification (e.g., another county asks for a check on a household in your jurisdiction).</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Court order (e.g., a family court judge asks to assess a home even though no specific maltreatment criteria have been met.</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Additionally, if the county has a local protocol requiring response even if no criteria are met, the county should have a standard term to enter for local protocol. (For example, if a county always responds to family violence even if criteria are not met, the county may select family violence as a local protocol.)</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Finally, clinical judgment may lead a worker to assign an in-person response even if no criteria are met. Provide a brief explanation. (For example, concerns fall just below threshold, but other information suggests the need for a response.)</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one or more criteria were marked, no response MAY be appropriate if:</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caller can’t provide enough identifying information to locate the child. Be sure you’ve done due diligence to locate the child before applying this override.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Another community agency has jurisdiction. (For example, an allegation of maltreatment in foster care may be handled by probation if the child is in foster care due to delinquency rather than maltreatment.)</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incident meets the criteria, but it occurred long ago. Look at the definition on page </a:t>
            </a:r>
            <a:r>
              <a:rPr lang="en-US" dirty="0" smtClean="0">
                <a:latin typeface="Verdana" panose="020B0604030504040204" pitchFamily="34" charset="0"/>
                <a:ea typeface="Verdana" panose="020B0604030504040204" pitchFamily="34" charset="0"/>
                <a:cs typeface="Verdana" panose="020B0604030504040204" pitchFamily="34" charset="0"/>
              </a:rPr>
              <a:t>20 </a:t>
            </a:r>
            <a:r>
              <a:rPr lang="en-US" dirty="0">
                <a:latin typeface="Verdana" panose="020B0604030504040204" pitchFamily="34" charset="0"/>
                <a:ea typeface="Verdana" panose="020B0604030504040204" pitchFamily="34" charset="0"/>
                <a:cs typeface="Verdana" panose="020B0604030504040204" pitchFamily="34" charset="0"/>
              </a:rPr>
              <a:t>in the P&amp;P manual. This definition is very strict: before deciding not to respond, be sure all aspects of the definition are satisfied. You may still decide to NOT apply this override. </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Finally, if the person reporting concerns includes information for an in-person response that the maltreatment criterion is either commercial sexual exploitation where a child is sexually trafficked, or the parent failed to protect the child from sexual trafficking,  check the appropriate condition and follow guidance regarding immediate response or placement support.</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solidFill>
                  <a:prstClr val="black"/>
                </a:solidFill>
                <a:latin typeface="Verdana" charset="0"/>
                <a:ea typeface="MS PGothic" charset="0"/>
                <a:cs typeface="MS PGothic" charset="0"/>
              </a:rPr>
              <a:pPr/>
              <a:t>29</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1143060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119" eaLnBrk="0" hangingPunct="0">
              <a:defRPr b="1">
                <a:solidFill>
                  <a:schemeClr val="tx1"/>
                </a:solidFill>
                <a:latin typeface="Arial" charset="0"/>
              </a:defRPr>
            </a:lvl1pPr>
            <a:lvl2pPr marL="742825" indent="-285701" defTabSz="930119" eaLnBrk="0" hangingPunct="0">
              <a:defRPr b="1">
                <a:solidFill>
                  <a:schemeClr val="tx1"/>
                </a:solidFill>
                <a:latin typeface="Arial" charset="0"/>
              </a:defRPr>
            </a:lvl2pPr>
            <a:lvl3pPr marL="1142809" indent="-228561" defTabSz="930119" eaLnBrk="0" hangingPunct="0">
              <a:defRPr b="1">
                <a:solidFill>
                  <a:schemeClr val="tx1"/>
                </a:solidFill>
                <a:latin typeface="Arial" charset="0"/>
              </a:defRPr>
            </a:lvl3pPr>
            <a:lvl4pPr marL="1599932" indent="-228561" defTabSz="930119" eaLnBrk="0" hangingPunct="0">
              <a:defRPr b="1">
                <a:solidFill>
                  <a:schemeClr val="tx1"/>
                </a:solidFill>
                <a:latin typeface="Arial" charset="0"/>
              </a:defRPr>
            </a:lvl4pPr>
            <a:lvl5pPr marL="2057056" indent="-228561" defTabSz="930119" eaLnBrk="0" hangingPunct="0">
              <a:defRPr b="1">
                <a:solidFill>
                  <a:schemeClr val="tx1"/>
                </a:solidFill>
                <a:latin typeface="Arial" charset="0"/>
              </a:defRPr>
            </a:lvl5pPr>
            <a:lvl6pPr marL="2514179" indent="-228561" defTabSz="930119" eaLnBrk="0" fontAlgn="base" hangingPunct="0">
              <a:spcBef>
                <a:spcPct val="0"/>
              </a:spcBef>
              <a:spcAft>
                <a:spcPct val="0"/>
              </a:spcAft>
              <a:defRPr b="1">
                <a:solidFill>
                  <a:schemeClr val="tx1"/>
                </a:solidFill>
                <a:latin typeface="Arial" charset="0"/>
              </a:defRPr>
            </a:lvl6pPr>
            <a:lvl7pPr marL="2971301" indent="-228561" defTabSz="930119" eaLnBrk="0" fontAlgn="base" hangingPunct="0">
              <a:spcBef>
                <a:spcPct val="0"/>
              </a:spcBef>
              <a:spcAft>
                <a:spcPct val="0"/>
              </a:spcAft>
              <a:defRPr b="1">
                <a:solidFill>
                  <a:schemeClr val="tx1"/>
                </a:solidFill>
                <a:latin typeface="Arial" charset="0"/>
              </a:defRPr>
            </a:lvl7pPr>
            <a:lvl8pPr marL="3428427" indent="-228561" defTabSz="930119" eaLnBrk="0" fontAlgn="base" hangingPunct="0">
              <a:spcBef>
                <a:spcPct val="0"/>
              </a:spcBef>
              <a:spcAft>
                <a:spcPct val="0"/>
              </a:spcAft>
              <a:defRPr b="1">
                <a:solidFill>
                  <a:schemeClr val="tx1"/>
                </a:solidFill>
                <a:latin typeface="Arial" charset="0"/>
              </a:defRPr>
            </a:lvl8pPr>
            <a:lvl9pPr marL="3885549" indent="-228561" defTabSz="930119" eaLnBrk="0" fontAlgn="base" hangingPunct="0">
              <a:spcBef>
                <a:spcPct val="0"/>
              </a:spcBef>
              <a:spcAft>
                <a:spcPct val="0"/>
              </a:spcAft>
              <a:defRPr b="1">
                <a:solidFill>
                  <a:schemeClr val="tx1"/>
                </a:solidFill>
                <a:latin typeface="Arial" charset="0"/>
              </a:defRPr>
            </a:lvl9pPr>
          </a:lstStyle>
          <a:p>
            <a:fld id="{459F2222-D171-4972-B62A-FFCE85A4CF86}" type="slidenum">
              <a:rPr lang="en-US" sz="1100" b="0">
                <a:latin typeface="Verdana" panose="020B0604030504040204" pitchFamily="34" charset="0"/>
                <a:ea typeface="Verdana" panose="020B0604030504040204" pitchFamily="34" charset="0"/>
                <a:cs typeface="Verdana" panose="020B0604030504040204" pitchFamily="34" charset="0"/>
              </a:rPr>
              <a:pPr/>
              <a:t>3</a:t>
            </a:fld>
            <a:endParaRPr lang="en-US" sz="1100" b="0" dirty="0">
              <a:latin typeface="Verdana" panose="020B0604030504040204" pitchFamily="34" charset="0"/>
              <a:ea typeface="Verdana" panose="020B0604030504040204" pitchFamily="34" charset="0"/>
              <a:cs typeface="Verdana" panose="020B0604030504040204" pitchFamily="34" charset="0"/>
            </a:endParaRPr>
          </a:p>
        </p:txBody>
      </p:sp>
      <p:sp>
        <p:nvSpPr>
          <p:cNvPr id="77828" name="Notes Placeholder 4"/>
          <p:cNvSpPr>
            <a:spLocks noGrp="1"/>
          </p:cNvSpPr>
          <p:nvPr>
            <p:ph type="body"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0"/>
              </a:spcBef>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Remember that the goals of the SDM system are to help workers and agencies make decisions with families that reduce the likelihood of future child maltreatment and improve subsequent outcomes for children.</a:t>
            </a:r>
            <a:endParaRPr lang="en-US"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18032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1219200" y="28575"/>
            <a:ext cx="4797425" cy="3598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xfrm>
            <a:off x="152403" y="3627439"/>
            <a:ext cx="6934200" cy="41783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latin typeface="Verdana" panose="020B0604030504040204" pitchFamily="34" charset="0"/>
                <a:ea typeface="Verdana" panose="020B0604030504040204" pitchFamily="34" charset="0"/>
                <a:cs typeface="Verdana" panose="020B0604030504040204" pitchFamily="34" charset="0"/>
              </a:rPr>
              <a:t>Direct participants to open their manuals to page 6.</a:t>
            </a: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altLang="en-US" b="1" dirty="0">
                <a:latin typeface="Verdana" panose="020B0604030504040204" pitchFamily="34" charset="0"/>
                <a:ea typeface="Verdana" panose="020B0604030504040204" pitchFamily="34" charset="0"/>
                <a:cs typeface="Verdana" panose="020B0604030504040204" pitchFamily="34" charset="0"/>
              </a:rPr>
              <a:t>Example</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the screening decision was to assign for an in-person response, the next step is to determine how quickly to respond.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resources were limitless, there would be no need for this tool. We would respond immediately for every referral. But there are only so many workers at a given time. If we send a worker out immediately every time the phone rings, there is a danger that the phone call that comes in after all workers have been sent out will be the most serious call of the day.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safety were never an issue, we would assign all calls to 10-day responses. That gives us the maximum control over resources: we can anticipate in advance how many workers are needed, and we can group calls that are near one another together to save travel time.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But resources are limited, and safety is an issue. The best approach is to select those calls most likely to include immediate safety concerns and make those 24-hour responses, and assign the rest as 10-day responses. A tool that helps us do that can be valuable.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response tool consists of a set of four decision trees, overrides, and a final response priority decision.</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Notice that there are two preliminary questions that, if marked, will result in 24-hour response and will not require completion of the decision trees: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7799" indent="-177799">
              <a:spcBef>
                <a:spcPts val="0"/>
              </a:spcBef>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The child is already in custody.</a:t>
            </a:r>
          </a:p>
          <a:p>
            <a:pPr marL="177799" indent="-177799">
              <a:spcBef>
                <a:spcPts val="0"/>
              </a:spcBef>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Allegations are about an SCP AND it is county policy to respond immediately.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Be sure to determine in advance whether the county has an automatic 24-hour response for allegations with an SCP. If it does, instruct workers to ALWAYS check this box and bypass the decision trees. If the county does NOT have this policy, tell workers to act as if that box does not exist and always use the decision trees.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Based on the allegations selected on the screening tool, you will complete a decision tree for each maltreatment type alleged. Look at the physical abuse tree as an example. Always start at the first question on the decision tree. Refer to the definition for each question. Based on what the caller is saying and the definition, answer the first question yes or no. If unclear, ask the caller for additional information, guided by the definition. If the caller has no further information and it is still unclear, answer in the most protective way. This training does not include interview skill-building. It is important to work on these skills to assist the callers to provide vital information. Advanced training on practice model skills can help with this.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Based on your answer, follow the arrow. When an arrow leads to a decision (24-hour or ten-day), you are done with that tree. If the arrow leads to another question, answer that question and proceed until you reach a decision.</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tabLst>
                <a:tab pos="342760" algn="l"/>
              </a:tabLst>
            </a:pPr>
            <a:r>
              <a:rPr lang="en-US" dirty="0">
                <a:latin typeface="Verdana" panose="020B0604030504040204" pitchFamily="34" charset="0"/>
                <a:ea typeface="Verdana" panose="020B0604030504040204" pitchFamily="34" charset="0"/>
                <a:cs typeface="Verdana" panose="020B0604030504040204" pitchFamily="34" charset="0"/>
              </a:rPr>
              <a:t>COMPUTER NOTE: On all SDM tools, the worker can get a “pop-up” definition to make it easy to use definitions. Only decision trees that have criteria marked in the screening tool will appear.</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there are multiple allegations, you will do one decision tree for each allegation type. The exception is that if you reach a 24-hour response, it is not necessary to complete additional trees.</a:t>
            </a: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Workgroups that developed the response priority tool did their best to use questions that most commonly help to distinguish 24-hour from ten-day responses and rely on information most likely to be available from a caller. Sometimes you will know additional pieces of information not captured in the tree that lead you to conclude that a different response time is more appropriate. For example, inquiring about actions of protection that the caregivers have already initiated might support slowing down a response time if they are sufficient, especially if a strong safety network is already in place. This exemplifies the partnership between structure and judgment. After completing the decision trees, you will consider whether an override should be applied.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response priority tool has two types of overrides: policy and discretionary.</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Policy overrides are a set of conditions that will be applied regardless of the maltreatment type. If the tree led to a 24-hour response, you may apply an override to ten days if any of the following criteria apply:</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There is a need for a strategically slower response. For example, it would be better to organize a single multi-disciplinary interview, even if it takes more than 24 hours.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child is in an alternative safe environment. For example, the child is already in foster care for other reasons and discloses abuse at home prior to coming into care. Apply this only if it is certain the child will remain in the safe environment for at least ten days.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alleged incident occurred more than six months ago and there have been no intervening incidents. Be certain you can reliably know that there have been no intervening incidents.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the tree led to a ten-day response, increase to 24-hour if any of the following criteria apply:</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Law enforcement is requesting an immediate response.</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Forensic considerations require an immediate response. For example, injuries must be seen before they disappear; tap water temperature must be measured; scenes of an alleged fall must be observed and documented; child’s statement must be obtained quickly due to pressure to alter statement.</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There is reason to believe that the family may flee.</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Additionally, a worker may have information that was not captured in a tool or policy override that warrants changing the response time ONE WAY OR THE OTHER. This is possible. The SDM model not only permits overrides, it expects that workers consider overrides on all calls. Actual application of overrides tends to occur about 3.0–8.0% of the time. If considering a discretionary override, the worker must obtain supervisory approval. This is simply based on the notion that if there is a good reason to change the response time, the worker should be able to articulate the reason and persuade his/her supervisor. The discretionary override reason must be briefly stated on the tool.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4"/>
              </a:buBlip>
            </a:pPr>
            <a:r>
              <a:rPr lang="en-US" dirty="0">
                <a:latin typeface="Verdana" panose="020B0604030504040204" pitchFamily="34" charset="0"/>
                <a:ea typeface="Verdana" panose="020B0604030504040204" pitchFamily="34" charset="0"/>
                <a:cs typeface="Verdana" panose="020B0604030504040204" pitchFamily="34" charset="0"/>
              </a:rPr>
              <a:t>DIGGING DEEPER: The following is an example using the physical abuse tree: Child over two and no present injury. Perpetrator has access; no prior abuse; and no current family violence, substance use, or mental health. Child is not fearful, and by definition, there is a protective adult in the home. But caller states mother does not know that her new boyfriend has a history of arrests for violent assaults and this boyfriend told the caller today that he has had enough of the child’s crying and tonight he is going to teach the child a lesson. Override to a 24-hour response, and reason may be credible threat of harm made by household member. Ask why we do not just add “is there a credible threat of harm” to the decision tree? (ANSWER: Ask what percentage of calls include this criterion as a pivotal piece of information. The trees focus on COMMON criteria and do not attempt to capture every conceivable reason. If they did, hotline workers would have to inquire about each of those reasons on every call.)</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4"/>
              </a:buBlip>
            </a:pPr>
            <a:r>
              <a:rPr lang="en-US" dirty="0">
                <a:latin typeface="Verdana" panose="020B0604030504040204" pitchFamily="34" charset="0"/>
                <a:ea typeface="Verdana" panose="020B0604030504040204" pitchFamily="34" charset="0"/>
                <a:cs typeface="Verdana" panose="020B0604030504040204" pitchFamily="34" charset="0"/>
              </a:rPr>
              <a:t>DIGGING DEEPER: Note that in recent years, two response priority paths have had higher than usual rates of overrides: physical abuse where the first question is answered yes, and emotional abuse. Spend some time on these definitions.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final response priority is the result of both the decision trees and any applicable overrides. </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0"/>
          </p:nvPr>
        </p:nvSpPr>
        <p:spPr/>
        <p:txBody>
          <a:bodyPr/>
          <a:lstStyle/>
          <a:p>
            <a:fld id="{25247304-57D7-438A-BE02-671ED1C5BF3A}" type="slidenum">
              <a:rPr lang="en-US" altLang="en-US" sz="1100">
                <a:solidFill>
                  <a:prstClr val="black"/>
                </a:solidFill>
                <a:latin typeface="Verdana" charset="0"/>
                <a:ea typeface="MS PGothic" charset="0"/>
                <a:cs typeface="MS PGothic" charset="0"/>
              </a:rPr>
              <a:pPr/>
              <a:t>30</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2381209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xfrm>
            <a:off x="1257300" y="76200"/>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xfrm>
            <a:off x="188499" y="3703638"/>
            <a:ext cx="6939790" cy="427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latin typeface="Verdana" panose="020B0604030504040204" pitchFamily="34" charset="0"/>
                <a:ea typeface="Verdana" panose="020B0604030504040204" pitchFamily="34" charset="0"/>
                <a:cs typeface="Verdana" panose="020B0604030504040204" pitchFamily="34" charset="0"/>
              </a:rPr>
              <a:t>Trainer’s Note:  If county does not use differential response, hide this slide.</a:t>
            </a:r>
          </a:p>
          <a:p>
            <a:pPr>
              <a:spcBef>
                <a:spcPts val="0"/>
              </a:spcBef>
            </a:pPr>
            <a:endParaRPr lang="en-US" altLang="en-US" b="1"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final step of the hotline tools is to determine the path of response. There are two versions of this tool: one is used if the referral will be evaluated out; the other is used if the referral will be assigned for an in-person response.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path decision tools are unique among SDM tools in that they do NOT lead to a presumptive response. The worker is guided to consider select criteria, but there is not as yet sufficient research to determine precisely how these criteria should inform the path decision. Data will be collected over time, and it is possible that a future version of the tool will include a presumptive decision.</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pPr>
            <a:r>
              <a:rPr lang="en-US" dirty="0">
                <a:latin typeface="Verdana" panose="020B0604030504040204" pitchFamily="34" charset="0"/>
                <a:ea typeface="Verdana" panose="020B0604030504040204" pitchFamily="34" charset="0"/>
                <a:cs typeface="Verdana" panose="020B0604030504040204" pitchFamily="34" charset="0"/>
              </a:rPr>
              <a:t>DIGGING DEEPER: The criteria are drawn from the research-based risk assessment. They are items known to be related to FUTURE child maltreatment. In other words, the more items marked, the more likely a subsequent risk assessment will show higher risk. This is desirable because the notion of responding as a Path 1 for calls that would otherwise be evaluated out, or for selecting Path 3 rather than Path 2, is that there is higher risk. It must be remembered, however, that while some items can be verified prior to responding (e.g., number of prior referrals), most items will be marked based solely on the reporter’s information and not on verified social work assessment based on interviews and observations. At best, the path decision tool provides a provisional estimate of risk. </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Turn to page </a:t>
            </a:r>
            <a:r>
              <a:rPr lang="en-US" dirty="0" smtClean="0">
                <a:latin typeface="Verdana" panose="020B0604030504040204" pitchFamily="34" charset="0"/>
                <a:ea typeface="Verdana" panose="020B0604030504040204" pitchFamily="34" charset="0"/>
                <a:cs typeface="Verdana" panose="020B0604030504040204" pitchFamily="34" charset="0"/>
              </a:rPr>
              <a:t>7 </a:t>
            </a:r>
            <a:r>
              <a:rPr lang="en-US" dirty="0">
                <a:latin typeface="Verdana" panose="020B0604030504040204" pitchFamily="34" charset="0"/>
                <a:ea typeface="Verdana" panose="020B0604030504040204" pitchFamily="34" charset="0"/>
                <a:cs typeface="Verdana" panose="020B0604030504040204" pitchFamily="34" charset="0"/>
              </a:rPr>
              <a:t>in the P&amp;P manual to see the path decision tool for referrals that were evaluated out.</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Based on review of records and on reporter’s expressed concerns, as well as any collateral information obtained, mark all criteria that apply USING THE DEFINITIONS.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Based on this systematic review of criteria, clinical judgment, and if applicable, local county policy, select the desired path.</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It is vital to speak to the county liaison prior to training for guidance for worker scoring.</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Turn to page </a:t>
            </a:r>
            <a:r>
              <a:rPr lang="en-US" dirty="0" smtClean="0">
                <a:latin typeface="Verdana" panose="020B0604030504040204" pitchFamily="34" charset="0"/>
                <a:ea typeface="Verdana" panose="020B0604030504040204" pitchFamily="34" charset="0"/>
                <a:cs typeface="Verdana" panose="020B0604030504040204" pitchFamily="34" charset="0"/>
              </a:rPr>
              <a:t>8 </a:t>
            </a:r>
            <a:r>
              <a:rPr lang="en-US" dirty="0">
                <a:latin typeface="Verdana" panose="020B0604030504040204" pitchFamily="34" charset="0"/>
                <a:ea typeface="Verdana" panose="020B0604030504040204" pitchFamily="34" charset="0"/>
                <a:cs typeface="Verdana" panose="020B0604030504040204" pitchFamily="34" charset="0"/>
              </a:rPr>
              <a:t>in the P&amp;P manual to see the path decision tool for referrals that will receive an in-person response.</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Note that if the response priority decision was within 24 hours, the worker has the option to apply an automatic Path 3 and NOT review the criteria. This is because early data revealed that about 80.0% of 24-hour responses ended up being Path 3; since these calls require immediate response, it was counter-intuitive to spend time researching all of the items prior to responding. Most of the reasons that make a call a 24-hour response would also suggest the need for a Path 3 response. If the worker’s judgment is that this referral is less certainly a Path 3 response, proceed to the criteria to help guide the decision.</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Based on review of records and on the reporter’s expressed concerns, as well as any collateral information obtained, mark all criteria that apply USING THE DEFINITIONS.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Based on this systematic review of criteria, clinical judgment, and if applicable, local county policy, select the desired path.</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solidFill>
                  <a:prstClr val="black"/>
                </a:solidFill>
                <a:latin typeface="Verdana" charset="0"/>
                <a:ea typeface="MS PGothic" charset="0"/>
                <a:cs typeface="MS PGothic" charset="0"/>
              </a:rPr>
              <a:pPr/>
              <a:t>31</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13918083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4438" y="76200"/>
            <a:ext cx="4802187" cy="3600450"/>
          </a:xfrm>
        </p:spPr>
      </p:sp>
      <p:sp>
        <p:nvSpPr>
          <p:cNvPr id="3" name="Notes Placeholder 2"/>
          <p:cNvSpPr>
            <a:spLocks noGrp="1"/>
          </p:cNvSpPr>
          <p:nvPr>
            <p:ph type="body" idx="1"/>
          </p:nvPr>
        </p:nvSpPr>
        <p:spPr>
          <a:xfrm>
            <a:off x="304803" y="3675065"/>
            <a:ext cx="6934200" cy="4308475"/>
          </a:xfrm>
        </p:spPr>
        <p:txBody>
          <a:bodyPr/>
          <a:lstStyle/>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screening tool is completed for all referrals that are created in CWS/CMS.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worker receiving this information is responsible for completing the screening tool. Usually this is a hotline worker.  Sometimes, it will be an on-call after-hours worker who receives calls when the hotline is not open, and sometimes it will be an ongoing worker who is filing a referral on an open case.</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This tool should be completed immediately, while the caller is on the phone. This allows the worker to refer to definitions to help shape follow-up questions as needed.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Counties use different terms for hotline worker.</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Some counties allow hotline workers to complete tools on paper and then hand to clerical staff to actually enter into the system. Be sure that workers have current copies of definitions available to them. Emphasize the importance of COMPLETELY filling out the paper tool so that clerical staff do not have to guess what the worker intended to mark.</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pPr>
            <a:r>
              <a:rPr lang="en-US" dirty="0">
                <a:latin typeface="Verdana" panose="020B0604030504040204" pitchFamily="34" charset="0"/>
                <a:ea typeface="Verdana" panose="020B0604030504040204" pitchFamily="34" charset="0"/>
                <a:cs typeface="Verdana" panose="020B0604030504040204" pitchFamily="34" charset="0"/>
              </a:rPr>
              <a:t>DIGGING DEEPER: When the worker has all information required to know whether or not the call will be screened in, it may be valuable to gather additional information from the caller that will benefit future assessments. This may be the only opportunity to speak with this person. Particularly if the caller is anonymous or declines follow-up contact, unless the need for action is urgent, ask the caller for information that may inform safety, risk, and strength and needs assessments; ask for information about the family’s service history. Safety-organized practice (SOP) counties may be incorporating the Three Questions and solution-focused inquiry into hotline work.</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marL="171382">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response priority tool is only used if the screening tool led to an in-person response.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It is completed by the worker receiving the referral, and it should be completed immediately. Ideally, this is done while the caller is on the phone so that additional questions can be asked if needed.</a:t>
            </a: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4A7E0AFB-9A70-451E-8986-53CF6C94FDC1}" type="slidenum">
              <a:rPr lang="en-US" sz="1100">
                <a:solidFill>
                  <a:prstClr val="black"/>
                </a:solidFill>
                <a:latin typeface="Verdana" charset="0"/>
                <a:ea typeface="MS PGothic" charset="0"/>
                <a:cs typeface="MS PGothic" charset="0"/>
              </a:rPr>
              <a:pPr/>
              <a:t>32</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3704036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xfrm>
            <a:off x="1143002" y="4572003"/>
            <a:ext cx="5181600" cy="40259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dirty="0">
                <a:latin typeface="Verdana" panose="020B0604030504040204" pitchFamily="34" charset="0"/>
                <a:ea typeface="Verdana" panose="020B0604030504040204" pitchFamily="34" charset="0"/>
                <a:cs typeface="Verdana" panose="020B0604030504040204" pitchFamily="34" charset="0"/>
              </a:rPr>
              <a:t>Once in a while, a supervisor may receive a referral for in-person response and want to </a:t>
            </a:r>
            <a:r>
              <a:rPr lang="en-US" altLang="en-US">
                <a:latin typeface="Verdana" panose="020B0604030504040204" pitchFamily="34" charset="0"/>
                <a:ea typeface="Verdana" panose="020B0604030504040204" pitchFamily="34" charset="0"/>
                <a:cs typeface="Verdana" panose="020B0604030504040204" pitchFamily="34" charset="0"/>
              </a:rPr>
              <a:t>alter </a:t>
            </a:r>
            <a:r>
              <a:rPr lang="en-US" altLang="en-US" smtClean="0">
                <a:latin typeface="Verdana" panose="020B0604030504040204" pitchFamily="34" charset="0"/>
                <a:ea typeface="Verdana" panose="020B0604030504040204" pitchFamily="34" charset="0"/>
                <a:cs typeface="Verdana" panose="020B0604030504040204" pitchFamily="34" charset="0"/>
              </a:rPr>
              <a:t>either the screening decision, the response </a:t>
            </a:r>
            <a:r>
              <a:rPr lang="en-US" altLang="en-US" dirty="0">
                <a:latin typeface="Verdana" panose="020B0604030504040204" pitchFamily="34" charset="0"/>
                <a:ea typeface="Verdana" panose="020B0604030504040204" pitchFamily="34" charset="0"/>
                <a:cs typeface="Verdana" panose="020B0604030504040204" pitchFamily="34" charset="0"/>
              </a:rPr>
              <a:t>priority, </a:t>
            </a:r>
            <a:r>
              <a:rPr lang="en-US" altLang="en-US">
                <a:latin typeface="Verdana" panose="020B0604030504040204" pitchFamily="34" charset="0"/>
                <a:ea typeface="Verdana" panose="020B0604030504040204" pitchFamily="34" charset="0"/>
                <a:cs typeface="Verdana" panose="020B0604030504040204" pitchFamily="34" charset="0"/>
              </a:rPr>
              <a:t>or </a:t>
            </a:r>
            <a:r>
              <a:rPr lang="en-US" altLang="en-US" smtClean="0">
                <a:latin typeface="Verdana" panose="020B0604030504040204" pitchFamily="34" charset="0"/>
                <a:ea typeface="Verdana" panose="020B0604030504040204" pitchFamily="34" charset="0"/>
                <a:cs typeface="Verdana" panose="020B0604030504040204" pitchFamily="34" charset="0"/>
              </a:rPr>
              <a:t>the path </a:t>
            </a:r>
            <a:r>
              <a:rPr lang="en-US" altLang="en-US" dirty="0">
                <a:latin typeface="Verdana" panose="020B0604030504040204" pitchFamily="34" charset="0"/>
                <a:ea typeface="Verdana" panose="020B0604030504040204" pitchFamily="34" charset="0"/>
                <a:cs typeface="Verdana" panose="020B0604030504040204" pitchFamily="34" charset="0"/>
              </a:rPr>
              <a:t>decision</a:t>
            </a:r>
            <a:r>
              <a:rPr lang="en-US" altLang="en-US">
                <a:latin typeface="Verdana" panose="020B0604030504040204" pitchFamily="34" charset="0"/>
                <a:ea typeface="Verdana" panose="020B0604030504040204" pitchFamily="34" charset="0"/>
                <a:cs typeface="Verdana" panose="020B0604030504040204" pitchFamily="34" charset="0"/>
              </a:rPr>
              <a:t>. </a:t>
            </a:r>
            <a:r>
              <a:rPr lang="en-US" altLang="en-US" smtClean="0">
                <a:latin typeface="Verdana" panose="020B0604030504040204" pitchFamily="34" charset="0"/>
                <a:ea typeface="Verdana" panose="020B0604030504040204" pitchFamily="34" charset="0"/>
                <a:cs typeface="Verdana" panose="020B0604030504040204" pitchFamily="34" charset="0"/>
              </a:rPr>
              <a:t>The </a:t>
            </a:r>
            <a:r>
              <a:rPr lang="en-US" altLang="en-US" dirty="0">
                <a:latin typeface="Verdana" panose="020B0604030504040204" pitchFamily="34" charset="0"/>
                <a:ea typeface="Verdana" panose="020B0604030504040204" pitchFamily="34" charset="0"/>
                <a:cs typeface="Verdana" panose="020B0604030504040204" pitchFamily="34" charset="0"/>
              </a:rPr>
              <a:t>hotline tools allow </a:t>
            </a:r>
            <a:r>
              <a:rPr lang="en-US" altLang="en-US">
                <a:latin typeface="Verdana" panose="020B0604030504040204" pitchFamily="34" charset="0"/>
                <a:ea typeface="Verdana" panose="020B0604030504040204" pitchFamily="34" charset="0"/>
                <a:cs typeface="Verdana" panose="020B0604030504040204" pitchFamily="34" charset="0"/>
              </a:rPr>
              <a:t>for </a:t>
            </a:r>
            <a:r>
              <a:rPr lang="en-US" altLang="en-US" smtClean="0">
                <a:latin typeface="Verdana" panose="020B0604030504040204" pitchFamily="34" charset="0"/>
                <a:ea typeface="Verdana" panose="020B0604030504040204" pitchFamily="34" charset="0"/>
                <a:cs typeface="Verdana" panose="020B0604030504040204" pitchFamily="34" charset="0"/>
              </a:rPr>
              <a:t>this, </a:t>
            </a:r>
            <a:r>
              <a:rPr lang="en-US" altLang="en-US" dirty="0">
                <a:latin typeface="Verdana" panose="020B0604030504040204" pitchFamily="34" charset="0"/>
                <a:ea typeface="Verdana" panose="020B0604030504040204" pitchFamily="34" charset="0"/>
                <a:cs typeface="Verdana" panose="020B0604030504040204" pitchFamily="34" charset="0"/>
              </a:rPr>
              <a:t>and this functionality is available to supervisors in </a:t>
            </a:r>
            <a:r>
              <a:rPr lang="en-US" altLang="en-US" dirty="0" err="1">
                <a:latin typeface="Verdana" panose="020B0604030504040204" pitchFamily="34" charset="0"/>
                <a:ea typeface="Verdana" panose="020B0604030504040204" pitchFamily="34" charset="0"/>
                <a:cs typeface="Verdana" panose="020B0604030504040204" pitchFamily="34" charset="0"/>
              </a:rPr>
              <a:t>webSDM</a:t>
            </a:r>
            <a:r>
              <a:rPr lang="en-US" altLang="en-US" baseline="30000" dirty="0" smtClean="0">
                <a:latin typeface="Verdana" panose="020B0604030504040204" pitchFamily="34" charset="0"/>
                <a:ea typeface="Verdana" panose="020B0604030504040204" pitchFamily="34" charset="0"/>
                <a:cs typeface="Verdana" panose="020B0604030504040204" pitchFamily="34" charset="0"/>
              </a:rPr>
              <a:t>®</a:t>
            </a:r>
            <a:r>
              <a:rPr lang="en-US" altLang="en-US" baseline="0" dirty="0">
                <a:latin typeface="Verdana" panose="020B0604030504040204" pitchFamily="34" charset="0"/>
                <a:ea typeface="Verdana" panose="020B0604030504040204" pitchFamily="34" charset="0"/>
                <a:cs typeface="Verdana" panose="020B0604030504040204" pitchFamily="34" charset="0"/>
              </a:rPr>
              <a:t> </a:t>
            </a:r>
            <a:r>
              <a:rPr lang="en-US" altLang="en-US" baseline="0" dirty="0" smtClean="0">
                <a:latin typeface="Verdana" panose="020B0604030504040204" pitchFamily="34" charset="0"/>
                <a:ea typeface="Verdana" panose="020B0604030504040204" pitchFamily="34" charset="0"/>
                <a:cs typeface="Verdana" panose="020B0604030504040204" pitchFamily="34" charset="0"/>
              </a:rPr>
              <a:t>when a county requests this functionality.</a:t>
            </a: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solidFill>
                  <a:prstClr val="black"/>
                </a:solidFill>
                <a:latin typeface="Verdana" charset="0"/>
                <a:ea typeface="MS PGothic" charset="0"/>
                <a:cs typeface="MS PGothic" charset="0"/>
              </a:rPr>
              <a:pPr/>
              <a:t>33</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23939171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3" y="4419603"/>
            <a:ext cx="6934200" cy="4308475"/>
          </a:xfrm>
        </p:spPr>
        <p:txBody>
          <a:bodyPr/>
          <a:lstStyle/>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If participants are not already situated at tables in groups of about five, reconfigure them now. Five is ideal to ensure adequate input. An odd number is best so that if an item comes to a vote, a clear decision will result. Hand out the case example packet.</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a:spcBef>
                <a:spcPts val="0"/>
              </a:spcBef>
            </a:pPr>
            <a:r>
              <a:rPr lang="en-US" dirty="0">
                <a:latin typeface="Verdana" panose="020B0604030504040204" pitchFamily="34" charset="0"/>
                <a:ea typeface="Verdana" panose="020B0604030504040204" pitchFamily="34" charset="0"/>
                <a:cs typeface="Verdana" panose="020B0604030504040204" pitchFamily="34" charset="0"/>
              </a:rPr>
              <a:t>We will be working with the Jefferson/Baxter case example throughout the training. We will be using this case all day today as we move through the tools. Please read Segment </a:t>
            </a:r>
            <a:r>
              <a:rPr lang="en-US" dirty="0" smtClean="0">
                <a:latin typeface="Verdana" panose="020B0604030504040204" pitchFamily="34" charset="0"/>
                <a:ea typeface="Verdana" panose="020B0604030504040204" pitchFamily="34" charset="0"/>
                <a:cs typeface="Verdana" panose="020B0604030504040204" pitchFamily="34" charset="0"/>
              </a:rPr>
              <a:t>1 (</a:t>
            </a:r>
            <a:r>
              <a:rPr lang="en-US" smtClean="0">
                <a:latin typeface="Verdana" panose="020B0604030504040204" pitchFamily="34" charset="0"/>
                <a:ea typeface="Verdana" panose="020B0604030504040204" pitchFamily="34" charset="0"/>
                <a:cs typeface="Verdana" panose="020B0604030504040204" pitchFamily="34" charset="0"/>
              </a:rPr>
              <a:t>pages 2</a:t>
            </a:r>
            <a:r>
              <a:rPr lang="en-US" altLang="en-US" sz="1200" smtClean="0">
                <a:latin typeface="Verdana" panose="020B0604030504040204" pitchFamily="34" charset="0"/>
                <a:ea typeface="Verdana" panose="020B0604030504040204" pitchFamily="34" charset="0"/>
                <a:cs typeface="Verdana" panose="020B0604030504040204" pitchFamily="34" charset="0"/>
              </a:rPr>
              <a:t>–</a:t>
            </a:r>
            <a:r>
              <a:rPr lang="en-US" smtClean="0">
                <a:latin typeface="Verdana" panose="020B0604030504040204" pitchFamily="34" charset="0"/>
                <a:ea typeface="Verdana" panose="020B0604030504040204" pitchFamily="34" charset="0"/>
                <a:cs typeface="Verdana" panose="020B0604030504040204" pitchFamily="34" charset="0"/>
              </a:rPr>
              <a:t>3 of the case example) </a:t>
            </a:r>
            <a:r>
              <a:rPr lang="en-US" dirty="0">
                <a:latin typeface="Verdana" panose="020B0604030504040204" pitchFamily="34" charset="0"/>
                <a:ea typeface="Verdana" panose="020B0604030504040204" pitchFamily="34" charset="0"/>
                <a:cs typeface="Verdana" panose="020B0604030504040204" pitchFamily="34" charset="0"/>
              </a:rPr>
              <a:t>on your own. Then, in your small group, begin to work through the hotline tools. For each question, you must come to a consensus as a small group. If you do not come to a quick consensus, take a vote and move on. Be sure to base your arguments on the facts as presented and the definitions. Trainer(s) will be available for questions. Take about 15 minutes to complete this exercise and then we will review together.</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b="1" dirty="0">
                <a:latin typeface="Verdana" panose="020B0604030504040204" pitchFamily="34" charset="0"/>
                <a:ea typeface="Verdana" panose="020B0604030504040204" pitchFamily="34" charset="0"/>
                <a:cs typeface="Verdana" panose="020B0604030504040204" pitchFamily="34" charset="0"/>
              </a:rPr>
              <a:t>Hotline Tools Practice</a:t>
            </a:r>
            <a:r>
              <a:rPr lang="en-US" dirty="0">
                <a:latin typeface="Verdana" panose="020B0604030504040204" pitchFamily="34" charset="0"/>
                <a:ea typeface="Verdana" panose="020B0604030504040204" pitchFamily="34" charset="0"/>
                <a:cs typeface="Verdana" panose="020B0604030504040204" pitchFamily="34" charset="0"/>
              </a:rPr>
              <a:t> (Hand out the case example packet.)</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Trainer circulates. Make certain the participants </a:t>
            </a:r>
            <a:r>
              <a:rPr lang="en-US">
                <a:latin typeface="Verdana" panose="020B0604030504040204" pitchFamily="34" charset="0"/>
                <a:ea typeface="Verdana" panose="020B0604030504040204" pitchFamily="34" charset="0"/>
                <a:cs typeface="Verdana" panose="020B0604030504040204" pitchFamily="34" charset="0"/>
              </a:rPr>
              <a:t>have </a:t>
            </a:r>
            <a:r>
              <a:rPr lang="en-US" smtClean="0">
                <a:latin typeface="Verdana" panose="020B0604030504040204" pitchFamily="34" charset="0"/>
                <a:ea typeface="Verdana" panose="020B0604030504040204" pitchFamily="34" charset="0"/>
                <a:cs typeface="Verdana" panose="020B0604030504040204" pitchFamily="34" charset="0"/>
              </a:rPr>
              <a:t>their</a:t>
            </a:r>
            <a:r>
              <a:rPr lang="en-US" baseline="0" smtClean="0">
                <a:latin typeface="Verdana" panose="020B0604030504040204" pitchFamily="34" charset="0"/>
                <a:ea typeface="Verdana" panose="020B0604030504040204" pitchFamily="34" charset="0"/>
                <a:cs typeface="Verdana" panose="020B0604030504040204" pitchFamily="34" charset="0"/>
              </a:rPr>
              <a:t> </a:t>
            </a:r>
            <a:r>
              <a:rPr lang="en-US" smtClean="0">
                <a:latin typeface="Verdana" panose="020B0604030504040204" pitchFamily="34" charset="0"/>
                <a:ea typeface="Verdana" panose="020B0604030504040204" pitchFamily="34" charset="0"/>
                <a:cs typeface="Verdana" panose="020B0604030504040204" pitchFamily="34" charset="0"/>
              </a:rPr>
              <a:t>definitions </a:t>
            </a:r>
            <a:r>
              <a:rPr lang="en-US" dirty="0">
                <a:latin typeface="Verdana" panose="020B0604030504040204" pitchFamily="34" charset="0"/>
                <a:ea typeface="Verdana" panose="020B0604030504040204" pitchFamily="34" charset="0"/>
                <a:cs typeface="Verdana" panose="020B0604030504040204" pitchFamily="34" charset="0"/>
              </a:rPr>
              <a:t>out and are using them. Use this time to prepare a flip chart page to </a:t>
            </a:r>
            <a:r>
              <a:rPr lang="en-US">
                <a:latin typeface="Verdana" panose="020B0604030504040204" pitchFamily="34" charset="0"/>
                <a:ea typeface="Verdana" panose="020B0604030504040204" pitchFamily="34" charset="0"/>
                <a:cs typeface="Verdana" panose="020B0604030504040204" pitchFamily="34" charset="0"/>
              </a:rPr>
              <a:t>record </a:t>
            </a:r>
            <a:r>
              <a:rPr lang="en-US" smtClean="0">
                <a:latin typeface="Verdana" panose="020B0604030504040204" pitchFamily="34" charset="0"/>
                <a:ea typeface="Verdana" panose="020B0604030504040204" pitchFamily="34" charset="0"/>
                <a:cs typeface="Verdana" panose="020B0604030504040204" pitchFamily="34" charset="0"/>
              </a:rPr>
              <a:t>small-group </a:t>
            </a:r>
            <a:r>
              <a:rPr lang="en-US" dirty="0">
                <a:latin typeface="Verdana" panose="020B0604030504040204" pitchFamily="34" charset="0"/>
                <a:ea typeface="Verdana" panose="020B0604030504040204" pitchFamily="34" charset="0"/>
                <a:cs typeface="Verdana" panose="020B0604030504040204" pitchFamily="34" charset="0"/>
              </a:rPr>
              <a:t>answers for each question on the screening tool, and the final decision. Also include path decision if needed.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Trainer asks one group to report results for each question. Ask if any other groups had different responses. If all agree, point out the consistency. If there are disagreements, ask one side (the one matching the SDM‑recommended response, if possible) to explain why they chose their responses. Ask the other side if they accept that. Work toward agreement, especially if it would result in a different response. If the disagreement would not result in a different response and agreement cannot be reached, point out that there can be some difference without affecting the result. If agreement cannot be reached and there is a different result, begin a list of issues to refer to “experts” (may need a moment to explain that each county will have experts who will be resource persons, will periodically provide FAQ sheets to clarify common concerns, and will consider modifications to tools or definitions if </a:t>
            </a:r>
            <a:r>
              <a:rPr lang="en-US">
                <a:latin typeface="Verdana" panose="020B0604030504040204" pitchFamily="34" charset="0"/>
                <a:ea typeface="Verdana" panose="020B0604030504040204" pitchFamily="34" charset="0"/>
                <a:cs typeface="Verdana" panose="020B0604030504040204" pitchFamily="34" charset="0"/>
              </a:rPr>
              <a:t>needed</a:t>
            </a:r>
            <a:r>
              <a:rPr lang="en-US" smtClean="0">
                <a:latin typeface="Verdana" panose="020B0604030504040204" pitchFamily="34" charset="0"/>
                <a:ea typeface="Verdana" panose="020B0604030504040204" pitchFamily="34" charset="0"/>
                <a:cs typeface="Verdana" panose="020B0604030504040204" pitchFamily="34" charset="0"/>
              </a:rPr>
              <a:t>).</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solidFill>
                  <a:prstClr val="black"/>
                </a:solidFill>
                <a:latin typeface="Verdana" charset="0"/>
                <a:ea typeface="MS PGothic" charset="0"/>
                <a:cs typeface="MS PGothic" charset="0"/>
              </a:rPr>
              <a:pPr/>
              <a:t>34</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3457239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The SDM model is a decision tool, not a narrative. Narrative, however, is vital to the case record. Workers will continue to report a narrative in CWS/CMS using the screener narrative.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SDM model  is useful in structuring the narrative to ensure that it is concise and complete. An easy way to do this is to work through the specific questions from the SDM hotline tools that were engaged in this referral. Use the narrative to record the facts that led you to answer the question the way you did.</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Consider using the Three Questions structure for your narrative as well, including information about family support network.  Some counties are training hotline workers to craft proposed harm and danger statements that are behaviorally descriptive and link caregiver actions or inactions to their impact on the child.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narrative will likely contain other information that is required by statute or policy. Also include additional information provided by the caller that may be important for future assessments.</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solidFill>
                  <a:prstClr val="black"/>
                </a:solidFill>
                <a:latin typeface="Verdana" charset="0"/>
                <a:ea typeface="MS PGothic" charset="0"/>
                <a:cs typeface="MS PGothic" charset="0"/>
              </a:rPr>
              <a:pPr/>
              <a:t>35</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16605436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000">
              <a:defRPr/>
            </a:pPr>
            <a:r>
              <a:rPr lang="en-GB" b="1" dirty="0">
                <a:latin typeface="Verdana" panose="020B0604030504040204" pitchFamily="34" charset="0"/>
                <a:ea typeface="Verdana" panose="020B0604030504040204" pitchFamily="34" charset="0"/>
                <a:cs typeface="Verdana" panose="020B0604030504040204" pitchFamily="34" charset="0"/>
              </a:rPr>
              <a:t>Say: </a:t>
            </a:r>
            <a:r>
              <a:rPr lang="en-GB" dirty="0">
                <a:latin typeface="Verdana" panose="020B0604030504040204" pitchFamily="34" charset="0"/>
                <a:ea typeface="Verdana" panose="020B0604030504040204" pitchFamily="34" charset="0"/>
                <a:cs typeface="Verdana" panose="020B0604030504040204" pitchFamily="34" charset="0"/>
              </a:rPr>
              <a:t>Another key idea to remember is that the SDM system guides and supports decisions but does not make decisions for workers. SDM assessments provide useful, reliable, and valid information on which to base decisions; however, families and their problems are too complex to expect that the assessments will always be right. This is where professional judgment plays a vital role. </a:t>
            </a:r>
            <a:r>
              <a:rPr lang="en-US" dirty="0">
                <a:latin typeface="Verdana" panose="020B0604030504040204" pitchFamily="34" charset="0"/>
                <a:ea typeface="Verdana" panose="020B0604030504040204" pitchFamily="34" charset="0"/>
                <a:cs typeface="Verdana" panose="020B0604030504040204" pitchFamily="34" charset="0"/>
              </a:rPr>
              <a:t>Research and structured </a:t>
            </a:r>
            <a:r>
              <a:rPr lang="en-GB" dirty="0">
                <a:latin typeface="Verdana" panose="020B0604030504040204" pitchFamily="34" charset="0"/>
                <a:ea typeface="Verdana" panose="020B0604030504040204" pitchFamily="34" charset="0"/>
                <a:cs typeface="Verdana" panose="020B0604030504040204" pitchFamily="34" charset="0"/>
              </a:rPr>
              <a:t>assessments </a:t>
            </a:r>
            <a:r>
              <a:rPr lang="en-US" dirty="0">
                <a:latin typeface="Verdana" panose="020B0604030504040204" pitchFamily="34" charset="0"/>
                <a:ea typeface="Verdana" panose="020B0604030504040204" pitchFamily="34" charset="0"/>
                <a:cs typeface="Verdana" panose="020B0604030504040204" pitchFamily="34" charset="0"/>
              </a:rPr>
              <a:t>combine with professional judgment and experience to support effective decision making. </a:t>
            </a:r>
            <a:r>
              <a:rPr lang="en-GB" dirty="0">
                <a:latin typeface="Verdana" panose="020B0604030504040204" pitchFamily="34" charset="0"/>
                <a:ea typeface="Verdana" panose="020B0604030504040204" pitchFamily="34" charset="0"/>
                <a:cs typeface="Verdana" panose="020B0604030504040204" pitchFamily="34" charset="0"/>
              </a:rPr>
              <a:t>Assessments </a:t>
            </a:r>
            <a:r>
              <a:rPr lang="en-US" dirty="0">
                <a:latin typeface="Verdana" panose="020B0604030504040204" pitchFamily="34" charset="0"/>
                <a:ea typeface="Verdana" panose="020B0604030504040204" pitchFamily="34" charset="0"/>
                <a:cs typeface="Verdana" panose="020B0604030504040204" pitchFamily="34" charset="0"/>
              </a:rPr>
              <a:t>prompt social workers to gather information, and this information-gathering process is guided by professional judgment and is enhanced when there is a strong relationship between the social worker and the family.</a:t>
            </a:r>
          </a:p>
          <a:p>
            <a:pPr defTabSz="930000">
              <a:defRPr/>
            </a:pPr>
            <a:endParaRPr lang="en-US" dirty="0">
              <a:latin typeface="Verdana" panose="020B0604030504040204" pitchFamily="34" charset="0"/>
              <a:ea typeface="Verdana" panose="020B0604030504040204" pitchFamily="34" charset="0"/>
              <a:cs typeface="Verdana" panose="020B0604030504040204" pitchFamily="34" charset="0"/>
            </a:endParaRPr>
          </a:p>
          <a:p>
            <a:pPr defTabSz="930000">
              <a:defRPr/>
            </a:pPr>
            <a:r>
              <a:rPr lang="en-US" dirty="0">
                <a:latin typeface="Verdana" panose="020B0604030504040204" pitchFamily="34" charset="0"/>
                <a:ea typeface="Verdana" panose="020B0604030504040204" pitchFamily="34" charset="0"/>
                <a:cs typeface="Verdana" panose="020B0604030504040204" pitchFamily="34" charset="0"/>
              </a:rPr>
              <a:t>It is also important to emphasize that the hotline assessment is designed to be completed during the call with the person reporting concerns, even (especially) when calls are being taken by after-hours workers on an emergency basis.  The paperwork can be completed later, but a worker may miss an opportunity to gather important information about child safety if the tool is not used to structure the interview.</a:t>
            </a:r>
          </a:p>
        </p:txBody>
      </p:sp>
      <p:sp>
        <p:nvSpPr>
          <p:cNvPr id="4" name="Slide Number Placeholder 3"/>
          <p:cNvSpPr>
            <a:spLocks noGrp="1"/>
          </p:cNvSpPr>
          <p:nvPr>
            <p:ph type="sldNum" sz="quarter" idx="10"/>
          </p:nvPr>
        </p:nvSpPr>
        <p:spPr/>
        <p:txBody>
          <a:bodyPr/>
          <a:lstStyle/>
          <a:p>
            <a:fld id="{702A6400-8E06-43CF-BF08-B5A29F4378A6}" type="slidenum">
              <a:rPr lang="en-US" sz="1100">
                <a:solidFill>
                  <a:prstClr val="black"/>
                </a:solidFill>
                <a:latin typeface="Verdana" charset="0"/>
                <a:ea typeface="MS PGothic" charset="0"/>
                <a:cs typeface="MS PGothic" charset="0"/>
              </a:rPr>
              <a:pPr/>
              <a:t>36</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21536204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1" dirty="0">
                <a:latin typeface="Verdana" panose="020B0604030504040204" pitchFamily="34" charset="0"/>
                <a:ea typeface="Verdana" panose="020B0604030504040204" pitchFamily="34" charset="0"/>
                <a:cs typeface="Verdana" panose="020B0604030504040204" pitchFamily="34" charset="0"/>
              </a:rPr>
              <a:t>Suggested Activity: </a:t>
            </a:r>
            <a:r>
              <a:rPr lang="en-US" dirty="0">
                <a:latin typeface="Verdana" panose="020B0604030504040204" pitchFamily="34" charset="0"/>
                <a:ea typeface="Verdana" panose="020B0604030504040204" pitchFamily="34" charset="0"/>
                <a:cs typeface="Verdana" panose="020B0604030504040204" pitchFamily="34" charset="0"/>
              </a:rPr>
              <a:t>Ask participants to review the format of the screener narrative in </a:t>
            </a:r>
            <a:r>
              <a:rPr lang="en-US">
                <a:latin typeface="Verdana" panose="020B0604030504040204" pitchFamily="34" charset="0"/>
                <a:ea typeface="Verdana" panose="020B0604030504040204" pitchFamily="34" charset="0"/>
                <a:cs typeface="Verdana" panose="020B0604030504040204" pitchFamily="34" charset="0"/>
              </a:rPr>
              <a:t>the </a:t>
            </a:r>
            <a:r>
              <a:rPr lang="en-US" smtClean="0">
                <a:latin typeface="Verdana" panose="020B0604030504040204" pitchFamily="34" charset="0"/>
                <a:ea typeface="Verdana" panose="020B0604030504040204" pitchFamily="34" charset="0"/>
                <a:cs typeface="Verdana" panose="020B0604030504040204" pitchFamily="34" charset="0"/>
              </a:rPr>
              <a:t>Jefferson/Baxter </a:t>
            </a:r>
            <a:r>
              <a:rPr lang="en-US" dirty="0">
                <a:latin typeface="Verdana" panose="020B0604030504040204" pitchFamily="34" charset="0"/>
                <a:ea typeface="Verdana" panose="020B0604030504040204" pitchFamily="34" charset="0"/>
                <a:cs typeface="Verdana" panose="020B0604030504040204" pitchFamily="34" charset="0"/>
              </a:rPr>
              <a:t>case example.</a:t>
            </a:r>
          </a:p>
          <a:p>
            <a:pPr>
              <a:spcBef>
                <a:spcPts val="0"/>
              </a:spcBef>
            </a:pPr>
            <a:endParaRPr lang="en-US" b="1"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Ask: What do you notice</a:t>
            </a:r>
            <a:r>
              <a:rPr lang="en-US">
                <a:latin typeface="Verdana" panose="020B0604030504040204" pitchFamily="34" charset="0"/>
                <a:ea typeface="Verdana" panose="020B0604030504040204" pitchFamily="34" charset="0"/>
                <a:cs typeface="Verdana" panose="020B0604030504040204" pitchFamily="34" charset="0"/>
              </a:rPr>
              <a:t>? </a:t>
            </a:r>
            <a:r>
              <a:rPr lang="en-US" smtClean="0">
                <a:latin typeface="Verdana" panose="020B0604030504040204" pitchFamily="34" charset="0"/>
                <a:ea typeface="Verdana" panose="020B0604030504040204" pitchFamily="34" charset="0"/>
                <a:cs typeface="Verdana" panose="020B0604030504040204" pitchFamily="34" charset="0"/>
              </a:rPr>
              <a:t>What </a:t>
            </a:r>
            <a:r>
              <a:rPr lang="en-US" dirty="0">
                <a:latin typeface="Verdana" panose="020B0604030504040204" pitchFamily="34" charset="0"/>
                <a:ea typeface="Verdana" panose="020B0604030504040204" pitchFamily="34" charset="0"/>
                <a:cs typeface="Verdana" panose="020B0604030504040204" pitchFamily="34" charset="0"/>
              </a:rPr>
              <a:t>do you like about the format</a:t>
            </a:r>
            <a:r>
              <a:rPr lang="en-US">
                <a:latin typeface="Verdana" panose="020B0604030504040204" pitchFamily="34" charset="0"/>
                <a:ea typeface="Verdana" panose="020B0604030504040204" pitchFamily="34" charset="0"/>
                <a:cs typeface="Verdana" panose="020B0604030504040204" pitchFamily="34" charset="0"/>
              </a:rPr>
              <a:t>? </a:t>
            </a:r>
            <a:r>
              <a:rPr lang="en-US" smtClean="0">
                <a:latin typeface="Verdana" panose="020B0604030504040204" pitchFamily="34" charset="0"/>
                <a:ea typeface="Verdana" panose="020B0604030504040204" pitchFamily="34" charset="0"/>
                <a:cs typeface="Verdana" panose="020B0604030504040204" pitchFamily="34" charset="0"/>
              </a:rPr>
              <a:t>What’s </a:t>
            </a:r>
            <a:r>
              <a:rPr lang="en-US" dirty="0">
                <a:latin typeface="Verdana" panose="020B0604030504040204" pitchFamily="34" charset="0"/>
                <a:ea typeface="Verdana" panose="020B0604030504040204" pitchFamily="34" charset="0"/>
                <a:cs typeface="Verdana" panose="020B0604030504040204" pitchFamily="34" charset="0"/>
              </a:rPr>
              <a:t>worrying</a:t>
            </a:r>
            <a:r>
              <a:rPr lang="en-US">
                <a:latin typeface="Verdana" panose="020B0604030504040204" pitchFamily="34" charset="0"/>
                <a:ea typeface="Verdana" panose="020B0604030504040204" pitchFamily="34" charset="0"/>
                <a:cs typeface="Verdana" panose="020B0604030504040204" pitchFamily="34" charset="0"/>
              </a:rPr>
              <a:t>? </a:t>
            </a:r>
            <a:r>
              <a:rPr lang="en-US" smtClean="0">
                <a:latin typeface="Verdana" panose="020B0604030504040204" pitchFamily="34" charset="0"/>
                <a:ea typeface="Verdana" panose="020B0604030504040204" pitchFamily="34" charset="0"/>
                <a:cs typeface="Verdana" panose="020B0604030504040204" pitchFamily="34" charset="0"/>
              </a:rPr>
              <a:t>How </a:t>
            </a:r>
            <a:r>
              <a:rPr lang="en-US" dirty="0">
                <a:latin typeface="Verdana" panose="020B0604030504040204" pitchFamily="34" charset="0"/>
                <a:ea typeface="Verdana" panose="020B0604030504040204" pitchFamily="34" charset="0"/>
                <a:cs typeface="Verdana" panose="020B0604030504040204" pitchFamily="34" charset="0"/>
              </a:rPr>
              <a:t>might a screener narrative structured in this fashion be useful (or not) to a responding worker?</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a:latin typeface="Verdana" panose="020B0604030504040204" pitchFamily="34" charset="0"/>
                <a:ea typeface="Verdana" panose="020B0604030504040204" pitchFamily="34" charset="0"/>
                <a:cs typeface="Verdana" panose="020B0604030504040204" pitchFamily="34" charset="0"/>
              </a:rPr>
              <a:t>Conduct </a:t>
            </a:r>
            <a:r>
              <a:rPr lang="en-US" smtClean="0">
                <a:latin typeface="Verdana" panose="020B0604030504040204" pitchFamily="34" charset="0"/>
                <a:ea typeface="Verdana" panose="020B0604030504040204" pitchFamily="34" charset="0"/>
                <a:cs typeface="Verdana" panose="020B0604030504040204" pitchFamily="34" charset="0"/>
              </a:rPr>
              <a:t>large-group </a:t>
            </a:r>
            <a:r>
              <a:rPr lang="en-US" dirty="0">
                <a:latin typeface="Verdana" panose="020B0604030504040204" pitchFamily="34" charset="0"/>
                <a:ea typeface="Verdana" panose="020B0604030504040204" pitchFamily="34" charset="0"/>
                <a:cs typeface="Verdana" panose="020B0604030504040204" pitchFamily="34" charset="0"/>
              </a:rPr>
              <a:t>report out.</a:t>
            </a:r>
          </a:p>
        </p:txBody>
      </p:sp>
      <p:sp>
        <p:nvSpPr>
          <p:cNvPr id="4" name="Slide Number Placeholder 3"/>
          <p:cNvSpPr>
            <a:spLocks noGrp="1"/>
          </p:cNvSpPr>
          <p:nvPr>
            <p:ph type="sldNum" sz="quarter" idx="10"/>
          </p:nvPr>
        </p:nvSpPr>
        <p:spPr/>
        <p:txBody>
          <a:bodyPr/>
          <a:lstStyle/>
          <a:p>
            <a:fld id="{25247304-57D7-438A-BE02-671ED1C5BF3A}" type="slidenum">
              <a:rPr lang="en-US" altLang="en-US" sz="1100">
                <a:solidFill>
                  <a:prstClr val="black"/>
                </a:solidFill>
                <a:latin typeface="Verdana" charset="0"/>
                <a:ea typeface="MS PGothic" charset="0"/>
                <a:cs typeface="MS PGothic" charset="0"/>
              </a:rPr>
              <a:pPr/>
              <a:t>37</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10091076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222">
              <a:defRPr b="1">
                <a:solidFill>
                  <a:schemeClr val="tx1"/>
                </a:solidFill>
                <a:latin typeface="Arial" panose="020B0604020202020204" pitchFamily="34" charset="0"/>
              </a:defRPr>
            </a:lvl1pPr>
            <a:lvl2pPr marL="742649" indent="-285634" defTabSz="963222">
              <a:defRPr b="1">
                <a:solidFill>
                  <a:schemeClr val="tx1"/>
                </a:solidFill>
                <a:latin typeface="Arial" panose="020B0604020202020204" pitchFamily="34" charset="0"/>
              </a:defRPr>
            </a:lvl2pPr>
            <a:lvl3pPr marL="1142536" indent="-228507" defTabSz="963222">
              <a:defRPr b="1">
                <a:solidFill>
                  <a:schemeClr val="tx1"/>
                </a:solidFill>
                <a:latin typeface="Arial" panose="020B0604020202020204" pitchFamily="34" charset="0"/>
              </a:defRPr>
            </a:lvl3pPr>
            <a:lvl4pPr marL="1599549" indent="-228507" defTabSz="963222">
              <a:defRPr b="1">
                <a:solidFill>
                  <a:schemeClr val="tx1"/>
                </a:solidFill>
                <a:latin typeface="Arial" panose="020B0604020202020204" pitchFamily="34" charset="0"/>
              </a:defRPr>
            </a:lvl4pPr>
            <a:lvl5pPr marL="2056564" indent="-228507" defTabSz="963222">
              <a:defRPr b="1">
                <a:solidFill>
                  <a:schemeClr val="tx1"/>
                </a:solidFill>
                <a:latin typeface="Arial" panose="020B0604020202020204" pitchFamily="34" charset="0"/>
              </a:defRPr>
            </a:lvl5pPr>
            <a:lvl6pPr marL="2513578" indent="-228507" defTabSz="963222" eaLnBrk="0" fontAlgn="base" hangingPunct="0">
              <a:spcBef>
                <a:spcPct val="0"/>
              </a:spcBef>
              <a:spcAft>
                <a:spcPct val="0"/>
              </a:spcAft>
              <a:defRPr b="1">
                <a:solidFill>
                  <a:schemeClr val="tx1"/>
                </a:solidFill>
                <a:latin typeface="Arial" panose="020B0604020202020204" pitchFamily="34" charset="0"/>
              </a:defRPr>
            </a:lvl6pPr>
            <a:lvl7pPr marL="2970593" indent="-228507" defTabSz="963222" eaLnBrk="0" fontAlgn="base" hangingPunct="0">
              <a:spcBef>
                <a:spcPct val="0"/>
              </a:spcBef>
              <a:spcAft>
                <a:spcPct val="0"/>
              </a:spcAft>
              <a:defRPr b="1">
                <a:solidFill>
                  <a:schemeClr val="tx1"/>
                </a:solidFill>
                <a:latin typeface="Arial" panose="020B0604020202020204" pitchFamily="34" charset="0"/>
              </a:defRPr>
            </a:lvl7pPr>
            <a:lvl8pPr marL="3427607" indent="-228507" defTabSz="963222" eaLnBrk="0" fontAlgn="base" hangingPunct="0">
              <a:spcBef>
                <a:spcPct val="0"/>
              </a:spcBef>
              <a:spcAft>
                <a:spcPct val="0"/>
              </a:spcAft>
              <a:defRPr b="1">
                <a:solidFill>
                  <a:schemeClr val="tx1"/>
                </a:solidFill>
                <a:latin typeface="Arial" panose="020B0604020202020204" pitchFamily="34" charset="0"/>
              </a:defRPr>
            </a:lvl8pPr>
            <a:lvl9pPr marL="3884621" indent="-228507" defTabSz="963222" eaLnBrk="0" fontAlgn="base" hangingPunct="0">
              <a:spcBef>
                <a:spcPct val="0"/>
              </a:spcBef>
              <a:spcAft>
                <a:spcPct val="0"/>
              </a:spcAft>
              <a:defRPr b="1">
                <a:solidFill>
                  <a:schemeClr val="tx1"/>
                </a:solidFill>
                <a:latin typeface="Arial" panose="020B0604020202020204" pitchFamily="34" charset="0"/>
              </a:defRPr>
            </a:lvl9pPr>
          </a:lstStyle>
          <a:p>
            <a:fld id="{D3DC8D70-DBC7-476B-8509-9643F8A79774}" type="slidenum">
              <a:rPr lang="en-US" altLang="en-US" sz="1100" b="0">
                <a:solidFill>
                  <a:prstClr val="black"/>
                </a:solidFill>
                <a:latin typeface="Verdana" charset="0"/>
                <a:ea typeface="MS PGothic" charset="0"/>
                <a:cs typeface="MS PGothic" charset="0"/>
              </a:rPr>
              <a:pPr/>
              <a:t>38</a:t>
            </a:fld>
            <a:endParaRPr lang="en-US" altLang="en-US" sz="1100" b="0" dirty="0">
              <a:solidFill>
                <a:prstClr val="black"/>
              </a:solidFill>
              <a:latin typeface="Verdana" charset="0"/>
              <a:ea typeface="MS PGothic" charset="0"/>
              <a:cs typeface="MS PGothic" charset="0"/>
            </a:endParaRPr>
          </a:p>
        </p:txBody>
      </p:sp>
      <p:sp>
        <p:nvSpPr>
          <p:cNvPr id="149507" name="Rectangle 2"/>
          <p:cNvSpPr>
            <a:spLocks noGrp="1" noRot="1" noChangeAspect="1" noChangeArrowheads="1" noTextEdit="1"/>
          </p:cNvSpPr>
          <p:nvPr>
            <p:ph type="sldImg"/>
          </p:nvPr>
        </p:nvSpPr>
        <p:spPr>
          <a:xfrm>
            <a:off x="1293813" y="76200"/>
            <a:ext cx="4802187" cy="3600450"/>
          </a:xfrm>
          <a:ln/>
        </p:spPr>
      </p:sp>
      <p:sp>
        <p:nvSpPr>
          <p:cNvPr id="149508" name="Rectangle 3"/>
          <p:cNvSpPr>
            <a:spLocks noGrp="1" noChangeArrowheads="1"/>
          </p:cNvSpPr>
          <p:nvPr>
            <p:ph type="body" idx="1"/>
          </p:nvPr>
        </p:nvSpPr>
        <p:spPr>
          <a:xfrm>
            <a:off x="76201" y="3675064"/>
            <a:ext cx="7160419" cy="43735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defTabSz="912441">
              <a:spcBef>
                <a:spcPts val="0"/>
              </a:spcBef>
              <a:defRPr/>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Now we are going to take a look at the SDM assessment that </a:t>
            </a:r>
            <a:r>
              <a:rPr lang="en-US">
                <a:latin typeface="Verdana" panose="020B0604030504040204" pitchFamily="34" charset="0"/>
                <a:ea typeface="Verdana" panose="020B0604030504040204" pitchFamily="34" charset="0"/>
                <a:cs typeface="Verdana" panose="020B0604030504040204" pitchFamily="34" charset="0"/>
              </a:rPr>
              <a:t>is </a:t>
            </a:r>
            <a:r>
              <a:rPr lang="en-US" smtClean="0">
                <a:latin typeface="Verdana" panose="020B0604030504040204" pitchFamily="34" charset="0"/>
                <a:ea typeface="Verdana" panose="020B0604030504040204" pitchFamily="34" charset="0"/>
                <a:cs typeface="Verdana" panose="020B0604030504040204" pitchFamily="34" charset="0"/>
              </a:rPr>
              <a:t>used to help guide the </a:t>
            </a:r>
            <a:r>
              <a:rPr lang="en-US" dirty="0">
                <a:latin typeface="Verdana" panose="020B0604030504040204" pitchFamily="34" charset="0"/>
                <a:ea typeface="Verdana" panose="020B0604030504040204" pitchFamily="34" charset="0"/>
                <a:cs typeface="Verdana" panose="020B0604030504040204" pitchFamily="34" charset="0"/>
              </a:rPr>
              <a:t>second decision point in the life of a child welfare case, the safety assessment. The goal of using a tool to assess safety is to increase consistency and ensure that every worker in every case considers all critical safety threats</a:t>
            </a:r>
            <a:r>
              <a:rPr lang="en-US" dirty="0" smtClean="0">
                <a:latin typeface="Verdana" panose="020B0604030504040204" pitchFamily="34" charset="0"/>
                <a:ea typeface="Verdana" panose="020B0604030504040204" pitchFamily="34" charset="0"/>
                <a:cs typeface="Verdana" panose="020B0604030504040204" pitchFamily="34" charset="0"/>
              </a:rPr>
              <a:t>.  You will find </a:t>
            </a:r>
            <a:r>
              <a:rPr lang="en-US" smtClean="0">
                <a:latin typeface="Verdana" panose="020B0604030504040204" pitchFamily="34" charset="0"/>
                <a:ea typeface="Verdana" panose="020B0604030504040204" pitchFamily="34" charset="0"/>
                <a:cs typeface="Verdana" panose="020B0604030504040204" pitchFamily="34" charset="0"/>
              </a:rPr>
              <a:t>the safety assessment tool </a:t>
            </a:r>
            <a:r>
              <a:rPr lang="en-US" dirty="0" smtClean="0">
                <a:latin typeface="Verdana" panose="020B0604030504040204" pitchFamily="34" charset="0"/>
                <a:ea typeface="Verdana" panose="020B0604030504040204" pitchFamily="34" charset="0"/>
                <a:cs typeface="Verdana" panose="020B0604030504040204" pitchFamily="34" charset="0"/>
              </a:rPr>
              <a:t>starting on page 34,</a:t>
            </a:r>
            <a:r>
              <a:rPr lang="en-US" baseline="0" dirty="0" smtClean="0">
                <a:latin typeface="Verdana" panose="020B0604030504040204" pitchFamily="34" charset="0"/>
                <a:ea typeface="Verdana" panose="020B0604030504040204" pitchFamily="34" charset="0"/>
                <a:cs typeface="Verdana" panose="020B0604030504040204" pitchFamily="34" charset="0"/>
              </a:rPr>
              <a:t> definitions beginning on </a:t>
            </a:r>
            <a:r>
              <a:rPr lang="en-US" baseline="0" smtClean="0">
                <a:latin typeface="Verdana" panose="020B0604030504040204" pitchFamily="34" charset="0"/>
                <a:ea typeface="Verdana" panose="020B0604030504040204" pitchFamily="34" charset="0"/>
                <a:cs typeface="Verdana" panose="020B0604030504040204" pitchFamily="34" charset="0"/>
              </a:rPr>
              <a:t>page 37, </a:t>
            </a:r>
            <a:r>
              <a:rPr lang="en-US" baseline="0" dirty="0" smtClean="0">
                <a:latin typeface="Verdana" panose="020B0604030504040204" pitchFamily="34" charset="0"/>
                <a:ea typeface="Verdana" panose="020B0604030504040204" pitchFamily="34" charset="0"/>
                <a:cs typeface="Verdana" panose="020B0604030504040204" pitchFamily="34" charset="0"/>
              </a:rPr>
              <a:t>and policy and procedures beginning on </a:t>
            </a:r>
            <a:r>
              <a:rPr lang="en-US" baseline="0" smtClean="0">
                <a:latin typeface="Verdana" panose="020B0604030504040204" pitchFamily="34" charset="0"/>
                <a:ea typeface="Verdana" panose="020B0604030504040204" pitchFamily="34" charset="0"/>
                <a:cs typeface="Verdana" panose="020B0604030504040204" pitchFamily="34" charset="0"/>
              </a:rPr>
              <a:t>page 49.</a:t>
            </a: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first safety assessment is done before concluding the first face-to-face contact. You are already making a safety decision every time you leave a child in a situation, or before removing a child.  </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In the field, there may be no time to sit down and do paperwork. (You may demonstrate in an exaggerated fashion what NOT to do, such as read a safety item to a parent and ask if it applies.) While you would not necessarily take the FORM into the field, you should KNOW the form so that you base your decision on the SDM safety assessment. To help, we will provide “field guides” (hand out field guides at this time, or point to them in the pocket of the manual). These contain very brief words or phrases to serve as reminders for the critical safety threats that need to be assessed.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pPr>
            <a:r>
              <a:rPr lang="en-US" dirty="0">
                <a:latin typeface="Verdana" panose="020B0604030504040204" pitchFamily="34" charset="0"/>
                <a:ea typeface="Verdana" panose="020B0604030504040204" pitchFamily="34" charset="0"/>
                <a:cs typeface="Verdana" panose="020B0604030504040204" pitchFamily="34" charset="0"/>
              </a:rPr>
              <a:t>DIGGING DEEPER: SDM forms are not designed to be completed by the family; they are not “interview guides.” Rather, they are tools the worker uses to focus on the most critical information and then to collect that information. No attempt was made to make the language “family friendly.” This should NOT, however, be construed to mean that the SDM model is something that is done “TO” a family. The intent is for the worker to use appropriate social work skills (such as those learned through SOP or similar training) to interview and observe, gather collateral information as appropriate, and distill all of this information into the appropriate responses on the tool. While meeting with the family, whether or not the worker has a copy of the tool in hand is not as important as ensuring that the family understands the assessment process. The worker should explain, at each step of the way, what decision is being made and what this decision will be based on. The selection of a response on an SDM tool should reflect the family’s point of view EXCEPT where the worker’s professional judgment is that the family’s point of view represents misunderstanding or denial, or where the family’s expressed point of view and their reality differ. In these exceptions, the worker’s narrative should clearly explain why the SDM response does not reflect the family’s point of view.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a:t>
            </a:r>
            <a:r>
              <a:rPr lang="en-US" i="1" dirty="0">
                <a:latin typeface="Verdana" panose="020B0604030504040204" pitchFamily="34" charset="0"/>
                <a:ea typeface="Verdana" panose="020B0604030504040204" pitchFamily="34" charset="0"/>
                <a:cs typeface="Verdana" panose="020B0604030504040204" pitchFamily="34" charset="0"/>
              </a:rPr>
              <a:t>It may be helpful to provide a story about how a worker used engagement skills to get a more accurate assessment of safety, or how using engagement skills led to using an in-home safety plan rather than removal. Another option would be to ask for ideas about how a worker could explain the safety assessment to a family in </a:t>
            </a:r>
            <a:r>
              <a:rPr lang="en-US" i="1">
                <a:latin typeface="Verdana" panose="020B0604030504040204" pitchFamily="34" charset="0"/>
                <a:ea typeface="Verdana" panose="020B0604030504040204" pitchFamily="34" charset="0"/>
                <a:cs typeface="Verdana" panose="020B0604030504040204" pitchFamily="34" charset="0"/>
              </a:rPr>
              <a:t>a </a:t>
            </a:r>
            <a:r>
              <a:rPr lang="en-US" i="1" smtClean="0">
                <a:latin typeface="Verdana" panose="020B0604030504040204" pitchFamily="34" charset="0"/>
                <a:ea typeface="Verdana" panose="020B0604030504040204" pitchFamily="34" charset="0"/>
                <a:cs typeface="Verdana" panose="020B0604030504040204" pitchFamily="34" charset="0"/>
              </a:rPr>
              <a:t>strengths-based </a:t>
            </a:r>
            <a:r>
              <a:rPr lang="en-US" i="1" dirty="0">
                <a:latin typeface="Verdana" panose="020B0604030504040204" pitchFamily="34" charset="0"/>
                <a:ea typeface="Verdana" panose="020B0604030504040204" pitchFamily="34" charset="0"/>
                <a:cs typeface="Verdana" panose="020B0604030504040204" pitchFamily="34" charset="0"/>
              </a:rPr>
              <a:t>way</a:t>
            </a:r>
            <a:r>
              <a:rPr lang="en-US" i="1">
                <a:latin typeface="Verdana" panose="020B0604030504040204" pitchFamily="34" charset="0"/>
                <a:ea typeface="Verdana" panose="020B0604030504040204" pitchFamily="34" charset="0"/>
                <a:cs typeface="Verdana" panose="020B0604030504040204" pitchFamily="34" charset="0"/>
              </a:rPr>
              <a:t>.</a:t>
            </a:r>
            <a:r>
              <a:rPr lang="en-US">
                <a:latin typeface="Verdana" panose="020B0604030504040204" pitchFamily="34" charset="0"/>
                <a:ea typeface="Verdana" panose="020B0604030504040204" pitchFamily="34" charset="0"/>
                <a:cs typeface="Verdana" panose="020B0604030504040204" pitchFamily="34" charset="0"/>
              </a:rPr>
              <a:t> </a:t>
            </a:r>
            <a:endParaRPr lang="en-AU" alt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183658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When a child welfare </a:t>
            </a:r>
            <a:r>
              <a:rPr lang="en-US">
                <a:latin typeface="Verdana" panose="020B0604030504040204" pitchFamily="34" charset="0"/>
                <a:ea typeface="Verdana" panose="020B0604030504040204" pitchFamily="34" charset="0"/>
                <a:cs typeface="Verdana" panose="020B0604030504040204" pitchFamily="34" charset="0"/>
              </a:rPr>
              <a:t>worker </a:t>
            </a:r>
            <a:r>
              <a:rPr lang="en-US" smtClean="0">
                <a:latin typeface="Verdana" panose="020B0604030504040204" pitchFamily="34" charset="0"/>
                <a:ea typeface="Verdana" panose="020B0604030504040204" pitchFamily="34" charset="0"/>
                <a:cs typeface="Verdana" panose="020B0604030504040204" pitchFamily="34" charset="0"/>
              </a:rPr>
              <a:t>assesses</a:t>
            </a:r>
            <a:r>
              <a:rPr lang="en-US" baseline="0" smtClean="0">
                <a:latin typeface="Verdana" panose="020B0604030504040204" pitchFamily="34" charset="0"/>
                <a:ea typeface="Verdana" panose="020B0604030504040204" pitchFamily="34" charset="0"/>
                <a:cs typeface="Verdana" panose="020B0604030504040204" pitchFamily="34" charset="0"/>
              </a:rPr>
              <a:t> and investigates </a:t>
            </a:r>
            <a:r>
              <a:rPr lang="en-US" smtClean="0">
                <a:latin typeface="Verdana" panose="020B0604030504040204" pitchFamily="34" charset="0"/>
                <a:ea typeface="Verdana" panose="020B0604030504040204" pitchFamily="34" charset="0"/>
                <a:cs typeface="Verdana" panose="020B0604030504040204" pitchFamily="34" charset="0"/>
              </a:rPr>
              <a:t>an allegation </a:t>
            </a:r>
            <a:r>
              <a:rPr lang="en-US" dirty="0">
                <a:latin typeface="Verdana" panose="020B0604030504040204" pitchFamily="34" charset="0"/>
                <a:ea typeface="Verdana" panose="020B0604030504040204" pitchFamily="34" charset="0"/>
                <a:cs typeface="Verdana" panose="020B0604030504040204" pitchFamily="34" charset="0"/>
              </a:rPr>
              <a:t>of child abuse and neglect, there are three key decisions that need to be made:</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marL="457015" indent="-228507">
              <a:spcBef>
                <a:spcPts val="0"/>
              </a:spcBef>
              <a:buFont typeface="+mj-lt"/>
              <a:buAutoNum type="arabicPeriod"/>
            </a:pPr>
            <a:r>
              <a:rPr lang="en-US" dirty="0">
                <a:latin typeface="Verdana" panose="020B0604030504040204" pitchFamily="34" charset="0"/>
                <a:ea typeface="Verdana" panose="020B0604030504040204" pitchFamily="34" charset="0"/>
                <a:cs typeface="Verdana" panose="020B0604030504040204" pitchFamily="34" charset="0"/>
              </a:rPr>
              <a:t>Is the child safe and, if not, what actions </a:t>
            </a:r>
            <a:r>
              <a:rPr lang="en-US">
                <a:latin typeface="Verdana" panose="020B0604030504040204" pitchFamily="34" charset="0"/>
                <a:ea typeface="Verdana" panose="020B0604030504040204" pitchFamily="34" charset="0"/>
                <a:cs typeface="Verdana" panose="020B0604030504040204" pitchFamily="34" charset="0"/>
              </a:rPr>
              <a:t>are </a:t>
            </a:r>
            <a:r>
              <a:rPr lang="en-US" smtClean="0">
                <a:latin typeface="Verdana" panose="020B0604030504040204" pitchFamily="34" charset="0"/>
                <a:ea typeface="Verdana" panose="020B0604030504040204" pitchFamily="34" charset="0"/>
                <a:cs typeface="Verdana" panose="020B0604030504040204" pitchFamily="34" charset="0"/>
              </a:rPr>
              <a:t>needed </a:t>
            </a:r>
            <a:r>
              <a:rPr lang="en-US">
                <a:latin typeface="Verdana" panose="020B0604030504040204" pitchFamily="34" charset="0"/>
                <a:ea typeface="Verdana" panose="020B0604030504040204" pitchFamily="34" charset="0"/>
                <a:cs typeface="Verdana" panose="020B0604030504040204" pitchFamily="34" charset="0"/>
              </a:rPr>
              <a:t>to </a:t>
            </a:r>
            <a:r>
              <a:rPr lang="en-US" smtClean="0">
                <a:latin typeface="Verdana" panose="020B0604030504040204" pitchFamily="34" charset="0"/>
                <a:ea typeface="Verdana" panose="020B0604030504040204" pitchFamily="34" charset="0"/>
                <a:cs typeface="Verdana" panose="020B0604030504040204" pitchFamily="34" charset="0"/>
              </a:rPr>
              <a:t>ensure his/her immediate </a:t>
            </a:r>
            <a:r>
              <a:rPr lang="en-US" dirty="0">
                <a:latin typeface="Verdana" panose="020B0604030504040204" pitchFamily="34" charset="0"/>
                <a:ea typeface="Verdana" panose="020B0604030504040204" pitchFamily="34" charset="0"/>
                <a:cs typeface="Verdana" panose="020B0604030504040204" pitchFamily="34" charset="0"/>
              </a:rPr>
              <a:t>safety? (informed </a:t>
            </a:r>
            <a:r>
              <a:rPr lang="en-US">
                <a:latin typeface="Verdana" panose="020B0604030504040204" pitchFamily="34" charset="0"/>
                <a:ea typeface="Verdana" panose="020B0604030504040204" pitchFamily="34" charset="0"/>
                <a:cs typeface="Verdana" panose="020B0604030504040204" pitchFamily="34" charset="0"/>
              </a:rPr>
              <a:t>by </a:t>
            </a:r>
            <a:r>
              <a:rPr lang="en-US" smtClean="0">
                <a:latin typeface="Verdana" panose="020B0604030504040204" pitchFamily="34" charset="0"/>
                <a:ea typeface="Verdana" panose="020B0604030504040204" pitchFamily="34" charset="0"/>
                <a:cs typeface="Verdana" panose="020B0604030504040204" pitchFamily="34" charset="0"/>
              </a:rPr>
              <a:t>the safety assessment</a:t>
            </a:r>
            <a:r>
              <a:rPr lang="en-US" dirty="0">
                <a:latin typeface="Verdana" panose="020B0604030504040204" pitchFamily="34" charset="0"/>
                <a:ea typeface="Verdana" panose="020B0604030504040204" pitchFamily="34" charset="0"/>
                <a:cs typeface="Verdana" panose="020B0604030504040204" pitchFamily="34" charset="0"/>
              </a:rPr>
              <a:t>)</a:t>
            </a:r>
          </a:p>
          <a:p>
            <a:pPr marL="457015" indent="-228507">
              <a:spcBef>
                <a:spcPts val="0"/>
              </a:spcBef>
              <a:buFont typeface="+mj-lt"/>
              <a:buAutoNum type="arabicPeriod"/>
            </a:pPr>
            <a:endParaRPr lang="en-US" dirty="0">
              <a:latin typeface="Verdana" panose="020B0604030504040204" pitchFamily="34" charset="0"/>
              <a:ea typeface="Verdana" panose="020B0604030504040204" pitchFamily="34" charset="0"/>
              <a:cs typeface="Verdana" panose="020B0604030504040204" pitchFamily="34" charset="0"/>
            </a:endParaRPr>
          </a:p>
          <a:p>
            <a:pPr marL="457015" indent="-228507">
              <a:spcBef>
                <a:spcPts val="0"/>
              </a:spcBef>
              <a:buFont typeface="+mj-lt"/>
              <a:buAutoNum type="arabicPeriod"/>
            </a:pPr>
            <a:r>
              <a:rPr lang="en-US" dirty="0">
                <a:latin typeface="Verdana" panose="020B0604030504040204" pitchFamily="34" charset="0"/>
                <a:ea typeface="Verdana" panose="020B0604030504040204" pitchFamily="34" charset="0"/>
                <a:cs typeface="Verdana" panose="020B0604030504040204" pitchFamily="34" charset="0"/>
              </a:rPr>
              <a:t>Did child abuse or neglect occur</a:t>
            </a:r>
            <a:r>
              <a:rPr lang="en-US">
                <a:latin typeface="Verdana" panose="020B0604030504040204" pitchFamily="34" charset="0"/>
                <a:ea typeface="Verdana" panose="020B0604030504040204" pitchFamily="34" charset="0"/>
                <a:cs typeface="Verdana" panose="020B0604030504040204" pitchFamily="34" charset="0"/>
              </a:rPr>
              <a:t>? </a:t>
            </a:r>
            <a:r>
              <a:rPr lang="en-US" smtClean="0">
                <a:latin typeface="Verdana" panose="020B0604030504040204" pitchFamily="34" charset="0"/>
                <a:ea typeface="Verdana" panose="020B0604030504040204" pitchFamily="34" charset="0"/>
                <a:cs typeface="Verdana" panose="020B0604030504040204" pitchFamily="34" charset="0"/>
              </a:rPr>
              <a:t>(allegation </a:t>
            </a:r>
            <a:r>
              <a:rPr lang="en-US" dirty="0" smtClean="0">
                <a:latin typeface="Verdana" panose="020B0604030504040204" pitchFamily="34" charset="0"/>
                <a:ea typeface="Verdana" panose="020B0604030504040204" pitchFamily="34" charset="0"/>
                <a:cs typeface="Verdana" panose="020B0604030504040204" pitchFamily="34" charset="0"/>
              </a:rPr>
              <a:t>conclusion)</a:t>
            </a:r>
            <a:endParaRPr lang="en-US" dirty="0">
              <a:latin typeface="Verdana" panose="020B0604030504040204" pitchFamily="34" charset="0"/>
              <a:ea typeface="Verdana" panose="020B0604030504040204" pitchFamily="34" charset="0"/>
              <a:cs typeface="Verdana" panose="020B0604030504040204" pitchFamily="34" charset="0"/>
            </a:endParaRPr>
          </a:p>
          <a:p>
            <a:pPr marL="457015" indent="-228507">
              <a:spcBef>
                <a:spcPts val="0"/>
              </a:spcBef>
              <a:buFont typeface="+mj-lt"/>
              <a:buAutoNum type="arabicPeriod"/>
            </a:pPr>
            <a:endParaRPr lang="en-US" dirty="0">
              <a:latin typeface="Verdana" panose="020B0604030504040204" pitchFamily="34" charset="0"/>
              <a:ea typeface="Verdana" panose="020B0604030504040204" pitchFamily="34" charset="0"/>
              <a:cs typeface="Verdana" panose="020B0604030504040204" pitchFamily="34" charset="0"/>
            </a:endParaRPr>
          </a:p>
          <a:p>
            <a:pPr marL="457015" indent="-228507">
              <a:spcBef>
                <a:spcPts val="0"/>
              </a:spcBef>
              <a:buFont typeface="+mj-lt"/>
              <a:buAutoNum type="arabicPeriod"/>
            </a:pPr>
            <a:r>
              <a:rPr lang="en-US" dirty="0">
                <a:latin typeface="Verdana" panose="020B0604030504040204" pitchFamily="34" charset="0"/>
                <a:ea typeface="Verdana" panose="020B0604030504040204" pitchFamily="34" charset="0"/>
                <a:cs typeface="Verdana" panose="020B0604030504040204" pitchFamily="34" charset="0"/>
              </a:rPr>
              <a:t>Should we open a case </a:t>
            </a:r>
            <a:r>
              <a:rPr lang="en-US">
                <a:latin typeface="Verdana" panose="020B0604030504040204" pitchFamily="34" charset="0"/>
                <a:ea typeface="Verdana" panose="020B0604030504040204" pitchFamily="34" charset="0"/>
                <a:cs typeface="Verdana" panose="020B0604030504040204" pitchFamily="34" charset="0"/>
              </a:rPr>
              <a:t>for </a:t>
            </a:r>
            <a:r>
              <a:rPr lang="en-US" smtClean="0">
                <a:latin typeface="Verdana" panose="020B0604030504040204" pitchFamily="34" charset="0"/>
                <a:ea typeface="Verdana" panose="020B0604030504040204" pitchFamily="34" charset="0"/>
                <a:cs typeface="Verdana" panose="020B0604030504040204" pitchFamily="34" charset="0"/>
              </a:rPr>
              <a:t>intervention? (informed </a:t>
            </a:r>
            <a:r>
              <a:rPr lang="en-US" dirty="0">
                <a:latin typeface="Verdana" panose="020B0604030504040204" pitchFamily="34" charset="0"/>
                <a:ea typeface="Verdana" panose="020B0604030504040204" pitchFamily="34" charset="0"/>
                <a:cs typeface="Verdana" panose="020B0604030504040204" pitchFamily="34" charset="0"/>
              </a:rPr>
              <a:t>by </a:t>
            </a:r>
            <a:r>
              <a:rPr lang="en-US">
                <a:latin typeface="Verdana" panose="020B0604030504040204" pitchFamily="34" charset="0"/>
                <a:ea typeface="Verdana" panose="020B0604030504040204" pitchFamily="34" charset="0"/>
                <a:cs typeface="Verdana" panose="020B0604030504040204" pitchFamily="34" charset="0"/>
              </a:rPr>
              <a:t>the </a:t>
            </a:r>
            <a:r>
              <a:rPr lang="en-US" smtClean="0">
                <a:latin typeface="Verdana" panose="020B0604030504040204" pitchFamily="34" charset="0"/>
                <a:ea typeface="Verdana" panose="020B0604030504040204" pitchFamily="34" charset="0"/>
                <a:cs typeface="Verdana" panose="020B0604030504040204" pitchFamily="34" charset="0"/>
              </a:rPr>
              <a:t>risk assessment</a:t>
            </a:r>
            <a:r>
              <a:rPr lang="en-US" dirty="0">
                <a:latin typeface="Verdana" panose="020B0604030504040204" pitchFamily="34" charset="0"/>
                <a:ea typeface="Verdana" panose="020B0604030504040204" pitchFamily="34" charset="0"/>
                <a:cs typeface="Verdana" panose="020B0604030504040204" pitchFamily="34" charset="0"/>
              </a:rPr>
              <a:t>)</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These decisions are distinct and often intersecting </a:t>
            </a:r>
            <a:r>
              <a:rPr lang="en-US">
                <a:latin typeface="Verdana" panose="020B0604030504040204" pitchFamily="34" charset="0"/>
                <a:ea typeface="Verdana" panose="020B0604030504040204" pitchFamily="34" charset="0"/>
                <a:cs typeface="Verdana" panose="020B0604030504040204" pitchFamily="34" charset="0"/>
              </a:rPr>
              <a:t>during </a:t>
            </a:r>
            <a:r>
              <a:rPr lang="en-US" smtClean="0">
                <a:latin typeface="Verdana" panose="020B0604030504040204" pitchFamily="34" charset="0"/>
                <a:ea typeface="Verdana" panose="020B0604030504040204" pitchFamily="34" charset="0"/>
                <a:cs typeface="Verdana" panose="020B0604030504040204" pitchFamily="34" charset="0"/>
              </a:rPr>
              <a:t>the worker’s initial </a:t>
            </a:r>
            <a:r>
              <a:rPr lang="en-US" dirty="0">
                <a:latin typeface="Verdana" panose="020B0604030504040204" pitchFamily="34" charset="0"/>
                <a:ea typeface="Verdana" panose="020B0604030504040204" pitchFamily="34" charset="0"/>
                <a:cs typeface="Verdana" panose="020B0604030504040204" pitchFamily="34" charset="0"/>
              </a:rPr>
              <a:t>assessment of the family.</a:t>
            </a:r>
          </a:p>
        </p:txBody>
      </p:sp>
      <p:sp>
        <p:nvSpPr>
          <p:cNvPr id="4" name="Slide Number Placeholder 3"/>
          <p:cNvSpPr>
            <a:spLocks noGrp="1"/>
          </p:cNvSpPr>
          <p:nvPr>
            <p:ph type="sldNum" sz="quarter" idx="10"/>
          </p:nvPr>
        </p:nvSpPr>
        <p:spPr>
          <a:xfrm>
            <a:off x="4144966" y="9121778"/>
            <a:ext cx="3170237" cy="479425"/>
          </a:xfrm>
        </p:spPr>
        <p:txBody>
          <a:bodyPr/>
          <a:lstStyle/>
          <a:p>
            <a:fld id="{25247304-57D7-438A-BE02-671ED1C5BF3A}" type="slidenum">
              <a:rPr lang="en-US" altLang="en-US" sz="1100">
                <a:solidFill>
                  <a:prstClr val="black"/>
                </a:solidFill>
                <a:latin typeface="Verdana" charset="0"/>
                <a:ea typeface="MS PGothic" charset="0"/>
                <a:cs typeface="MS PGothic" charset="0"/>
              </a:rPr>
              <a:pPr/>
              <a:t>39</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3262578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222">
              <a:defRPr b="1">
                <a:solidFill>
                  <a:schemeClr val="tx1"/>
                </a:solidFill>
                <a:latin typeface="Arial" panose="020B0604020202020204" pitchFamily="34" charset="0"/>
              </a:defRPr>
            </a:lvl1pPr>
            <a:lvl2pPr marL="742649" indent="-285634" defTabSz="963222">
              <a:defRPr b="1">
                <a:solidFill>
                  <a:schemeClr val="tx1"/>
                </a:solidFill>
                <a:latin typeface="Arial" panose="020B0604020202020204" pitchFamily="34" charset="0"/>
              </a:defRPr>
            </a:lvl2pPr>
            <a:lvl3pPr marL="1142536" indent="-228507" defTabSz="963222">
              <a:defRPr b="1">
                <a:solidFill>
                  <a:schemeClr val="tx1"/>
                </a:solidFill>
                <a:latin typeface="Arial" panose="020B0604020202020204" pitchFamily="34" charset="0"/>
              </a:defRPr>
            </a:lvl3pPr>
            <a:lvl4pPr marL="1599549" indent="-228507" defTabSz="963222">
              <a:defRPr b="1">
                <a:solidFill>
                  <a:schemeClr val="tx1"/>
                </a:solidFill>
                <a:latin typeface="Arial" panose="020B0604020202020204" pitchFamily="34" charset="0"/>
              </a:defRPr>
            </a:lvl4pPr>
            <a:lvl5pPr marL="2056564" indent="-228507" defTabSz="963222">
              <a:defRPr b="1">
                <a:solidFill>
                  <a:schemeClr val="tx1"/>
                </a:solidFill>
                <a:latin typeface="Arial" panose="020B0604020202020204" pitchFamily="34" charset="0"/>
              </a:defRPr>
            </a:lvl5pPr>
            <a:lvl6pPr marL="2513578" indent="-228507" defTabSz="963222" eaLnBrk="0" fontAlgn="base" hangingPunct="0">
              <a:spcBef>
                <a:spcPct val="0"/>
              </a:spcBef>
              <a:spcAft>
                <a:spcPct val="0"/>
              </a:spcAft>
              <a:defRPr b="1">
                <a:solidFill>
                  <a:schemeClr val="tx1"/>
                </a:solidFill>
                <a:latin typeface="Arial" panose="020B0604020202020204" pitchFamily="34" charset="0"/>
              </a:defRPr>
            </a:lvl6pPr>
            <a:lvl7pPr marL="2970593" indent="-228507" defTabSz="963222" eaLnBrk="0" fontAlgn="base" hangingPunct="0">
              <a:spcBef>
                <a:spcPct val="0"/>
              </a:spcBef>
              <a:spcAft>
                <a:spcPct val="0"/>
              </a:spcAft>
              <a:defRPr b="1">
                <a:solidFill>
                  <a:schemeClr val="tx1"/>
                </a:solidFill>
                <a:latin typeface="Arial" panose="020B0604020202020204" pitchFamily="34" charset="0"/>
              </a:defRPr>
            </a:lvl7pPr>
            <a:lvl8pPr marL="3427607" indent="-228507" defTabSz="963222" eaLnBrk="0" fontAlgn="base" hangingPunct="0">
              <a:spcBef>
                <a:spcPct val="0"/>
              </a:spcBef>
              <a:spcAft>
                <a:spcPct val="0"/>
              </a:spcAft>
              <a:defRPr b="1">
                <a:solidFill>
                  <a:schemeClr val="tx1"/>
                </a:solidFill>
                <a:latin typeface="Arial" panose="020B0604020202020204" pitchFamily="34" charset="0"/>
              </a:defRPr>
            </a:lvl8pPr>
            <a:lvl9pPr marL="3884621" indent="-228507" defTabSz="963222" eaLnBrk="0" fontAlgn="base" hangingPunct="0">
              <a:spcBef>
                <a:spcPct val="0"/>
              </a:spcBef>
              <a:spcAft>
                <a:spcPct val="0"/>
              </a:spcAft>
              <a:defRPr b="1">
                <a:solidFill>
                  <a:schemeClr val="tx1"/>
                </a:solidFill>
                <a:latin typeface="Arial" panose="020B0604020202020204" pitchFamily="34" charset="0"/>
              </a:defRPr>
            </a:lvl9pPr>
          </a:lstStyle>
          <a:p>
            <a:fld id="{5224BE05-42C0-4AC7-9819-79534F1DD988}" type="slidenum">
              <a:rPr lang="en-US" altLang="en-US" sz="1100" b="0">
                <a:latin typeface="Verdana" panose="020B0604030504040204" pitchFamily="34" charset="0"/>
                <a:ea typeface="Verdana" panose="020B0604030504040204" pitchFamily="34" charset="0"/>
                <a:cs typeface="Verdana" panose="020B0604030504040204" pitchFamily="34" charset="0"/>
              </a:rPr>
              <a:pPr/>
              <a:t>4</a:t>
            </a:fld>
            <a:endParaRPr lang="en-US" altLang="en-US" sz="1100" b="0" dirty="0">
              <a:latin typeface="Verdana" panose="020B0604030504040204" pitchFamily="34" charset="0"/>
              <a:ea typeface="Verdana" panose="020B0604030504040204" pitchFamily="34" charset="0"/>
              <a:cs typeface="Verdana" panose="020B0604030504040204" pitchFamily="34" charset="0"/>
            </a:endParaRPr>
          </a:p>
        </p:txBody>
      </p:sp>
      <p:sp>
        <p:nvSpPr>
          <p:cNvPr id="147459" name="Rectangle 2"/>
          <p:cNvSpPr>
            <a:spLocks noGrp="1" noRot="1" noChangeAspect="1" noChangeArrowheads="1" noTextEdit="1"/>
          </p:cNvSpPr>
          <p:nvPr>
            <p:ph type="sldImg"/>
          </p:nvPr>
        </p:nvSpPr>
        <p:spPr>
          <a:xfrm>
            <a:off x="1257300" y="720725"/>
            <a:ext cx="4800600" cy="3600450"/>
          </a:xfrm>
          <a:ln/>
        </p:spPr>
      </p:sp>
      <p:sp>
        <p:nvSpPr>
          <p:cNvPr id="147460" name="Rectangle 3"/>
          <p:cNvSpPr>
            <a:spLocks noGrp="1" noChangeArrowheads="1"/>
          </p:cNvSpPr>
          <p:nvPr>
            <p:ph type="body" idx="1"/>
          </p:nvPr>
        </p:nvSpPr>
        <p:spPr>
          <a:xfrm>
            <a:off x="990602" y="4572001"/>
            <a:ext cx="5334000" cy="4308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Turn to page 3. Here you will see a one-page overview of the SDM tools and the basic policies and procedures for each tool. It can be a handy reference as you learn the model.</a:t>
            </a:r>
          </a:p>
          <a:p>
            <a:pPr defTabSz="912441">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958257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The safety tool has a very limited purpose: to determine whether there are conditions that place a child in danger of immediate harm. That information is used to guide the decision to either allow the child to remain in the home with no specific safety intervention, to leave the child in the home WITH a safety plan, or to protectively place the child. It is NOT a tool to assess needs or estimate risk.</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In the first 24 hours of a referral, we have less information than we will have in the next days, weeks, or months</a:t>
            </a:r>
            <a:r>
              <a:rPr lang="en-US">
                <a:latin typeface="Verdana" panose="020B0604030504040204" pitchFamily="34" charset="0"/>
                <a:ea typeface="Verdana" panose="020B0604030504040204" pitchFamily="34" charset="0"/>
                <a:cs typeface="Verdana" panose="020B0604030504040204" pitchFamily="34" charset="0"/>
              </a:rPr>
              <a:t>. </a:t>
            </a:r>
            <a:r>
              <a:rPr lang="en-US" smtClean="0">
                <a:latin typeface="Verdana" panose="020B0604030504040204" pitchFamily="34" charset="0"/>
                <a:ea typeface="Verdana" panose="020B0604030504040204" pitchFamily="34" charset="0"/>
                <a:cs typeface="Verdana" panose="020B0604030504040204" pitchFamily="34" charset="0"/>
              </a:rPr>
              <a:t>The</a:t>
            </a:r>
            <a:r>
              <a:rPr lang="en-US" baseline="0" smtClean="0">
                <a:latin typeface="Verdana" panose="020B0604030504040204" pitchFamily="34" charset="0"/>
                <a:ea typeface="Verdana" panose="020B0604030504040204" pitchFamily="34" charset="0"/>
                <a:cs typeface="Verdana" panose="020B0604030504040204" pitchFamily="34" charset="0"/>
              </a:rPr>
              <a:t> s</a:t>
            </a:r>
            <a:r>
              <a:rPr lang="en-US" smtClean="0">
                <a:latin typeface="Verdana" panose="020B0604030504040204" pitchFamily="34" charset="0"/>
                <a:ea typeface="Verdana" panose="020B0604030504040204" pitchFamily="34" charset="0"/>
                <a:cs typeface="Verdana" panose="020B0604030504040204" pitchFamily="34" charset="0"/>
              </a:rPr>
              <a:t>afety </a:t>
            </a:r>
            <a:r>
              <a:rPr lang="en-US">
                <a:latin typeface="Verdana" panose="020B0604030504040204" pitchFamily="34" charset="0"/>
                <a:ea typeface="Verdana" panose="020B0604030504040204" pitchFamily="34" charset="0"/>
                <a:cs typeface="Verdana" panose="020B0604030504040204" pitchFamily="34" charset="0"/>
              </a:rPr>
              <a:t>assessment </a:t>
            </a:r>
            <a:r>
              <a:rPr lang="en-US" smtClean="0">
                <a:latin typeface="Verdana" panose="020B0604030504040204" pitchFamily="34" charset="0"/>
                <a:ea typeface="Verdana" panose="020B0604030504040204" pitchFamily="34" charset="0"/>
                <a:cs typeface="Verdana" panose="020B0604030504040204" pitchFamily="34" charset="0"/>
              </a:rPr>
              <a:t>scoring is </a:t>
            </a:r>
            <a:r>
              <a:rPr lang="en-US" dirty="0">
                <a:latin typeface="Verdana" panose="020B0604030504040204" pitchFamily="34" charset="0"/>
                <a:ea typeface="Verdana" panose="020B0604030504040204" pitchFamily="34" charset="0"/>
                <a:cs typeface="Verdana" panose="020B0604030504040204" pitchFamily="34" charset="0"/>
              </a:rPr>
              <a:t>based on information currently available and on the worker’s good-faith effort to obtain critical information. It focuses on information that addresses safety.</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Proceed in interviewing and observing, using all of the current social work skills and practices you already know.</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a:xfrm>
            <a:off x="4140953" y="9121778"/>
            <a:ext cx="3170237" cy="479425"/>
          </a:xfrm>
        </p:spPr>
        <p:txBody>
          <a:bodyPr/>
          <a:lstStyle/>
          <a:p>
            <a:fld id="{25247304-57D7-438A-BE02-671ED1C5BF3A}" type="slidenum">
              <a:rPr lang="en-US" altLang="en-US" sz="1100">
                <a:solidFill>
                  <a:prstClr val="black"/>
                </a:solidFill>
                <a:latin typeface="Verdana" charset="0"/>
                <a:ea typeface="MS PGothic" charset="0"/>
                <a:cs typeface="MS PGothic" charset="0"/>
              </a:rPr>
              <a:pPr/>
              <a:t>40</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22244779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xfrm>
            <a:off x="314576" y="4460167"/>
            <a:ext cx="6606039" cy="422289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marL="0" marR="0" indent="0" algn="l" defTabSz="912813" rtl="0" eaLnBrk="0" fontAlgn="base" latinLnBrk="0" hangingPunct="0">
              <a:lnSpc>
                <a:spcPct val="100000"/>
              </a:lnSpc>
              <a:spcBef>
                <a:spcPts val="0"/>
              </a:spcBef>
              <a:spcAft>
                <a:spcPct val="0"/>
              </a:spcAft>
              <a:buClrTx/>
              <a:buSzTx/>
              <a:buFontTx/>
              <a:buNone/>
              <a:tabLst/>
              <a:defRPr/>
            </a:pPr>
            <a:r>
              <a:rPr lang="en-US" dirty="0">
                <a:latin typeface="Verdana" panose="020B0604030504040204" pitchFamily="34" charset="0"/>
                <a:ea typeface="Verdana" panose="020B0604030504040204" pitchFamily="34" charset="0"/>
                <a:cs typeface="Verdana" panose="020B0604030504040204" pitchFamily="34" charset="0"/>
              </a:rPr>
              <a:t>The SDM safety assessment has five main sections: child vulnerabilities (context for safety threat threshold), safety threats, protective capacities, safety interventions, and placement interventions, leading to a safety decision of safe, safe with plan, or unsafe</a:t>
            </a:r>
            <a:r>
              <a:rPr lang="en-US" dirty="0" smtClean="0">
                <a:latin typeface="Verdana" panose="020B0604030504040204" pitchFamily="34" charset="0"/>
                <a:ea typeface="Verdana" panose="020B0604030504040204" pitchFamily="34" charset="0"/>
                <a:cs typeface="Verdana" panose="020B0604030504040204" pitchFamily="34" charset="0"/>
              </a:rPr>
              <a:t>. </a:t>
            </a: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The SDM safety assessment starts with a review of child vulnerabilities. No child is responsible for creating safety, but some children may have limited capacities to ask for help or escape maltreatment. For example, young children, particularly those five years of age or younger, may be particularly vulnerable to maltreatment. The assessment outlines specific factors influencing child vulnerability and asks the social worker to mark the relevant factors.</a:t>
            </a:r>
          </a:p>
          <a:p>
            <a:pPr>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Next, the social worker considers safety threats specifically related to the most vulnerable child. These are not mere concerns or things that worry us. If we identify a threat to safety using the definitions on this assessment, it means there is imminent danger of serious harm to a child and we cannot leave the home without taking action. For example, if child sexual abuse is suspected and the alleged perpetrator lives with the child, the situation may pose an imminent threat of harm to the child.</a:t>
            </a:r>
          </a:p>
          <a:p>
            <a:pPr>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If threats are identified, the social worker will then assess the parent’s ability to protect the child, the presence of protective capacities, and whether any safety interventions will keep the child safe in the home. </a:t>
            </a:r>
          </a:p>
          <a:p>
            <a:pPr>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Finally, once the threats and interventions have been identified, the social worker considers the interaction of these factors and identifies a safety decision of either safe, safe with plan, or unsafe.</a:t>
            </a:r>
          </a:p>
          <a:p>
            <a:pPr>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marL="0" marR="0" indent="0" algn="l" defTabSz="912813" rtl="0" eaLnBrk="0" fontAlgn="base" latinLnBrk="0" hangingPunct="0">
              <a:lnSpc>
                <a:spcPct val="100000"/>
              </a:lnSpc>
              <a:spcBef>
                <a:spcPts val="0"/>
              </a:spcBef>
              <a:spcAft>
                <a:spcPct val="0"/>
              </a:spcAft>
              <a:buClrTx/>
              <a:buSzTx/>
              <a:buFontTx/>
              <a:buNone/>
              <a:tabLst/>
              <a:defRPr/>
            </a:pPr>
            <a:r>
              <a:rPr lang="en-US" dirty="0">
                <a:latin typeface="Verdana" panose="020B0604030504040204" pitchFamily="34" charset="0"/>
                <a:ea typeface="Verdana" panose="020B0604030504040204" pitchFamily="34" charset="0"/>
                <a:cs typeface="Verdana" panose="020B0604030504040204" pitchFamily="34" charset="0"/>
              </a:rPr>
              <a:t>Let’s take a look at the tool</a:t>
            </a:r>
            <a:r>
              <a:rPr lang="en-US" dirty="0" smtClean="0">
                <a:latin typeface="Verdana" panose="020B0604030504040204" pitchFamily="34" charset="0"/>
                <a:ea typeface="Verdana" panose="020B0604030504040204" pitchFamily="34" charset="0"/>
                <a:cs typeface="Verdana" panose="020B0604030504040204" pitchFamily="34" charset="0"/>
              </a:rPr>
              <a:t>. You will find </a:t>
            </a:r>
            <a:r>
              <a:rPr lang="en-US" smtClean="0">
                <a:latin typeface="Verdana" panose="020B0604030504040204" pitchFamily="34" charset="0"/>
                <a:ea typeface="Verdana" panose="020B0604030504040204" pitchFamily="34" charset="0"/>
                <a:cs typeface="Verdana" panose="020B0604030504040204" pitchFamily="34" charset="0"/>
              </a:rPr>
              <a:t>the safety assessment tool </a:t>
            </a:r>
            <a:r>
              <a:rPr lang="en-US" dirty="0" smtClean="0">
                <a:latin typeface="Verdana" panose="020B0604030504040204" pitchFamily="34" charset="0"/>
                <a:ea typeface="Verdana" panose="020B0604030504040204" pitchFamily="34" charset="0"/>
                <a:cs typeface="Verdana" panose="020B0604030504040204" pitchFamily="34" charset="0"/>
              </a:rPr>
              <a:t>starting on page 34,</a:t>
            </a:r>
            <a:r>
              <a:rPr lang="en-US" baseline="0" dirty="0" smtClean="0">
                <a:latin typeface="Verdana" panose="020B0604030504040204" pitchFamily="34" charset="0"/>
                <a:ea typeface="Verdana" panose="020B0604030504040204" pitchFamily="34" charset="0"/>
                <a:cs typeface="Verdana" panose="020B0604030504040204" pitchFamily="34" charset="0"/>
              </a:rPr>
              <a:t> definitions beginning on </a:t>
            </a:r>
            <a:r>
              <a:rPr lang="en-US" baseline="0" smtClean="0">
                <a:latin typeface="Verdana" panose="020B0604030504040204" pitchFamily="34" charset="0"/>
                <a:ea typeface="Verdana" panose="020B0604030504040204" pitchFamily="34" charset="0"/>
                <a:cs typeface="Verdana" panose="020B0604030504040204" pitchFamily="34" charset="0"/>
              </a:rPr>
              <a:t>page 37, </a:t>
            </a:r>
            <a:r>
              <a:rPr lang="en-US" baseline="0" dirty="0" smtClean="0">
                <a:latin typeface="Verdana" panose="020B0604030504040204" pitchFamily="34" charset="0"/>
                <a:ea typeface="Verdana" panose="020B0604030504040204" pitchFamily="34" charset="0"/>
                <a:cs typeface="Verdana" panose="020B0604030504040204" pitchFamily="34" charset="0"/>
              </a:rPr>
              <a:t>and policy and procedures beginning on </a:t>
            </a:r>
            <a:r>
              <a:rPr lang="en-US" baseline="0" smtClean="0">
                <a:latin typeface="Verdana" panose="020B0604030504040204" pitchFamily="34" charset="0"/>
                <a:ea typeface="Verdana" panose="020B0604030504040204" pitchFamily="34" charset="0"/>
                <a:cs typeface="Verdana" panose="020B0604030504040204" pitchFamily="34" charset="0"/>
              </a:rPr>
              <a:t>page 49.</a:t>
            </a: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In addition to header information related to information about members of the household, assessment of child vulnerabilities and a prompt to ask the family about Native American or Indian ancestry, there are four main sections of the tool: safety threats and complicating factors , household strengths and protective actions, In-Home Protective Actions and Placement Interventions, and safety decision.</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Each child is assessed for all safety threats, so if a factor is true for the most vulnerable child, it is to be marked “yes.” To help focus on child vulnerability, first indicate whether any child has one or more of the indicated characteristics.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Safety threats are those items that the workgroup has determined should be addressed by every worker in every case and, if present, warrant some action. Consider the most vulnerable child, and check “yes” for each threat that exists. Check “no” if a threat does not exist.</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Walk through each item on the form, occasionally referring to the definitions to reinforce how the item alone provides insufficient definition. (A good example is #4: “The physical living conditions are hazardous…” Point out that many workers may have different opinions about what constitutes hazard. Refer to the definitions to make clear the quality of the threshold the workgroup has established.)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Safety threats represent serious, </a:t>
            </a:r>
            <a:r>
              <a:rPr lang="en-US" b="1" dirty="0">
                <a:latin typeface="Verdana" panose="020B0604030504040204" pitchFamily="34" charset="0"/>
                <a:ea typeface="Verdana" panose="020B0604030504040204" pitchFamily="34" charset="0"/>
                <a:cs typeface="Verdana" panose="020B0604030504040204" pitchFamily="34" charset="0"/>
              </a:rPr>
              <a:t>immediate</a:t>
            </a:r>
            <a:r>
              <a:rPr lang="en-US" dirty="0">
                <a:latin typeface="Verdana" panose="020B0604030504040204" pitchFamily="34" charset="0"/>
                <a:ea typeface="Verdana" panose="020B0604030504040204" pitchFamily="34" charset="0"/>
                <a:cs typeface="Verdana" panose="020B0604030504040204" pitchFamily="34" charset="0"/>
              </a:rPr>
              <a:t> danger. All of the safety threat definitions are focused on caregiver actions or inactions and their impact on children in their care.  Characteristics of a caregiver that contribute to this safety threat but are not directly behaviors that impact safety will be considered a complicating factor.</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pPr>
            <a:r>
              <a:rPr lang="en-US" dirty="0">
                <a:latin typeface="Verdana" panose="020B0604030504040204" pitchFamily="34" charset="0"/>
                <a:ea typeface="Verdana" panose="020B0604030504040204" pitchFamily="34" charset="0"/>
                <a:cs typeface="Verdana" panose="020B0604030504040204" pitchFamily="34" charset="0"/>
              </a:rPr>
              <a:t>DIGGING DEEPER: Safety threats are always “imminent,” but it is not possible to set hard and fast rules about how many minutes, hours, or days constitute imminent.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Notice #10, the “other” category. The SDM model guides and supports decisions, but it is a partner with clinical judgment. The “other” category allows a worker to consider something unique that rises to a level consistent with safety threats but is not captured within existing categories.</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none of </a:t>
            </a:r>
            <a:r>
              <a:rPr lang="en-US">
                <a:latin typeface="Verdana" panose="020B0604030504040204" pitchFamily="34" charset="0"/>
                <a:ea typeface="Verdana" panose="020B0604030504040204" pitchFamily="34" charset="0"/>
                <a:cs typeface="Verdana" panose="020B0604030504040204" pitchFamily="34" charset="0"/>
              </a:rPr>
              <a:t>the </a:t>
            </a:r>
            <a:r>
              <a:rPr lang="en-US" smtClean="0">
                <a:latin typeface="Verdana" panose="020B0604030504040204" pitchFamily="34" charset="0"/>
                <a:ea typeface="Verdana" panose="020B0604030504040204" pitchFamily="34" charset="0"/>
                <a:cs typeface="Verdana" panose="020B0604030504040204" pitchFamily="34" charset="0"/>
              </a:rPr>
              <a:t>safety threat </a:t>
            </a:r>
            <a:r>
              <a:rPr lang="en-US" dirty="0">
                <a:latin typeface="Verdana" panose="020B0604030504040204" pitchFamily="34" charset="0"/>
                <a:ea typeface="Verdana" panose="020B0604030504040204" pitchFamily="34" charset="0"/>
                <a:cs typeface="Verdana" panose="020B0604030504040204" pitchFamily="34" charset="0"/>
              </a:rPr>
              <a:t>items are marked as “yes,” the presumptive safety decision is that the child is safe.  Complete this decision and the assessment is complete.</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one or more of </a:t>
            </a:r>
            <a:r>
              <a:rPr lang="en-US">
                <a:latin typeface="Verdana" panose="020B0604030504040204" pitchFamily="34" charset="0"/>
                <a:ea typeface="Verdana" panose="020B0604030504040204" pitchFamily="34" charset="0"/>
                <a:cs typeface="Verdana" panose="020B0604030504040204" pitchFamily="34" charset="0"/>
              </a:rPr>
              <a:t>the </a:t>
            </a:r>
            <a:r>
              <a:rPr lang="en-US" smtClean="0">
                <a:latin typeface="Verdana" panose="020B0604030504040204" pitchFamily="34" charset="0"/>
                <a:ea typeface="Verdana" panose="020B0604030504040204" pitchFamily="34" charset="0"/>
                <a:cs typeface="Verdana" panose="020B0604030504040204" pitchFamily="34" charset="0"/>
              </a:rPr>
              <a:t>safety threat </a:t>
            </a:r>
            <a:r>
              <a:rPr lang="en-US" dirty="0">
                <a:latin typeface="Verdana" panose="020B0604030504040204" pitchFamily="34" charset="0"/>
                <a:ea typeface="Verdana" panose="020B0604030504040204" pitchFamily="34" charset="0"/>
                <a:cs typeface="Verdana" panose="020B0604030504040204" pitchFamily="34" charset="0"/>
              </a:rPr>
              <a:t>items are marked as “yes,” proceed to Section 1A: Caregiver Complicating Factors and select any that should be considered when assessing for or mitigating safety threats.  Select all that apply to the household.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one or more safety threats are present, complete Section 2, Household Strengths and Protective Actions.</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You will notice the distinction between what constitutes a strength and what constitutes protective action and these resources are considered as it relates to caregiver problem solving and network and child problem solving and network.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Solution-focused questions, such as exception questions, can be very helpful in discovering household strengths and protective actions. It is important to be as thorough when inquiring about protection as we are around safety threats.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Compare the available household strength and protective actions with the identified safety threats. Consider whether the threat to safety appears related to a caregiver’s knowledge, skills, or motivational issue. Also, consider whether the household strength and protective actions were present during the current incident but were insufficient to protect the child (i.e., resources, willingness, etc.). If no protective actions are marked, carefully consider whether any safety interventions 1–8 are appropriate to immediately protect the child.</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presence of a safety threat means that unless the threat can be controlled, the child will require protective placement. But first, we must consider alternatives to placement. Even one night removed from parents can be traumatic for the child and family, so if there is a way to keep the child safe, it is important to find it. The safety intervention section allows us to systematically consider reasonable efforts to prevent removal. It contains a list of categories of interventions, generally ranging from the least to the most intrusive.</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worker should consider the seriousness and complexity of the safety threats; household strengths and protective actions, willingness, and ability to participate in safety interventions; and the availability of safety resources.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As an example, a worker may offer non-physical discipline ideas to a parent. This is direct intervention. If the worker has reason to believe this is sufficient to mitigate a safety factor, this may be checked. Note: An effective safety plan is almost always made up of a number of interventions and requires participation of a support network. Safety planning is a much more complex process than we can get into in this training on the assessments. You should participate in either training on safety plans through SOP or other training/coaching before creating a safety plan.</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A parent saying he/she will or will not do something does not force a worker to accept that as a safety intervention if the worker has reason to believe the caregiver will not in fact do what he/she said (i.e., prior service failures).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Strong family engagement skills may help discover potential interventions and motivate family members to cooperate with interventions.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In Family to Family counties: When interventions do not appear immediately available to mitigate safety threats, this should trigger a </a:t>
            </a:r>
            <a:r>
              <a:rPr lang="en-US">
                <a:latin typeface="Verdana" panose="020B0604030504040204" pitchFamily="34" charset="0"/>
                <a:ea typeface="Verdana" panose="020B0604030504040204" pitchFamily="34" charset="0"/>
                <a:cs typeface="Verdana" panose="020B0604030504040204" pitchFamily="34" charset="0"/>
              </a:rPr>
              <a:t>Team </a:t>
            </a:r>
            <a:r>
              <a:rPr lang="en-US" smtClean="0">
                <a:latin typeface="Verdana" panose="020B0604030504040204" pitchFamily="34" charset="0"/>
                <a:ea typeface="Verdana" panose="020B0604030504040204" pitchFamily="34" charset="0"/>
                <a:cs typeface="Verdana" panose="020B0604030504040204" pitchFamily="34" charset="0"/>
              </a:rPr>
              <a:t>Decision-Making </a:t>
            </a:r>
            <a:r>
              <a:rPr lang="en-US" dirty="0">
                <a:latin typeface="Verdana" panose="020B0604030504040204" pitchFamily="34" charset="0"/>
                <a:ea typeface="Verdana" panose="020B0604030504040204" pitchFamily="34" charset="0"/>
                <a:cs typeface="Verdana" panose="020B0604030504040204" pitchFamily="34" charset="0"/>
              </a:rPr>
              <a:t>Meeting (TDM). Workers should explore what temporary care options for the child are available while the TDM is being coordinated and convened. If the meeting does not result in a viable safety plan to enable the child to remain in the home, the final option is out-of-home placement.</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Review each of the in-home safety interventions 1–8 in Section 3. A safety plan may include a combination of factors. Item 8 allows for worker/family creativity in finding solutions.   If a safety plan is developed, the safety decision will be “safe with a plan.”</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items 1–8 do not sufficiently mitigate safety factors, item 9 or 10 in Section 4 should be checked. If item 9 or 10 is checked, no other items should be checked (unless some children were placed and others remain in the home). The safety decision will be marked as unsafe.</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one or more safety threats are checked, at least one intervention must be checked. Conversely, if no safety threats are checked, there can be no safety interventions. This does not mean that a worker cannot provide a service referral. For example, if there are no safety threats, but the mother asks for information on getting into a job-training program, the worker should certainly provide the information. However, this information does not address a safety threat, so it is not recorded on this form.</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Section 4 records the final decision of unsafe. If the decision is unsafe, indicate if all children were placed. If only some children were placed, indicate which ones. Your rationale about why some children are placed while others remain in the home should be documented in the case record.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Look closely at the language for safety decision for safe with a plan. In essence, we are stating that there is a threat to a child’s safety that is so serious that if the safety plan were not in place, we would have to protectively place the child. This is what will be marked if you have even a single safety threat marked in section #1 and have an in-home safety plan. This means that if you marked safety threats even though the actual conditions were not all that serious, or you did not really have the evidence but had a hunch that a safety threat was present, you are making a statement here that is not true.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There is a tendency to want to mark safety threats the moment we begin to have a notion that they may be present. That, however, is not how the tool is designed to be used. We are not trying to discourage marking threats when they are present—just the opposite. But be sure that the facts of this referral meet the threshold of the factor’s definition before marking it. This is particularly important in using “other.” Only use “other” if there is some unique circumstance that, if you cannot control it with a safety intervention, will lead to removing the child.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Does this mean that if you have some red flags that a safety threat may be present, but you do not have proof, or if your social work judgment tells you that this family is very near the level of a safety threat but is not quite there, that you should ignore that information? Absolutely not. It only means that rather than marking the safety item, your narrative should reflect your concerns. If you pass the referral to a court worker or ongoing worker, let them know that you did not mark, for example, safety factor #2, but you have noticed some indicators worth watching. These “watch list” issues may well be risk factors or family needs in subsequent assessments. They may become safety threats later. Remember that safety assessment is dynamic and ongoing. Today, mark only those items that reach the safety threat threshold today.</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pPr>
            <a:r>
              <a:rPr lang="en-US" dirty="0">
                <a:latin typeface="Verdana" panose="020B0604030504040204" pitchFamily="34" charset="0"/>
                <a:ea typeface="Verdana" panose="020B0604030504040204" pitchFamily="34" charset="0"/>
                <a:cs typeface="Verdana" panose="020B0604030504040204" pitchFamily="34" charset="0"/>
              </a:rPr>
              <a:t>DIGGING DEEPER: Some workers will express frustration that there is no specific formula such as SAFETY THREAT(x) + PROTECTIVE ACTIONS(y) = SAFETY INTERVENTIONS (a+b). This is an example of the important contribution of clinical judgment in combination with the structure of the SDM model. The safety assessment provides focus and structure, but the wide array of imminent threats, family constellations, and available resources make it impossible to develop a “recipe.”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4"/>
              </a:buBlip>
              <a:tabLst>
                <a:tab pos="342760" algn="l"/>
              </a:tabLst>
            </a:pPr>
            <a:r>
              <a:rPr lang="en-US" dirty="0">
                <a:latin typeface="Verdana" panose="020B0604030504040204" pitchFamily="34" charset="0"/>
                <a:ea typeface="Verdana" panose="020B0604030504040204" pitchFamily="34" charset="0"/>
                <a:cs typeface="Verdana" panose="020B0604030504040204" pitchFamily="34" charset="0"/>
              </a:rPr>
              <a:t>PRACTICE LINKS: Family Group Decision Making or Team Decision Making counties should incorporate their SDM safety assessment into meetings related to the decision to remove or to return a child during the course of an investigation. In most situations, it is impossible to have a meeting prior to removing a child. If a meeting can be arranged the following day, use the completed safety assessment to explain the reasons the child was removed. Be specific about the conditions in this family that created imminent danger. Explain what protective capacities were identified and why these were insufficient to prevent removal at the time. Invite family input about the following questions: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457015" indent="-228507">
              <a:spcBef>
                <a:spcPts val="0"/>
              </a:spcBef>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Whether the safety threats remain or have been resolved.</a:t>
            </a:r>
          </a:p>
          <a:p>
            <a:pPr marL="457015" indent="-228507">
              <a:spcBef>
                <a:spcPts val="0"/>
              </a:spcBef>
              <a:buFont typeface="Verdana" panose="020B060403050404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457015" indent="-228507">
              <a:spcBef>
                <a:spcPts val="0"/>
              </a:spcBef>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Whether there are any additional protective capacities that should be considered.</a:t>
            </a:r>
          </a:p>
          <a:p>
            <a:pPr marL="457015" indent="-228507">
              <a:spcBef>
                <a:spcPts val="0"/>
              </a:spcBef>
              <a:buFont typeface="Verdana" panose="020B060403050404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457015" indent="-228507">
              <a:spcBef>
                <a:spcPts val="0"/>
              </a:spcBef>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Whether there are any additional interventions that could mitigate safety threats.</a:t>
            </a:r>
          </a:p>
          <a:p>
            <a:pPr marL="457015" indent="-228507">
              <a:spcBef>
                <a:spcPts val="0"/>
              </a:spcBef>
              <a:buFont typeface="Verdana" panose="020B060403050404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457015" indent="-228507">
              <a:spcBef>
                <a:spcPts val="0"/>
              </a:spcBef>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If all safety threats are resolved, the safety decision is now safe. The child should return home.</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a safety plan can be developed, complete a safety plan during the meeting. The child may return home as long as the safety plan is in place. If no safety plan can be developed, proceed with detention. If anything has changed, complete a new safety assessment.</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5"/>
              </a:buBlip>
              <a:tabLst>
                <a:tab pos="342760" algn="l"/>
              </a:tabLst>
            </a:pPr>
            <a:r>
              <a:rPr lang="en-US" dirty="0">
                <a:latin typeface="Verdana" panose="020B0604030504040204" pitchFamily="34" charset="0"/>
                <a:ea typeface="Verdana" panose="020B0604030504040204" pitchFamily="34" charset="0"/>
                <a:cs typeface="Verdana" panose="020B0604030504040204" pitchFamily="34" charset="0"/>
              </a:rPr>
              <a:t>COMPUTER NOTE: You may create multiple safety assessments. Create a new one whenever conditions change. You may also create safety assessments on different households within the same referral. Be sure to NAME the household correctly. The more accurately you spell the name, and the more consistently you use the same names on future SDM assessments, the easier it will be to track your assessment history.</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solidFill>
                  <a:prstClr val="black"/>
                </a:solidFill>
                <a:latin typeface="Verdana" charset="0"/>
                <a:ea typeface="MS PGothic" charset="0"/>
                <a:cs typeface="MS PGothic" charset="0"/>
              </a:rPr>
              <a:pPr/>
              <a:t>41</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11106699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In gathering information necessary for the safety assessment, we recommend organizing your conversations with families around the Three Questions mentioned earlier: What are we worried about? What is working well? What do you think needs to happen next to make this better? Social workers can use these questions to start getting critical information about safety threats, protective abilities, and possible interventions and then ask more detailed and pointed questions for further information. The onsite training will provide opportunities to “try on” and practice the Three Questions strategy.</a:t>
            </a:r>
          </a:p>
          <a:p>
            <a:endParaRPr lang="en-US" dirty="0"/>
          </a:p>
        </p:txBody>
      </p:sp>
      <p:sp>
        <p:nvSpPr>
          <p:cNvPr id="4" name="Slide Number Placeholder 3"/>
          <p:cNvSpPr>
            <a:spLocks noGrp="1"/>
          </p:cNvSpPr>
          <p:nvPr>
            <p:ph type="sldNum" sz="quarter" idx="10"/>
          </p:nvPr>
        </p:nvSpPr>
        <p:spPr/>
        <p:txBody>
          <a:bodyPr/>
          <a:lstStyle/>
          <a:p>
            <a:fld id="{702A6400-8E06-43CF-BF08-B5A29F4378A6}" type="slidenum">
              <a:rPr lang="en-US" sz="1100">
                <a:solidFill>
                  <a:prstClr val="black"/>
                </a:solidFill>
                <a:latin typeface="Verdana" charset="0"/>
                <a:ea typeface="MS PGothic" charset="0"/>
                <a:cs typeface="MS PGothic" charset="0"/>
              </a:rPr>
              <a:pPr/>
              <a:t>42</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3568973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Verdana" panose="020B0604030504040204" pitchFamily="34" charset="0"/>
                <a:ea typeface="Verdana" panose="020B0604030504040204" pitchFamily="34" charset="0"/>
                <a:cs typeface="Verdana" panose="020B0604030504040204" pitchFamily="34" charset="0"/>
              </a:rPr>
              <a:t>Say: </a:t>
            </a:r>
            <a:r>
              <a:rPr lang="en-AU" dirty="0">
                <a:latin typeface="Verdana" panose="020B0604030504040204" pitchFamily="34" charset="0"/>
                <a:ea typeface="Verdana" panose="020B0604030504040204" pitchFamily="34" charset="0"/>
                <a:cs typeface="Verdana" panose="020B0604030504040204" pitchFamily="34" charset="0"/>
              </a:rPr>
              <a:t>Here’s a graphic look at the presumptive decisions for the safety assessment</a:t>
            </a:r>
            <a:r>
              <a:rPr lang="en-AU" smtClean="0">
                <a:latin typeface="Verdana" panose="020B0604030504040204" pitchFamily="34" charset="0"/>
                <a:ea typeface="Verdana" panose="020B0604030504040204" pitchFamily="34" charset="0"/>
                <a:cs typeface="Verdana" panose="020B0604030504040204" pitchFamily="34" charset="0"/>
              </a:rPr>
              <a:t>. The </a:t>
            </a:r>
            <a:r>
              <a:rPr lang="en-AU" dirty="0" smtClean="0">
                <a:latin typeface="Verdana" panose="020B0604030504040204" pitchFamily="34" charset="0"/>
                <a:ea typeface="Verdana" panose="020B0604030504040204" pitchFamily="34" charset="0"/>
                <a:cs typeface="Verdana" panose="020B0604030504040204" pitchFamily="34" charset="0"/>
              </a:rPr>
              <a:t>assessment first asks </a:t>
            </a:r>
            <a:r>
              <a:rPr lang="en-AU" smtClean="0">
                <a:latin typeface="Verdana" panose="020B0604030504040204" pitchFamily="34" charset="0"/>
                <a:ea typeface="Verdana" panose="020B0604030504040204" pitchFamily="34" charset="0"/>
                <a:cs typeface="Verdana" panose="020B0604030504040204" pitchFamily="34" charset="0"/>
              </a:rPr>
              <a:t>the</a:t>
            </a:r>
            <a:r>
              <a:rPr lang="en-AU" baseline="0" smtClean="0">
                <a:latin typeface="Verdana" panose="020B0604030504040204" pitchFamily="34" charset="0"/>
                <a:ea typeface="Verdana" panose="020B0604030504040204" pitchFamily="34" charset="0"/>
                <a:cs typeface="Verdana" panose="020B0604030504040204" pitchFamily="34" charset="0"/>
              </a:rPr>
              <a:t> question: Is </a:t>
            </a:r>
            <a:r>
              <a:rPr lang="en-AU" baseline="0" dirty="0" smtClean="0">
                <a:latin typeface="Verdana" panose="020B0604030504040204" pitchFamily="34" charset="0"/>
                <a:ea typeface="Verdana" panose="020B0604030504040204" pitchFamily="34" charset="0"/>
                <a:cs typeface="Verdana" panose="020B0604030504040204" pitchFamily="34" charset="0"/>
              </a:rPr>
              <a:t>there imminent danger of serious harm? </a:t>
            </a:r>
            <a:r>
              <a:rPr lang="en-AU" baseline="0" smtClean="0">
                <a:latin typeface="Verdana" panose="020B0604030504040204" pitchFamily="34" charset="0"/>
                <a:ea typeface="Verdana" panose="020B0604030504040204" pitchFamily="34" charset="0"/>
                <a:cs typeface="Verdana" panose="020B0604030504040204" pitchFamily="34" charset="0"/>
              </a:rPr>
              <a:t>If the answer is no</a:t>
            </a:r>
            <a:r>
              <a:rPr lang="en-AU" baseline="0" dirty="0" smtClean="0">
                <a:latin typeface="Verdana" panose="020B0604030504040204" pitchFamily="34" charset="0"/>
                <a:ea typeface="Verdana" panose="020B0604030504040204" pitchFamily="34" charset="0"/>
                <a:cs typeface="Verdana" panose="020B0604030504040204" pitchFamily="34" charset="0"/>
              </a:rPr>
              <a:t>, the </a:t>
            </a:r>
            <a:r>
              <a:rPr lang="en-AU" baseline="0" smtClean="0">
                <a:latin typeface="Verdana" panose="020B0604030504040204" pitchFamily="34" charset="0"/>
                <a:ea typeface="Verdana" panose="020B0604030504040204" pitchFamily="34" charset="0"/>
                <a:cs typeface="Verdana" panose="020B0604030504040204" pitchFamily="34" charset="0"/>
              </a:rPr>
              <a:t>tool’s presumptive </a:t>
            </a:r>
            <a:r>
              <a:rPr lang="en-AU" baseline="0" dirty="0" smtClean="0">
                <a:latin typeface="Verdana" panose="020B0604030504040204" pitchFamily="34" charset="0"/>
                <a:ea typeface="Verdana" panose="020B0604030504040204" pitchFamily="34" charset="0"/>
                <a:cs typeface="Verdana" panose="020B0604030504040204" pitchFamily="34" charset="0"/>
              </a:rPr>
              <a:t>decision is “safe</a:t>
            </a:r>
            <a:r>
              <a:rPr lang="en-AU" baseline="0" smtClean="0">
                <a:latin typeface="Verdana" panose="020B0604030504040204" pitchFamily="34" charset="0"/>
                <a:ea typeface="Verdana" panose="020B0604030504040204" pitchFamily="34" charset="0"/>
                <a:cs typeface="Verdana" panose="020B0604030504040204" pitchFamily="34" charset="0"/>
              </a:rPr>
              <a:t>.” If the answer is yes</a:t>
            </a:r>
            <a:r>
              <a:rPr lang="en-AU" baseline="0" dirty="0" smtClean="0">
                <a:latin typeface="Verdana" panose="020B0604030504040204" pitchFamily="34" charset="0"/>
                <a:ea typeface="Verdana" panose="020B0604030504040204" pitchFamily="34" charset="0"/>
                <a:cs typeface="Verdana" panose="020B0604030504040204" pitchFamily="34" charset="0"/>
              </a:rPr>
              <a:t>, a second question is asked</a:t>
            </a:r>
            <a:r>
              <a:rPr lang="en-AU" baseline="0" smtClean="0">
                <a:latin typeface="Verdana" panose="020B0604030504040204" pitchFamily="34" charset="0"/>
                <a:ea typeface="Verdana" panose="020B0604030504040204" pitchFamily="34" charset="0"/>
                <a:cs typeface="Verdana" panose="020B0604030504040204" pitchFamily="34" charset="0"/>
              </a:rPr>
              <a:t>: Are </a:t>
            </a:r>
            <a:r>
              <a:rPr lang="en-AU" baseline="0" dirty="0" smtClean="0">
                <a:latin typeface="Verdana" panose="020B0604030504040204" pitchFamily="34" charset="0"/>
                <a:ea typeface="Verdana" panose="020B0604030504040204" pitchFamily="34" charset="0"/>
                <a:cs typeface="Verdana" panose="020B0604030504040204" pitchFamily="34" charset="0"/>
              </a:rPr>
              <a:t>caregivers able to take protective action to control the danger</a:t>
            </a:r>
            <a:r>
              <a:rPr lang="en-AU" baseline="0" smtClean="0">
                <a:latin typeface="Verdana" panose="020B0604030504040204" pitchFamily="34" charset="0"/>
                <a:ea typeface="Verdana" panose="020B0604030504040204" pitchFamily="34" charset="0"/>
                <a:cs typeface="Verdana" panose="020B0604030504040204" pitchFamily="34" charset="0"/>
              </a:rPr>
              <a:t>? If </a:t>
            </a:r>
            <a:r>
              <a:rPr lang="en-AU" baseline="0" dirty="0" smtClean="0">
                <a:latin typeface="Verdana" panose="020B0604030504040204" pitchFamily="34" charset="0"/>
                <a:ea typeface="Verdana" panose="020B0604030504040204" pitchFamily="34" charset="0"/>
                <a:cs typeface="Verdana" panose="020B0604030504040204" pitchFamily="34" charset="0"/>
              </a:rPr>
              <a:t>yes, a safety plan can be developed with the family and the tool’s decision is “safe </a:t>
            </a:r>
            <a:r>
              <a:rPr lang="en-AU" baseline="0" smtClean="0">
                <a:latin typeface="Verdana" panose="020B0604030504040204" pitchFamily="34" charset="0"/>
                <a:ea typeface="Verdana" panose="020B0604030504040204" pitchFamily="34" charset="0"/>
                <a:cs typeface="Verdana" panose="020B0604030504040204" pitchFamily="34" charset="0"/>
              </a:rPr>
              <a:t>with plan</a:t>
            </a:r>
            <a:r>
              <a:rPr lang="en-AU" baseline="0" dirty="0" smtClean="0">
                <a:latin typeface="Verdana" panose="020B0604030504040204" pitchFamily="34" charset="0"/>
                <a:ea typeface="Verdana" panose="020B0604030504040204" pitchFamily="34" charset="0"/>
                <a:cs typeface="Verdana" panose="020B0604030504040204" pitchFamily="34" charset="0"/>
              </a:rPr>
              <a:t>.”  If no, </a:t>
            </a:r>
            <a:r>
              <a:rPr lang="en-AU" baseline="0" smtClean="0">
                <a:latin typeface="Verdana" panose="020B0604030504040204" pitchFamily="34" charset="0"/>
                <a:ea typeface="Verdana" panose="020B0604030504040204" pitchFamily="34" charset="0"/>
                <a:cs typeface="Verdana" panose="020B0604030504040204" pitchFamily="34" charset="0"/>
              </a:rPr>
              <a:t>the tool’s </a:t>
            </a:r>
            <a:r>
              <a:rPr lang="en-AU" baseline="0" dirty="0" smtClean="0">
                <a:latin typeface="Verdana" panose="020B0604030504040204" pitchFamily="34" charset="0"/>
                <a:ea typeface="Verdana" panose="020B0604030504040204" pitchFamily="34" charset="0"/>
                <a:cs typeface="Verdana" panose="020B0604030504040204" pitchFamily="34" charset="0"/>
              </a:rPr>
              <a:t>decision is “unsafe” and immediate action will be needed to protectively place the child or children.</a:t>
            </a:r>
            <a:endParaRPr lang="en-AU" b="1"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4A7E0AFB-9A70-451E-8986-53CF6C94FDC1}" type="slidenum">
              <a:rPr lang="en-US" sz="1100">
                <a:solidFill>
                  <a:prstClr val="black"/>
                </a:solidFill>
                <a:latin typeface="Verdana" charset="0"/>
                <a:ea typeface="MS PGothic" charset="0"/>
                <a:cs typeface="MS PGothic" charset="0"/>
              </a:rPr>
              <a:pPr/>
              <a:t>43</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23166911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3813" y="76200"/>
            <a:ext cx="4802187" cy="3600450"/>
          </a:xfrm>
        </p:spPr>
      </p:sp>
      <p:sp>
        <p:nvSpPr>
          <p:cNvPr id="3" name="Notes Placeholder 2"/>
          <p:cNvSpPr>
            <a:spLocks noGrp="1"/>
          </p:cNvSpPr>
          <p:nvPr>
            <p:ph type="body" idx="1"/>
          </p:nvPr>
        </p:nvSpPr>
        <p:spPr>
          <a:xfrm>
            <a:off x="226221" y="3733802"/>
            <a:ext cx="6934200" cy="4460875"/>
          </a:xfrm>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Let’s turn to the Policy and Procedures section of the safety assessment. The safety assessment assesses threats of immediate, serious harm and the interventions currently needed to protect the child. It is completed for all child protection referrals that are assigned for investigation, including a screened-in referral on an ongoing protection file. In addition, it is also completed for any investigation or ongoing protection file when there is a change in circumstances related to the child’s immediate safety, including returning a child to the home during the investigation. </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referral alleges maltreatment by a substitute care provider, use the substitute care provider safety assessment.</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Any open referrals or cases in which changing circumstances require safety assessment due to: </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marL="457015" indent="-231681">
              <a:spcBef>
                <a:spcPts val="0"/>
              </a:spcBef>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change in family circumstances;</a:t>
            </a:r>
          </a:p>
          <a:p>
            <a:pPr marL="457015" indent="-231681">
              <a:spcBef>
                <a:spcPts val="0"/>
              </a:spcBef>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change in information known about the family; or</a:t>
            </a:r>
          </a:p>
          <a:p>
            <a:pPr marL="457015" indent="-231681">
              <a:spcBef>
                <a:spcPts val="0"/>
              </a:spcBef>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change in ability of safety interventions to mitigate safety threats.</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social worker responding to the referral completes the assessment, typically during the first face to face contact with the child and parents. It helps structure the information concerning the threat of immediate, </a:t>
            </a:r>
            <a:r>
              <a:rPr lang="en-US" i="1" dirty="0">
                <a:solidFill>
                  <a:srgbClr val="FF0000"/>
                </a:solidFill>
                <a:latin typeface="Verdana" panose="020B0604030504040204" pitchFamily="34" charset="0"/>
                <a:ea typeface="Verdana" panose="020B0604030504040204" pitchFamily="34" charset="0"/>
                <a:cs typeface="Verdana" panose="020B0604030504040204" pitchFamily="34" charset="0"/>
              </a:rPr>
              <a:t>serious</a:t>
            </a:r>
            <a:r>
              <a:rPr lang="en-US" dirty="0">
                <a:latin typeface="Verdana" panose="020B0604030504040204" pitchFamily="34" charset="0"/>
                <a:ea typeface="Verdana" panose="020B0604030504040204" pitchFamily="34" charset="0"/>
                <a:cs typeface="Verdana" panose="020B0604030504040204" pitchFamily="34" charset="0"/>
              </a:rPr>
              <a:t> harm/maltreatment to a child; it guides the decision about whether the child may remain in the home with no intervention, may remain in the home with safety interventions in place, or must be placed with kin or removed from the home.</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Most safety assessments will be completed by initial assessment and investigations or emergency response (ER) workers. Family maintenance (FM) workers will need to be aware of any safety plan that has been established and monitor for changes in safety factors and the ability of the safety plan to mitigate existing factors. From time to time, an FM worker may need to complete a safety assessment if removal is being considered, or if he/she is responsible for investigating a new referral on an open case. Family Reunification (FR) workers will want to know the basis for removal. Tomorrow we will learn a slightly modified version of this tool that FR workers will use before returning a child.</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For a new referral, the safety assessment </a:t>
            </a:r>
            <a:r>
              <a:rPr lang="en-US" i="1" dirty="0">
                <a:latin typeface="Verdana" panose="020B0604030504040204" pitchFamily="34" charset="0"/>
                <a:ea typeface="Verdana" panose="020B0604030504040204" pitchFamily="34" charset="0"/>
                <a:cs typeface="Verdana" panose="020B0604030504040204" pitchFamily="34" charset="0"/>
              </a:rPr>
              <a:t>process</a:t>
            </a:r>
            <a:r>
              <a:rPr lang="en-US" dirty="0">
                <a:latin typeface="Verdana" panose="020B0604030504040204" pitchFamily="34" charset="0"/>
                <a:ea typeface="Verdana" panose="020B0604030504040204" pitchFamily="34" charset="0"/>
                <a:cs typeface="Verdana" panose="020B0604030504040204" pitchFamily="34" charset="0"/>
              </a:rPr>
              <a:t> is completed, using the safety assessment field guide, before leaving a child in the home, or returning a child to the home during the investigation, following the initial face to face contact with all child victims.</a:t>
            </a:r>
            <a:r>
              <a:rPr lang="en-US" b="1" dirty="0">
                <a:latin typeface="Verdana" panose="020B0604030504040204" pitchFamily="34" charset="0"/>
                <a:ea typeface="Verdana" panose="020B0604030504040204" pitchFamily="34" charset="0"/>
                <a:cs typeface="Verdana" panose="020B0604030504040204" pitchFamily="34" charset="0"/>
              </a:rPr>
              <a:t> </a:t>
            </a:r>
            <a:r>
              <a:rPr lang="en-US" dirty="0">
                <a:latin typeface="Verdana" panose="020B0604030504040204" pitchFamily="34" charset="0"/>
                <a:ea typeface="Verdana" panose="020B0604030504040204" pitchFamily="34" charset="0"/>
                <a:cs typeface="Verdana" panose="020B0604030504040204" pitchFamily="34" charset="0"/>
              </a:rPr>
              <a:t>The safety assessment form should be completed within two working days of the first contact.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For a child who has already been protectively placed by law enforcement or other means, and for whom no safety assessment has been completed, the social worker will complete a safety assessment within two working days of the referral.</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For open referrals or cases in which changing circumstances prompt a new safety assessment, the safety assessment </a:t>
            </a:r>
            <a:r>
              <a:rPr lang="en-US" i="1" dirty="0">
                <a:latin typeface="Verdana" panose="020B0604030504040204" pitchFamily="34" charset="0"/>
                <a:ea typeface="Verdana" panose="020B0604030504040204" pitchFamily="34" charset="0"/>
                <a:cs typeface="Verdana" panose="020B0604030504040204" pitchFamily="34" charset="0"/>
              </a:rPr>
              <a:t>process</a:t>
            </a:r>
            <a:r>
              <a:rPr lang="en-US" dirty="0">
                <a:latin typeface="Verdana" panose="020B0604030504040204" pitchFamily="34" charset="0"/>
                <a:ea typeface="Verdana" panose="020B0604030504040204" pitchFamily="34" charset="0"/>
                <a:cs typeface="Verdana" panose="020B0604030504040204" pitchFamily="34" charset="0"/>
              </a:rPr>
              <a:t> is completed immediately. The safety assessment </a:t>
            </a:r>
            <a:r>
              <a:rPr lang="en-US" i="1" dirty="0">
                <a:latin typeface="Verdana" panose="020B0604030504040204" pitchFamily="34" charset="0"/>
                <a:ea typeface="Verdana" panose="020B0604030504040204" pitchFamily="34" charset="0"/>
                <a:cs typeface="Verdana" panose="020B0604030504040204" pitchFamily="34" charset="0"/>
              </a:rPr>
              <a:t>form</a:t>
            </a:r>
            <a:r>
              <a:rPr lang="en-US" dirty="0">
                <a:latin typeface="Verdana" panose="020B0604030504040204" pitchFamily="34" charset="0"/>
                <a:ea typeface="Verdana" panose="020B0604030504040204" pitchFamily="34" charset="0"/>
                <a:cs typeface="Verdana" panose="020B0604030504040204" pitchFamily="34" charset="0"/>
              </a:rPr>
              <a:t> is completed within two working days.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a safety plan was initiated, a safety assessment must be updated that documents that the safety threats have been resolved. If safety threats remain unresolved, a case should be opened.*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child is no longer living in household that has unresolved safety threats, and that parent refuses services, case may be closed.</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A worker is not expected to fill out a form while in the middle of an investigation, but he/she IS expected to evaluate for the presence of all safety factors, to consciously note the presence of specific factors, and to consider potential safety interventions for factors that are identified. In this sense, the worker is expected to conduct a safety assessment during every investigation, even though nothing is being recorded. At the earliest possible time after concluding the initial contact, the worker should record what he/she observed and decided while in the field. The form should be completed within two working days of the first contact.</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When entering the safety tool in the computer, the worker should use this step as an opportunity to review his/her observations and decisions to verify that nothing was missed.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pPr>
            <a:r>
              <a:rPr lang="en-US" dirty="0">
                <a:latin typeface="Verdana" panose="020B0604030504040204" pitchFamily="34" charset="0"/>
                <a:ea typeface="Verdana" panose="020B0604030504040204" pitchFamily="34" charset="0"/>
                <a:cs typeface="Verdana" panose="020B0604030504040204" pitchFamily="34" charset="0"/>
              </a:rPr>
              <a:t>DIGGING DEEPER: If workers object having to document for documentation’s sake, consider offering an example of how after every surgical procedure, every doctor makes a document detailing every step he/she took—even if it is a routine appendectomy and he/she is recording the exact same steps for the one thousandth time. Invite ideas on why documentation is vital in any profession.</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Sometimes law enforcement has already placed a child before CPS is aware of the case. In these circumstances, a safety assessment is done within two working days to consider whether there are sufficient safety factors to warrant placement and/or whether a safety plan could now be put into place to allow the child to return home.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a referral or case is open to ER or FM workers and conditions affecting safety change, the worker should respond immediately, conducting the safety assessment process in the field and recording his/her observations and decisions within two working days thereafter.</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As long as a referral has not yet been promoted to a case, children who have been removed can be considered for return using a safety assessment to evaluate whether safety threats are still present and/or whether a safety plan can be established.</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The safety assessment’s only function is to identify conditions that suggest a child may be seriously harmed in the immediate future unless there are interventions. Only three options exist based on this assessment: the child is safe and no interventions are needed; one or more safety threats are present, but in-home interventions will mitigate the factors; or a child must be protectively placed.</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Prior to closing a case. A case will not be closed if safety threats in the household are present.</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4A7E0AFB-9A70-451E-8986-53CF6C94FDC1}" type="slidenum">
              <a:rPr lang="en-US" sz="1100">
                <a:solidFill>
                  <a:prstClr val="black"/>
                </a:solidFill>
                <a:latin typeface="Verdana" charset="0"/>
                <a:ea typeface="MS PGothic" charset="0"/>
                <a:cs typeface="MS PGothic" charset="0"/>
              </a:rPr>
              <a:pPr/>
              <a:t>44</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12756873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4357" y="4490244"/>
            <a:ext cx="6188074" cy="4460875"/>
          </a:xfrm>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In small groups, we will practice using the safety assessment with </a:t>
            </a:r>
            <a:r>
              <a:rPr lang="en-US">
                <a:latin typeface="Verdana" panose="020B0604030504040204" pitchFamily="34" charset="0"/>
                <a:ea typeface="Verdana" panose="020B0604030504040204" pitchFamily="34" charset="0"/>
                <a:cs typeface="Verdana" panose="020B0604030504040204" pitchFamily="34" charset="0"/>
              </a:rPr>
              <a:t>the </a:t>
            </a:r>
            <a:r>
              <a:rPr lang="en-US" smtClean="0">
                <a:latin typeface="Verdana" panose="020B0604030504040204" pitchFamily="34" charset="0"/>
                <a:ea typeface="Verdana" panose="020B0604030504040204" pitchFamily="34" charset="0"/>
                <a:cs typeface="Verdana" panose="020B0604030504040204" pitchFamily="34" charset="0"/>
              </a:rPr>
              <a:t>Jefferson/Baxter </a:t>
            </a:r>
            <a:r>
              <a:rPr lang="en-US" dirty="0">
                <a:latin typeface="Verdana" panose="020B0604030504040204" pitchFamily="34" charset="0"/>
                <a:ea typeface="Verdana" panose="020B0604030504040204" pitchFamily="34" charset="0"/>
                <a:cs typeface="Verdana" panose="020B0604030504040204" pitchFamily="34" charset="0"/>
              </a:rPr>
              <a:t>case in two steps so that we can model the process that actually takes place in working with families. Read pages </a:t>
            </a:r>
            <a:r>
              <a:rPr lang="en-US" dirty="0" smtClean="0">
                <a:latin typeface="Verdana" panose="020B0604030504040204" pitchFamily="34" charset="0"/>
                <a:ea typeface="Verdana" panose="020B0604030504040204" pitchFamily="34" charset="0"/>
                <a:cs typeface="Verdana" panose="020B0604030504040204" pitchFamily="34" charset="0"/>
              </a:rPr>
              <a:t>4–6 </a:t>
            </a:r>
            <a:r>
              <a:rPr lang="en-US" dirty="0">
                <a:latin typeface="Verdana" panose="020B0604030504040204" pitchFamily="34" charset="0"/>
                <a:ea typeface="Verdana" panose="020B0604030504040204" pitchFamily="34" charset="0"/>
                <a:cs typeface="Verdana" panose="020B0604030504040204" pitchFamily="34" charset="0"/>
              </a:rPr>
              <a:t>of </a:t>
            </a:r>
            <a:r>
              <a:rPr lang="en-US">
                <a:latin typeface="Verdana" panose="020B0604030504040204" pitchFamily="34" charset="0"/>
                <a:ea typeface="Verdana" panose="020B0604030504040204" pitchFamily="34" charset="0"/>
                <a:cs typeface="Verdana" panose="020B0604030504040204" pitchFamily="34" charset="0"/>
              </a:rPr>
              <a:t>the </a:t>
            </a:r>
            <a:r>
              <a:rPr lang="en-US" smtClean="0">
                <a:latin typeface="Verdana" panose="020B0604030504040204" pitchFamily="34" charset="0"/>
                <a:ea typeface="Verdana" panose="020B0604030504040204" pitchFamily="34" charset="0"/>
                <a:cs typeface="Verdana" panose="020B0604030504040204" pitchFamily="34" charset="0"/>
              </a:rPr>
              <a:t>case example. </a:t>
            </a:r>
            <a:r>
              <a:rPr lang="en-US" dirty="0">
                <a:latin typeface="Verdana" panose="020B0604030504040204" pitchFamily="34" charset="0"/>
                <a:ea typeface="Verdana" panose="020B0604030504040204" pitchFamily="34" charset="0"/>
                <a:cs typeface="Verdana" panose="020B0604030504040204" pitchFamily="34" charset="0"/>
              </a:rPr>
              <a:t>As a group, complete the tool using the SDM definitions. Each small group should </a:t>
            </a:r>
            <a:r>
              <a:rPr lang="en-US">
                <a:latin typeface="Verdana" panose="020B0604030504040204" pitchFamily="34" charset="0"/>
                <a:ea typeface="Verdana" panose="020B0604030504040204" pitchFamily="34" charset="0"/>
                <a:cs typeface="Verdana" panose="020B0604030504040204" pitchFamily="34" charset="0"/>
              </a:rPr>
              <a:t>determine </a:t>
            </a:r>
            <a:r>
              <a:rPr lang="en-US" smtClean="0">
                <a:latin typeface="Verdana" panose="020B0604030504040204" pitchFamily="34" charset="0"/>
                <a:ea typeface="Verdana" panose="020B0604030504040204" pitchFamily="34" charset="0"/>
                <a:cs typeface="Verdana" panose="020B0604030504040204" pitchFamily="34" charset="0"/>
              </a:rPr>
              <a:t>the appropriate </a:t>
            </a:r>
            <a:r>
              <a:rPr lang="en-US" dirty="0">
                <a:latin typeface="Verdana" panose="020B0604030504040204" pitchFamily="34" charset="0"/>
                <a:ea typeface="Verdana" panose="020B0604030504040204" pitchFamily="34" charset="0"/>
                <a:cs typeface="Verdana" panose="020B0604030504040204" pitchFamily="34" charset="0"/>
              </a:rPr>
              <a:t>response. They must come to consensus as a small group. If time runs out without consensus, they should vote.</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b="1" dirty="0">
                <a:latin typeface="Verdana" panose="020B0604030504040204" pitchFamily="34" charset="0"/>
                <a:ea typeface="Verdana" panose="020B0604030504040204" pitchFamily="34" charset="0"/>
                <a:cs typeface="Verdana" panose="020B0604030504040204" pitchFamily="34" charset="0"/>
              </a:rPr>
              <a:t>Safety Assessment Practice</a:t>
            </a: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Have participants identify how many households are in this case example (2 – mom’s and dad’s).  Remind them they will </a:t>
            </a:r>
            <a:r>
              <a:rPr lang="en-US">
                <a:latin typeface="Verdana" panose="020B0604030504040204" pitchFamily="34" charset="0"/>
                <a:ea typeface="Verdana" panose="020B0604030504040204" pitchFamily="34" charset="0"/>
                <a:cs typeface="Verdana" panose="020B0604030504040204" pitchFamily="34" charset="0"/>
              </a:rPr>
              <a:t>always </a:t>
            </a:r>
            <a:r>
              <a:rPr lang="en-US" smtClean="0">
                <a:latin typeface="Verdana" panose="020B0604030504040204" pitchFamily="34" charset="0"/>
                <a:ea typeface="Verdana" panose="020B0604030504040204" pitchFamily="34" charset="0"/>
                <a:cs typeface="Verdana" panose="020B0604030504040204" pitchFamily="34" charset="0"/>
              </a:rPr>
              <a:t>do </a:t>
            </a:r>
            <a:r>
              <a:rPr lang="en-US">
                <a:latin typeface="Verdana" panose="020B0604030504040204" pitchFamily="34" charset="0"/>
                <a:ea typeface="Verdana" panose="020B0604030504040204" pitchFamily="34" charset="0"/>
                <a:cs typeface="Verdana" panose="020B0604030504040204" pitchFamily="34" charset="0"/>
              </a:rPr>
              <a:t>a </a:t>
            </a:r>
            <a:r>
              <a:rPr lang="en-US" smtClean="0">
                <a:latin typeface="Verdana" panose="020B0604030504040204" pitchFamily="34" charset="0"/>
                <a:ea typeface="Verdana" panose="020B0604030504040204" pitchFamily="34" charset="0"/>
                <a:cs typeface="Verdana" panose="020B0604030504040204" pitchFamily="34" charset="0"/>
              </a:rPr>
              <a:t>safety assessment </a:t>
            </a:r>
            <a:r>
              <a:rPr lang="en-US">
                <a:latin typeface="Verdana" panose="020B0604030504040204" pitchFamily="34" charset="0"/>
                <a:ea typeface="Verdana" panose="020B0604030504040204" pitchFamily="34" charset="0"/>
                <a:cs typeface="Verdana" panose="020B0604030504040204" pitchFamily="34" charset="0"/>
              </a:rPr>
              <a:t>on </a:t>
            </a:r>
            <a:r>
              <a:rPr lang="en-US" smtClean="0">
                <a:latin typeface="Verdana" panose="020B0604030504040204" pitchFamily="34" charset="0"/>
                <a:ea typeface="Verdana" panose="020B0604030504040204" pitchFamily="34" charset="0"/>
                <a:cs typeface="Verdana" panose="020B0604030504040204" pitchFamily="34" charset="0"/>
              </a:rPr>
              <a:t>the household </a:t>
            </a:r>
            <a:r>
              <a:rPr lang="en-US" dirty="0">
                <a:latin typeface="Verdana" panose="020B0604030504040204" pitchFamily="34" charset="0"/>
                <a:ea typeface="Verdana" panose="020B0604030504040204" pitchFamily="34" charset="0"/>
                <a:cs typeface="Verdana" panose="020B0604030504040204" pitchFamily="34" charset="0"/>
              </a:rPr>
              <a:t>with allegations.  In this case, they need to be doing an assessment on mom’s household and dad’s household.</a:t>
            </a:r>
          </a:p>
          <a:p>
            <a:pPr marL="171382" indent="-171382">
              <a:spcBef>
                <a:spcPts val="0"/>
              </a:spcBef>
              <a:buSzPct val="200000"/>
              <a:buFont typeface="Verdana" panose="020B060403050404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Trainer circulates. Make certain participants have definitions out and are using them. Also, use this time to prepare a flip chart page to record small group answers for each question on the safety tool.</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Trainer asks one group to report results for each question. Ask if any other groups had different responses. If all agree, point out the consistency. If there are disagreements, ask one side (the one matching the SDM-recommended response, if possible) to explain why they chose their responses. Ask the other side if they accept that. Work toward agreement, especially if it would result in a different response. If the disagreement would not result in a different response and agreement cannot be reached, point out that there can be some difference without affecting the result. If agreement cannot be reached and there is a different result, begin a list of issues to refer to “experts” (may need a moment to review that each county will have experts who will be resource persons, will periodically provide FAQ sheets to clarify common concerns, and will consider modifications to tools or definitions if needed).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Ideally, have the group read JUST pages </a:t>
            </a:r>
            <a:r>
              <a:rPr lang="en-US" dirty="0" smtClean="0">
                <a:latin typeface="Verdana" panose="020B0604030504040204" pitchFamily="34" charset="0"/>
                <a:ea typeface="Verdana" panose="020B0604030504040204" pitchFamily="34" charset="0"/>
                <a:cs typeface="Verdana" panose="020B0604030504040204" pitchFamily="34" charset="0"/>
              </a:rPr>
              <a:t>4–6 </a:t>
            </a:r>
            <a:r>
              <a:rPr lang="en-US" dirty="0">
                <a:latin typeface="Verdana" panose="020B0604030504040204" pitchFamily="34" charset="0"/>
                <a:ea typeface="Verdana" panose="020B0604030504040204" pitchFamily="34" charset="0"/>
                <a:cs typeface="Verdana" panose="020B0604030504040204" pitchFamily="34" charset="0"/>
              </a:rPr>
              <a:t>and complete JUST the safety threats, and then discuss them. Once safety threats are identified, have the group read </a:t>
            </a:r>
            <a:r>
              <a:rPr lang="en-US" dirty="0" smtClean="0">
                <a:latin typeface="Verdana" panose="020B0604030504040204" pitchFamily="34" charset="0"/>
                <a:ea typeface="Verdana" panose="020B0604030504040204" pitchFamily="34" charset="0"/>
                <a:cs typeface="Verdana" panose="020B0604030504040204" pitchFamily="34" charset="0"/>
              </a:rPr>
              <a:t>page 7 </a:t>
            </a:r>
            <a:r>
              <a:rPr lang="en-US" dirty="0">
                <a:latin typeface="Verdana" panose="020B0604030504040204" pitchFamily="34" charset="0"/>
                <a:ea typeface="Verdana" panose="020B0604030504040204" pitchFamily="34" charset="0"/>
                <a:cs typeface="Verdana" panose="020B0604030504040204" pitchFamily="34" charset="0"/>
              </a:rPr>
              <a:t>and finish the safety assessment.</a:t>
            </a:r>
          </a:p>
          <a:p>
            <a:pPr marL="171382" indent="-171382">
              <a:spcBef>
                <a:spcPts val="0"/>
              </a:spcBef>
              <a:buFont typeface="Webdings" panose="05030102010509060703" pitchFamily="18" charset="2"/>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171382" indent="-171382">
              <a:spcBef>
                <a:spcPts val="0"/>
              </a:spcBef>
              <a:buFont typeface="Webdings" panose="05030102010509060703" pitchFamily="18" charset="2"/>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solidFill>
                  <a:prstClr val="black"/>
                </a:solidFill>
                <a:latin typeface="Verdana" charset="0"/>
                <a:ea typeface="MS PGothic" charset="0"/>
                <a:cs typeface="MS PGothic" charset="0"/>
              </a:rPr>
              <a:pPr/>
              <a:t>45</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32796514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altLang="en-US" b="1" dirty="0">
                <a:latin typeface="Verdana" panose="020B0604030504040204" pitchFamily="34" charset="0"/>
                <a:ea typeface="Verdana" panose="020B0604030504040204" pitchFamily="34" charset="0"/>
                <a:cs typeface="Verdana" panose="020B0604030504040204" pitchFamily="34" charset="0"/>
              </a:rPr>
              <a:t>Say: </a:t>
            </a:r>
            <a:r>
              <a:rPr lang="en-US" altLang="en-US" dirty="0">
                <a:latin typeface="Verdana" panose="020B0604030504040204" pitchFamily="34" charset="0"/>
                <a:ea typeface="Verdana" panose="020B0604030504040204" pitchFamily="34" charset="0"/>
                <a:cs typeface="Verdana" panose="020B0604030504040204" pitchFamily="34" charset="0"/>
              </a:rPr>
              <a:t>You may be familiar with a strategy for creating clear and shared understanding about harm (events that occurred before we responded) and danger (specific worries about a child safety now and in the future).  Using these statements as part of your investigation narrative, safety plans and discussions with families can be helpful.  It is important to use behaviorally specific details and craft these statements in words the family uses and understands.  Note the linkage to caregiver action and its impact on the child.</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649" indent="-285634">
              <a:defRPr sz="2400">
                <a:solidFill>
                  <a:schemeClr val="tx1"/>
                </a:solidFill>
                <a:latin typeface="Times" panose="02020603050405020304" pitchFamily="18" charset="0"/>
                <a:ea typeface="MS PGothic" panose="020B0600070205080204" pitchFamily="34" charset="-128"/>
              </a:defRPr>
            </a:lvl2pPr>
            <a:lvl3pPr marL="1142536" indent="-228507">
              <a:defRPr sz="2400">
                <a:solidFill>
                  <a:schemeClr val="tx1"/>
                </a:solidFill>
                <a:latin typeface="Times" panose="02020603050405020304" pitchFamily="18" charset="0"/>
                <a:ea typeface="MS PGothic" panose="020B0600070205080204" pitchFamily="34" charset="-128"/>
              </a:defRPr>
            </a:lvl3pPr>
            <a:lvl4pPr marL="1599549" indent="-228507">
              <a:defRPr sz="2400">
                <a:solidFill>
                  <a:schemeClr val="tx1"/>
                </a:solidFill>
                <a:latin typeface="Times" panose="02020603050405020304" pitchFamily="18" charset="0"/>
                <a:ea typeface="MS PGothic" panose="020B0600070205080204" pitchFamily="34" charset="-128"/>
              </a:defRPr>
            </a:lvl4pPr>
            <a:lvl5pPr marL="2056564" indent="-228507">
              <a:defRPr sz="2400">
                <a:solidFill>
                  <a:schemeClr val="tx1"/>
                </a:solidFill>
                <a:latin typeface="Times" panose="02020603050405020304" pitchFamily="18" charset="0"/>
                <a:ea typeface="MS PGothic" panose="020B0600070205080204" pitchFamily="34" charset="-128"/>
              </a:defRPr>
            </a:lvl5pPr>
            <a:lvl6pPr marL="2513578" indent="-228507"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0593" indent="-228507"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7607" indent="-228507"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4621" indent="-228507"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123207AB-A9E1-4A0B-B3F1-AFD215568346}" type="slidenum">
              <a:rPr lang="en-US" altLang="en-US" sz="1100">
                <a:solidFill>
                  <a:prstClr val="black"/>
                </a:solidFill>
                <a:latin typeface="Verdana" charset="0"/>
                <a:ea typeface="MS PGothic" charset="0"/>
                <a:cs typeface="MS PGothic" charset="0"/>
              </a:rPr>
              <a:pPr/>
              <a:t>46</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33741617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Verdana" panose="020B0604030504040204" pitchFamily="34" charset="0"/>
                <a:ea typeface="Verdana" panose="020B0604030504040204" pitchFamily="34" charset="0"/>
                <a:cs typeface="Verdana" panose="020B0604030504040204" pitchFamily="34" charset="0"/>
              </a:rPr>
              <a:t>Say: </a:t>
            </a:r>
            <a:r>
              <a:rPr lang="en-US" altLang="en-US" dirty="0">
                <a:latin typeface="Verdana" panose="020B0604030504040204" pitchFamily="34" charset="0"/>
                <a:ea typeface="Verdana" panose="020B0604030504040204" pitchFamily="34" charset="0"/>
                <a:cs typeface="Verdana" panose="020B0604030504040204" pitchFamily="34" charset="0"/>
              </a:rPr>
              <a:t>Here is a sample harm statement that might be used in an investigation narrative or safety plan. </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649" indent="-285634">
              <a:defRPr sz="2400">
                <a:solidFill>
                  <a:schemeClr val="tx1"/>
                </a:solidFill>
                <a:latin typeface="Times" panose="02020603050405020304" pitchFamily="18" charset="0"/>
                <a:ea typeface="MS PGothic" panose="020B0600070205080204" pitchFamily="34" charset="-128"/>
              </a:defRPr>
            </a:lvl2pPr>
            <a:lvl3pPr marL="1142536" indent="-228507">
              <a:defRPr sz="2400">
                <a:solidFill>
                  <a:schemeClr val="tx1"/>
                </a:solidFill>
                <a:latin typeface="Times" panose="02020603050405020304" pitchFamily="18" charset="0"/>
                <a:ea typeface="MS PGothic" panose="020B0600070205080204" pitchFamily="34" charset="-128"/>
              </a:defRPr>
            </a:lvl3pPr>
            <a:lvl4pPr marL="1599549" indent="-228507">
              <a:defRPr sz="2400">
                <a:solidFill>
                  <a:schemeClr val="tx1"/>
                </a:solidFill>
                <a:latin typeface="Times" panose="02020603050405020304" pitchFamily="18" charset="0"/>
                <a:ea typeface="MS PGothic" panose="020B0600070205080204" pitchFamily="34" charset="-128"/>
              </a:defRPr>
            </a:lvl4pPr>
            <a:lvl5pPr marL="2056564" indent="-228507">
              <a:defRPr sz="2400">
                <a:solidFill>
                  <a:schemeClr val="tx1"/>
                </a:solidFill>
                <a:latin typeface="Times" panose="02020603050405020304" pitchFamily="18" charset="0"/>
                <a:ea typeface="MS PGothic" panose="020B0600070205080204" pitchFamily="34" charset="-128"/>
              </a:defRPr>
            </a:lvl5pPr>
            <a:lvl6pPr marL="2513578" indent="-228507"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0593" indent="-228507"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7607" indent="-228507"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4621" indent="-228507"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890CBD45-BFB8-4038-86EF-F21D345A22AA}" type="slidenum">
              <a:rPr lang="en-US" altLang="en-US" sz="1100">
                <a:solidFill>
                  <a:prstClr val="black"/>
                </a:solidFill>
                <a:latin typeface="Verdana" charset="0"/>
                <a:ea typeface="MS PGothic" charset="0"/>
                <a:cs typeface="MS PGothic" charset="0"/>
              </a:rPr>
              <a:pPr/>
              <a:t>47</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35679915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Verdana" panose="020B0604030504040204" pitchFamily="34" charset="0"/>
                <a:ea typeface="Verdana" panose="020B0604030504040204" pitchFamily="34" charset="0"/>
                <a:cs typeface="Verdana" panose="020B0604030504040204" pitchFamily="34" charset="0"/>
              </a:rPr>
              <a:t>Say: </a:t>
            </a:r>
            <a:r>
              <a:rPr lang="en-US" altLang="en-US" dirty="0">
                <a:latin typeface="Verdana" panose="020B0604030504040204" pitchFamily="34" charset="0"/>
                <a:ea typeface="Verdana" panose="020B0604030504040204" pitchFamily="34" charset="0"/>
                <a:cs typeface="Verdana" panose="020B0604030504040204" pitchFamily="34" charset="0"/>
              </a:rPr>
              <a:t>Here is the syntax for a danger statement</a:t>
            </a:r>
            <a:r>
              <a:rPr lang="en-US" altLang="en-US">
                <a:latin typeface="Verdana" panose="020B0604030504040204" pitchFamily="34" charset="0"/>
                <a:ea typeface="Verdana" panose="020B0604030504040204" pitchFamily="34" charset="0"/>
                <a:cs typeface="Verdana" panose="020B0604030504040204" pitchFamily="34" charset="0"/>
              </a:rPr>
              <a:t>. </a:t>
            </a:r>
            <a:r>
              <a:rPr lang="en-US" altLang="en-US" smtClean="0">
                <a:latin typeface="Verdana" panose="020B0604030504040204" pitchFamily="34" charset="0"/>
                <a:ea typeface="Verdana" panose="020B0604030504040204" pitchFamily="34" charset="0"/>
                <a:cs typeface="Verdana" panose="020B0604030504040204" pitchFamily="34" charset="0"/>
              </a:rPr>
              <a:t>Danger </a:t>
            </a:r>
            <a:r>
              <a:rPr lang="en-US" altLang="en-US" dirty="0">
                <a:latin typeface="Verdana" panose="020B0604030504040204" pitchFamily="34" charset="0"/>
                <a:ea typeface="Verdana" panose="020B0604030504040204" pitchFamily="34" charset="0"/>
                <a:cs typeface="Verdana" panose="020B0604030504040204" pitchFamily="34" charset="0"/>
              </a:rPr>
              <a:t>statements have </a:t>
            </a:r>
            <a:r>
              <a:rPr lang="en-US" altLang="en-US">
                <a:latin typeface="Verdana" panose="020B0604030504040204" pitchFamily="34" charset="0"/>
                <a:ea typeface="Verdana" panose="020B0604030504040204" pitchFamily="34" charset="0"/>
                <a:cs typeface="Verdana" panose="020B0604030504040204" pitchFamily="34" charset="0"/>
              </a:rPr>
              <a:t>clear </a:t>
            </a:r>
            <a:r>
              <a:rPr lang="en-US" altLang="en-US" smtClean="0">
                <a:latin typeface="Verdana" panose="020B0604030504040204" pitchFamily="34" charset="0"/>
                <a:ea typeface="Verdana" panose="020B0604030504040204" pitchFamily="34" charset="0"/>
                <a:cs typeface="Verdana" panose="020B0604030504040204" pitchFamily="34" charset="0"/>
              </a:rPr>
              <a:t>linkages </a:t>
            </a:r>
            <a:r>
              <a:rPr lang="en-US" altLang="en-US" dirty="0">
                <a:latin typeface="Verdana" panose="020B0604030504040204" pitchFamily="34" charset="0"/>
                <a:ea typeface="Verdana" panose="020B0604030504040204" pitchFamily="34" charset="0"/>
                <a:cs typeface="Verdana" panose="020B0604030504040204" pitchFamily="34" charset="0"/>
              </a:rPr>
              <a:t>to the </a:t>
            </a:r>
            <a:r>
              <a:rPr lang="en-US" altLang="en-US">
                <a:latin typeface="Verdana" panose="020B0604030504040204" pitchFamily="34" charset="0"/>
                <a:ea typeface="Verdana" panose="020B0604030504040204" pitchFamily="34" charset="0"/>
                <a:cs typeface="Verdana" panose="020B0604030504040204" pitchFamily="34" charset="0"/>
              </a:rPr>
              <a:t>behavioral </a:t>
            </a:r>
            <a:r>
              <a:rPr lang="en-US" altLang="en-US" smtClean="0">
                <a:latin typeface="Verdana" panose="020B0604030504040204" pitchFamily="34" charset="0"/>
                <a:ea typeface="Verdana" panose="020B0604030504040204" pitchFamily="34" charset="0"/>
                <a:cs typeface="Verdana" panose="020B0604030504040204" pitchFamily="34" charset="0"/>
              </a:rPr>
              <a:t>details </a:t>
            </a:r>
            <a:r>
              <a:rPr lang="en-US" altLang="en-US">
                <a:latin typeface="Verdana" panose="020B0604030504040204" pitchFamily="34" charset="0"/>
                <a:ea typeface="Verdana" panose="020B0604030504040204" pitchFamily="34" charset="0"/>
                <a:cs typeface="Verdana" panose="020B0604030504040204" pitchFamily="34" charset="0"/>
              </a:rPr>
              <a:t>that </a:t>
            </a:r>
            <a:r>
              <a:rPr lang="en-US" altLang="en-US" smtClean="0">
                <a:latin typeface="Verdana" panose="020B0604030504040204" pitchFamily="34" charset="0"/>
                <a:ea typeface="Verdana" panose="020B0604030504040204" pitchFamily="34" charset="0"/>
                <a:cs typeface="Verdana" panose="020B0604030504040204" pitchFamily="34" charset="0"/>
              </a:rPr>
              <a:t>support </a:t>
            </a:r>
            <a:r>
              <a:rPr lang="en-US" altLang="en-US" dirty="0">
                <a:latin typeface="Verdana" panose="020B0604030504040204" pitchFamily="34" charset="0"/>
                <a:ea typeface="Verdana" panose="020B0604030504040204" pitchFamily="34" charset="0"/>
                <a:cs typeface="Verdana" panose="020B0604030504040204" pitchFamily="34" charset="0"/>
              </a:rPr>
              <a:t>scoring of </a:t>
            </a:r>
            <a:r>
              <a:rPr lang="en-US" altLang="en-US">
                <a:latin typeface="Verdana" panose="020B0604030504040204" pitchFamily="34" charset="0"/>
                <a:ea typeface="Verdana" panose="020B0604030504040204" pitchFamily="34" charset="0"/>
                <a:cs typeface="Verdana" panose="020B0604030504040204" pitchFamily="34" charset="0"/>
              </a:rPr>
              <a:t>the </a:t>
            </a:r>
            <a:r>
              <a:rPr lang="en-US" altLang="en-US" smtClean="0">
                <a:latin typeface="Verdana" panose="020B0604030504040204" pitchFamily="34" charset="0"/>
                <a:ea typeface="Verdana" panose="020B0604030504040204" pitchFamily="34" charset="0"/>
                <a:cs typeface="Verdana" panose="020B0604030504040204" pitchFamily="34" charset="0"/>
              </a:rPr>
              <a:t>safety assessment</a:t>
            </a:r>
            <a:r>
              <a:rPr lang="en-US" altLang="en-US">
                <a:latin typeface="Verdana" panose="020B0604030504040204" pitchFamily="34" charset="0"/>
                <a:ea typeface="Verdana" panose="020B0604030504040204" pitchFamily="34" charset="0"/>
                <a:cs typeface="Verdana" panose="020B0604030504040204" pitchFamily="34" charset="0"/>
              </a:rPr>
              <a:t>. </a:t>
            </a:r>
            <a:r>
              <a:rPr lang="en-US" altLang="en-US" smtClean="0">
                <a:latin typeface="Verdana" panose="020B0604030504040204" pitchFamily="34" charset="0"/>
                <a:ea typeface="Verdana" panose="020B0604030504040204" pitchFamily="34" charset="0"/>
                <a:cs typeface="Verdana" panose="020B0604030504040204" pitchFamily="34" charset="0"/>
              </a:rPr>
              <a:t>Sometimes</a:t>
            </a:r>
            <a:r>
              <a:rPr lang="en-US" altLang="en-US" dirty="0">
                <a:latin typeface="Verdana" panose="020B0604030504040204" pitchFamily="34" charset="0"/>
                <a:ea typeface="Verdana" panose="020B0604030504040204" pitchFamily="34" charset="0"/>
                <a:cs typeface="Verdana" panose="020B0604030504040204" pitchFamily="34" charset="0"/>
              </a:rPr>
              <a:t>, there is no harm statement because the identified danger has not yet caused harm.</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649" indent="-285634">
              <a:defRPr sz="2400">
                <a:solidFill>
                  <a:schemeClr val="tx1"/>
                </a:solidFill>
                <a:latin typeface="Times" panose="02020603050405020304" pitchFamily="18" charset="0"/>
                <a:ea typeface="MS PGothic" panose="020B0600070205080204" pitchFamily="34" charset="-128"/>
              </a:defRPr>
            </a:lvl2pPr>
            <a:lvl3pPr marL="1142536" indent="-228507">
              <a:defRPr sz="2400">
                <a:solidFill>
                  <a:schemeClr val="tx1"/>
                </a:solidFill>
                <a:latin typeface="Times" panose="02020603050405020304" pitchFamily="18" charset="0"/>
                <a:ea typeface="MS PGothic" panose="020B0600070205080204" pitchFamily="34" charset="-128"/>
              </a:defRPr>
            </a:lvl3pPr>
            <a:lvl4pPr marL="1599549" indent="-228507">
              <a:defRPr sz="2400">
                <a:solidFill>
                  <a:schemeClr val="tx1"/>
                </a:solidFill>
                <a:latin typeface="Times" panose="02020603050405020304" pitchFamily="18" charset="0"/>
                <a:ea typeface="MS PGothic" panose="020B0600070205080204" pitchFamily="34" charset="-128"/>
              </a:defRPr>
            </a:lvl4pPr>
            <a:lvl5pPr marL="2056564" indent="-228507">
              <a:defRPr sz="2400">
                <a:solidFill>
                  <a:schemeClr val="tx1"/>
                </a:solidFill>
                <a:latin typeface="Times" panose="02020603050405020304" pitchFamily="18" charset="0"/>
                <a:ea typeface="MS PGothic" panose="020B0600070205080204" pitchFamily="34" charset="-128"/>
              </a:defRPr>
            </a:lvl5pPr>
            <a:lvl6pPr marL="2513578" indent="-228507"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0593" indent="-228507"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7607" indent="-228507"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4621" indent="-228507"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35F8858E-D4AF-4F80-B620-6890051BE075}" type="slidenum">
              <a:rPr lang="en-US" altLang="en-US" sz="1100">
                <a:solidFill>
                  <a:prstClr val="black"/>
                </a:solidFill>
                <a:latin typeface="Verdana" charset="0"/>
                <a:ea typeface="MS PGothic" charset="0"/>
                <a:cs typeface="MS PGothic" charset="0"/>
              </a:rPr>
              <a:pPr/>
              <a:t>48</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25481033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Verdana" panose="020B0604030504040204" pitchFamily="34" charset="0"/>
                <a:ea typeface="Verdana" panose="020B0604030504040204" pitchFamily="34" charset="0"/>
                <a:cs typeface="Verdana" panose="020B0604030504040204" pitchFamily="34" charset="0"/>
              </a:rPr>
              <a:t>Say: </a:t>
            </a:r>
            <a:r>
              <a:rPr lang="en-US" altLang="en-US" dirty="0">
                <a:latin typeface="Verdana" panose="020B0604030504040204" pitchFamily="34" charset="0"/>
                <a:ea typeface="Verdana" panose="020B0604030504040204" pitchFamily="34" charset="0"/>
                <a:cs typeface="Verdana" panose="020B0604030504040204" pitchFamily="34" charset="0"/>
              </a:rPr>
              <a:t>In this example, you notice that the statement focuses on the impact of the child first in specific terms as a result of the action of his father</a:t>
            </a:r>
            <a:r>
              <a:rPr lang="en-US" altLang="en-US">
                <a:latin typeface="Verdana" panose="020B0604030504040204" pitchFamily="34" charset="0"/>
                <a:ea typeface="Verdana" panose="020B0604030504040204" pitchFamily="34" charset="0"/>
                <a:cs typeface="Verdana" panose="020B0604030504040204" pitchFamily="34" charset="0"/>
              </a:rPr>
              <a:t>. </a:t>
            </a:r>
            <a:r>
              <a:rPr lang="en-US" altLang="en-US" smtClean="0">
                <a:latin typeface="Verdana" panose="020B0604030504040204" pitchFamily="34" charset="0"/>
                <a:ea typeface="Verdana" panose="020B0604030504040204" pitchFamily="34" charset="0"/>
                <a:cs typeface="Verdana" panose="020B0604030504040204" pitchFamily="34" charset="0"/>
              </a:rPr>
              <a:t>The </a:t>
            </a:r>
            <a:r>
              <a:rPr lang="en-US" altLang="en-US" dirty="0">
                <a:latin typeface="Verdana" panose="020B0604030504040204" pitchFamily="34" charset="0"/>
                <a:ea typeface="Verdana" panose="020B0604030504040204" pitchFamily="34" charset="0"/>
                <a:cs typeface="Verdana" panose="020B0604030504040204" pitchFamily="34" charset="0"/>
              </a:rPr>
              <a:t>father’s drinking (a complicating factor) is mentioned </a:t>
            </a:r>
            <a:r>
              <a:rPr lang="en-US" altLang="en-US">
                <a:latin typeface="Verdana" panose="020B0604030504040204" pitchFamily="34" charset="0"/>
                <a:ea typeface="Verdana" panose="020B0604030504040204" pitchFamily="34" charset="0"/>
                <a:cs typeface="Verdana" panose="020B0604030504040204" pitchFamily="34" charset="0"/>
              </a:rPr>
              <a:t>in </a:t>
            </a:r>
            <a:r>
              <a:rPr lang="en-US" altLang="en-US" smtClean="0">
                <a:latin typeface="Verdana" panose="020B0604030504040204" pitchFamily="34" charset="0"/>
                <a:ea typeface="Verdana" panose="020B0604030504040204" pitchFamily="34" charset="0"/>
                <a:cs typeface="Verdana" panose="020B0604030504040204" pitchFamily="34" charset="0"/>
              </a:rPr>
              <a:t>the context of </a:t>
            </a:r>
            <a:r>
              <a:rPr lang="en-US" altLang="en-US" dirty="0">
                <a:latin typeface="Verdana" panose="020B0604030504040204" pitchFamily="34" charset="0"/>
                <a:ea typeface="Verdana" panose="020B0604030504040204" pitchFamily="34" charset="0"/>
                <a:cs typeface="Verdana" panose="020B0604030504040204" pitchFamily="34" charset="0"/>
              </a:rPr>
              <a:t>the identified danger.</a:t>
            </a:r>
            <a:endParaRPr lang="en-US" alt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649" indent="-285634">
              <a:defRPr sz="2400">
                <a:solidFill>
                  <a:schemeClr val="tx1"/>
                </a:solidFill>
                <a:latin typeface="Times" panose="02020603050405020304" pitchFamily="18" charset="0"/>
                <a:ea typeface="MS PGothic" panose="020B0600070205080204" pitchFamily="34" charset="-128"/>
              </a:defRPr>
            </a:lvl2pPr>
            <a:lvl3pPr marL="1142536" indent="-228507">
              <a:defRPr sz="2400">
                <a:solidFill>
                  <a:schemeClr val="tx1"/>
                </a:solidFill>
                <a:latin typeface="Times" panose="02020603050405020304" pitchFamily="18" charset="0"/>
                <a:ea typeface="MS PGothic" panose="020B0600070205080204" pitchFamily="34" charset="-128"/>
              </a:defRPr>
            </a:lvl3pPr>
            <a:lvl4pPr marL="1599549" indent="-228507">
              <a:defRPr sz="2400">
                <a:solidFill>
                  <a:schemeClr val="tx1"/>
                </a:solidFill>
                <a:latin typeface="Times" panose="02020603050405020304" pitchFamily="18" charset="0"/>
                <a:ea typeface="MS PGothic" panose="020B0600070205080204" pitchFamily="34" charset="-128"/>
              </a:defRPr>
            </a:lvl4pPr>
            <a:lvl5pPr marL="2056564" indent="-228507">
              <a:defRPr sz="2400">
                <a:solidFill>
                  <a:schemeClr val="tx1"/>
                </a:solidFill>
                <a:latin typeface="Times" panose="02020603050405020304" pitchFamily="18" charset="0"/>
                <a:ea typeface="MS PGothic" panose="020B0600070205080204" pitchFamily="34" charset="-128"/>
              </a:defRPr>
            </a:lvl5pPr>
            <a:lvl6pPr marL="2513578" indent="-228507"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0593" indent="-228507"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7607" indent="-228507"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4621" indent="-228507"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6C34BA6D-3587-492B-AE8C-936031870318}" type="slidenum">
              <a:rPr lang="en-US" altLang="en-US" sz="1100">
                <a:solidFill>
                  <a:prstClr val="black"/>
                </a:solidFill>
                <a:latin typeface="Verdana" charset="0"/>
                <a:ea typeface="MS PGothic" charset="0"/>
                <a:cs typeface="MS PGothic" charset="0"/>
              </a:rPr>
              <a:pPr/>
              <a:t>49</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2737663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The rest of the manual is organized into one section for each SDM tool. Within each section, you will first find the assessment tool itself. For example, for the safety assessment tool, look in Section II. After the tool, you will find a definitions section. Items on SDM tools are expressed in as few words as possible, to keep the forms short and usable. However, each item has an accompanying definition, which helps ensure that we all mean the same thing when we talk about an item. THE DEFINITIONS ARE THE MOST IMPORTANT PART. You need to KNOW the definitions and USE them when applying the tools. </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For the safety assessment, the definitions begin on page 37. We will look at them in detail later. Following the definitions are the policies and procedures for the assessment. For the safety assessment, these begin on page </a:t>
            </a:r>
            <a:r>
              <a:rPr lang="en-US" dirty="0" smtClean="0">
                <a:latin typeface="Verdana" panose="020B0604030504040204" pitchFamily="34" charset="0"/>
                <a:ea typeface="Verdana" panose="020B0604030504040204" pitchFamily="34" charset="0"/>
                <a:cs typeface="Verdana" panose="020B0604030504040204" pitchFamily="34" charset="0"/>
              </a:rPr>
              <a:t>49. </a:t>
            </a:r>
            <a:r>
              <a:rPr lang="en-US" dirty="0">
                <a:latin typeface="Verdana" panose="020B0604030504040204" pitchFamily="34" charset="0"/>
                <a:ea typeface="Verdana" panose="020B0604030504040204" pitchFamily="34" charset="0"/>
                <a:cs typeface="Verdana" panose="020B0604030504040204" pitchFamily="34" charset="0"/>
              </a:rPr>
              <a:t>Notice that they begin with a brief statement about the tool, then the basics about which referrals/cases the tool is used with, when it is used, who is responsible for using it, and which decisions are guided by the tool. There are also notes on appropriate completion.</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tabLst>
                <a:tab pos="342760" algn="l"/>
              </a:tabLst>
            </a:pPr>
            <a:r>
              <a:rPr lang="en-US" dirty="0">
                <a:latin typeface="Verdana" panose="020B0604030504040204" pitchFamily="34" charset="0"/>
                <a:ea typeface="Verdana" panose="020B0604030504040204" pitchFamily="34" charset="0"/>
                <a:cs typeface="Verdana" panose="020B0604030504040204" pitchFamily="34" charset="0"/>
              </a:rPr>
              <a:t>COMPUTER NOTE: On the computer, definitions are always available as pop-up boxes, and policies and procedures are available online as well.  In addition, CRC </a:t>
            </a:r>
            <a:r>
              <a:rPr lang="en-US">
                <a:latin typeface="Verdana" panose="020B0604030504040204" pitchFamily="34" charset="0"/>
                <a:ea typeface="Verdana" panose="020B0604030504040204" pitchFamily="34" charset="0"/>
                <a:cs typeface="Verdana" panose="020B0604030504040204" pitchFamily="34" charset="0"/>
              </a:rPr>
              <a:t>makes </a:t>
            </a:r>
            <a:r>
              <a:rPr lang="en-US" smtClean="0">
                <a:latin typeface="Verdana" panose="020B0604030504040204" pitchFamily="34" charset="0"/>
                <a:ea typeface="Verdana" panose="020B0604030504040204" pitchFamily="34" charset="0"/>
                <a:cs typeface="Verdana" panose="020B0604030504040204" pitchFamily="34" charset="0"/>
              </a:rPr>
              <a:t>California’s </a:t>
            </a:r>
            <a:r>
              <a:rPr lang="en-US" dirty="0">
                <a:latin typeface="Verdana" panose="020B0604030504040204" pitchFamily="34" charset="0"/>
                <a:ea typeface="Verdana" panose="020B0604030504040204" pitchFamily="34" charset="0"/>
                <a:cs typeface="Verdana" panose="020B0604030504040204" pitchFamily="34" charset="0"/>
              </a:rPr>
              <a:t>SDM </a:t>
            </a:r>
            <a:r>
              <a:rPr lang="en-US">
                <a:latin typeface="Verdana" panose="020B0604030504040204" pitchFamily="34" charset="0"/>
                <a:ea typeface="Verdana" panose="020B0604030504040204" pitchFamily="34" charset="0"/>
                <a:cs typeface="Verdana" panose="020B0604030504040204" pitchFamily="34" charset="0"/>
              </a:rPr>
              <a:t>definitions </a:t>
            </a:r>
            <a:r>
              <a:rPr lang="en-US" smtClean="0">
                <a:latin typeface="Verdana" panose="020B0604030504040204" pitchFamily="34" charset="0"/>
                <a:ea typeface="Verdana" panose="020B0604030504040204" pitchFamily="34" charset="0"/>
                <a:cs typeface="Verdana" panose="020B0604030504040204" pitchFamily="34" charset="0"/>
              </a:rPr>
              <a:t>available</a:t>
            </a:r>
            <a:r>
              <a:rPr lang="en-US" baseline="0" smtClean="0">
                <a:latin typeface="Verdana" panose="020B0604030504040204" pitchFamily="34" charset="0"/>
                <a:ea typeface="Verdana" panose="020B0604030504040204" pitchFamily="34" charset="0"/>
                <a:cs typeface="Verdana" panose="020B0604030504040204" pitchFamily="34" charset="0"/>
              </a:rPr>
              <a:t> </a:t>
            </a:r>
            <a:r>
              <a:rPr lang="en-US" smtClean="0">
                <a:latin typeface="Verdana" panose="020B0604030504040204" pitchFamily="34" charset="0"/>
                <a:ea typeface="Verdana" panose="020B0604030504040204" pitchFamily="34" charset="0"/>
                <a:cs typeface="Verdana" panose="020B0604030504040204" pitchFamily="34" charset="0"/>
              </a:rPr>
              <a:t>online </a:t>
            </a:r>
            <a:r>
              <a:rPr lang="en-US" dirty="0">
                <a:latin typeface="Verdana" panose="020B0604030504040204" pitchFamily="34" charset="0"/>
                <a:ea typeface="Verdana" panose="020B0604030504040204" pitchFamily="34" charset="0"/>
                <a:cs typeface="Verdana" panose="020B0604030504040204" pitchFamily="34" charset="0"/>
              </a:rPr>
              <a:t>at defs.sdmdata.org/ca/. You can bring this website up on your smartphone and add the link to your home screen for use in the field.</a:t>
            </a:r>
          </a:p>
          <a:p>
            <a:pPr defTabSz="912441">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5</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199464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altLang="en-US" b="1" dirty="0">
                <a:latin typeface="Verdana" panose="020B0604030504040204" pitchFamily="34" charset="0"/>
                <a:ea typeface="Verdana" panose="020B0604030504040204" pitchFamily="34" charset="0"/>
                <a:cs typeface="Verdana" panose="020B0604030504040204" pitchFamily="34" charset="0"/>
              </a:rPr>
              <a:t>Optional Activity: </a:t>
            </a:r>
            <a:r>
              <a:rPr lang="en-US" altLang="en-US" dirty="0">
                <a:latin typeface="Verdana" panose="020B0604030504040204" pitchFamily="34" charset="0"/>
                <a:ea typeface="Verdana" panose="020B0604030504040204" pitchFamily="34" charset="0"/>
                <a:cs typeface="Verdana" panose="020B0604030504040204" pitchFamily="34" charset="0"/>
              </a:rPr>
              <a:t>If time permits, ask tables to try crafting a harm and/or danger statement related to the case example.  </a:t>
            </a:r>
          </a:p>
        </p:txBody>
      </p:sp>
      <p:sp>
        <p:nvSpPr>
          <p:cNvPr id="81925"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649" indent="-285634">
              <a:defRPr sz="2400">
                <a:solidFill>
                  <a:schemeClr val="tx1"/>
                </a:solidFill>
                <a:latin typeface="Times" panose="02020603050405020304" pitchFamily="18" charset="0"/>
                <a:ea typeface="MS PGothic" panose="020B0600070205080204" pitchFamily="34" charset="-128"/>
              </a:defRPr>
            </a:lvl2pPr>
            <a:lvl3pPr marL="1142536" indent="-228507">
              <a:defRPr sz="2400">
                <a:solidFill>
                  <a:schemeClr val="tx1"/>
                </a:solidFill>
                <a:latin typeface="Times" panose="02020603050405020304" pitchFamily="18" charset="0"/>
                <a:ea typeface="MS PGothic" panose="020B0600070205080204" pitchFamily="34" charset="-128"/>
              </a:defRPr>
            </a:lvl3pPr>
            <a:lvl4pPr marL="1599549" indent="-228507">
              <a:defRPr sz="2400">
                <a:solidFill>
                  <a:schemeClr val="tx1"/>
                </a:solidFill>
                <a:latin typeface="Times" panose="02020603050405020304" pitchFamily="18" charset="0"/>
                <a:ea typeface="MS PGothic" panose="020B0600070205080204" pitchFamily="34" charset="-128"/>
              </a:defRPr>
            </a:lvl4pPr>
            <a:lvl5pPr marL="2056564" indent="-228507">
              <a:defRPr sz="2400">
                <a:solidFill>
                  <a:schemeClr val="tx1"/>
                </a:solidFill>
                <a:latin typeface="Times" panose="02020603050405020304" pitchFamily="18" charset="0"/>
                <a:ea typeface="MS PGothic" panose="020B0600070205080204" pitchFamily="34" charset="-128"/>
              </a:defRPr>
            </a:lvl5pPr>
            <a:lvl6pPr marL="2513578" indent="-228507"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0593" indent="-228507"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7607" indent="-228507"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4621" indent="-228507"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fld id="{E037A6F7-5C15-44E2-977A-5C97EEF2D265}" type="slidenum">
              <a:rPr lang="en-US" altLang="en-US" sz="1100">
                <a:solidFill>
                  <a:prstClr val="black"/>
                </a:solidFill>
                <a:latin typeface="Verdana" charset="0"/>
                <a:ea typeface="MS PGothic" charset="0"/>
                <a:cs typeface="MS PGothic" charset="0"/>
              </a:rPr>
              <a:pPr/>
              <a:t>50</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5102264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Like all assessments in the SDM system, the safety assessment is best supported by collaboration with the family and other stakeholders.</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We encourage an approach toward assessment as a process we do </a:t>
            </a:r>
            <a:r>
              <a:rPr lang="en-US" i="1" dirty="0">
                <a:latin typeface="Verdana" panose="020B0604030504040204" pitchFamily="34" charset="0"/>
                <a:ea typeface="Verdana" panose="020B0604030504040204" pitchFamily="34" charset="0"/>
                <a:cs typeface="Verdana" panose="020B0604030504040204" pitchFamily="34" charset="0"/>
              </a:rPr>
              <a:t>with</a:t>
            </a:r>
            <a:r>
              <a:rPr lang="en-US" dirty="0">
                <a:latin typeface="Verdana" panose="020B0604030504040204" pitchFamily="34" charset="0"/>
                <a:ea typeface="Verdana" panose="020B0604030504040204" pitchFamily="34" charset="0"/>
                <a:cs typeface="Verdana" panose="020B0604030504040204" pitchFamily="34" charset="0"/>
              </a:rPr>
              <a:t> families, rather than a process done </a:t>
            </a:r>
            <a:r>
              <a:rPr lang="en-US" i="1" dirty="0">
                <a:latin typeface="Verdana" panose="020B0604030504040204" pitchFamily="34" charset="0"/>
                <a:ea typeface="Verdana" panose="020B0604030504040204" pitchFamily="34" charset="0"/>
                <a:cs typeface="Verdana" panose="020B0604030504040204" pitchFamily="34" charset="0"/>
              </a:rPr>
              <a:t>on</a:t>
            </a:r>
            <a:r>
              <a:rPr lang="en-US" dirty="0">
                <a:latin typeface="Verdana" panose="020B0604030504040204" pitchFamily="34" charset="0"/>
                <a:ea typeface="Verdana" panose="020B0604030504040204" pitchFamily="34" charset="0"/>
                <a:cs typeface="Verdana" panose="020B0604030504040204" pitchFamily="34" charset="0"/>
              </a:rPr>
              <a:t> families.</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b="1" dirty="0">
                <a:latin typeface="Verdana" panose="020B0604030504040204" pitchFamily="34" charset="0"/>
                <a:ea typeface="Verdana" panose="020B0604030504040204" pitchFamily="34" charset="0"/>
                <a:cs typeface="Verdana" panose="020B0604030504040204" pitchFamily="34" charset="0"/>
              </a:rPr>
              <a:t>Optional partner activity: </a:t>
            </a:r>
            <a:r>
              <a:rPr lang="en-US" dirty="0">
                <a:latin typeface="Verdana" panose="020B0604030504040204" pitchFamily="34" charset="0"/>
                <a:ea typeface="Verdana" panose="020B0604030504040204" pitchFamily="34" charset="0"/>
                <a:cs typeface="Verdana" panose="020B0604030504040204" pitchFamily="34" charset="0"/>
              </a:rPr>
              <a:t>Ask partners to consider how they might use solution-focused questioning to help Tom and Tammy understanding the safety threats related to </a:t>
            </a:r>
            <a:r>
              <a:rPr lang="en-US" dirty="0" smtClean="0">
                <a:latin typeface="Verdana" panose="020B0604030504040204" pitchFamily="34" charset="0"/>
                <a:ea typeface="Verdana" panose="020B0604030504040204" pitchFamily="34" charset="0"/>
                <a:cs typeface="Verdana" panose="020B0604030504040204" pitchFamily="34" charset="0"/>
              </a:rPr>
              <a:t>Joshua’s </a:t>
            </a:r>
            <a:r>
              <a:rPr lang="en-US" dirty="0">
                <a:latin typeface="Verdana" panose="020B0604030504040204" pitchFamily="34" charset="0"/>
                <a:ea typeface="Verdana" panose="020B0604030504040204" pitchFamily="34" charset="0"/>
                <a:cs typeface="Verdana" panose="020B0604030504040204" pitchFamily="34" charset="0"/>
              </a:rPr>
              <a:t>situation.  Ask them to talk about how they might or have talked with families about the process of safety planning. </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Follow up question for large group: What is the impact of having shared understanding with families about safety threats?  How does explaining the process of safety planning impact relationship and process?</a:t>
            </a:r>
            <a:endParaRPr lang="en-US" b="1" dirty="0">
              <a:latin typeface="Verdana" panose="020B0604030504040204" pitchFamily="34" charset="0"/>
              <a:ea typeface="Verdana" panose="020B0604030504040204" pitchFamily="34" charset="0"/>
              <a:cs typeface="Verdana" panose="020B0604030504040204" pitchFamily="34" charset="0"/>
            </a:endParaRPr>
          </a:p>
        </p:txBody>
      </p:sp>
      <p:sp>
        <p:nvSpPr>
          <p:cNvPr id="168965" name="Slide Number Placeholder 5"/>
          <p:cNvSpPr>
            <a:spLocks noGrp="1"/>
          </p:cNvSpPr>
          <p:nvPr>
            <p:ph type="sldNum" sz="quarter" idx="5"/>
          </p:nvPr>
        </p:nvSpPr>
        <p:spPr bwMode="auto">
          <a:xfrm>
            <a:off x="4237464" y="9121777"/>
            <a:ext cx="3077739" cy="4694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36" tIns="47469" rIns="94936" bIns="47469"/>
          <a:lstStyle>
            <a:lvl1pPr eaLnBrk="0" hangingPunct="0">
              <a:defRPr sz="2400">
                <a:solidFill>
                  <a:schemeClr val="tx1"/>
                </a:solidFill>
                <a:latin typeface="Arial" charset="0"/>
                <a:ea typeface="ＭＳ Ｐゴシック" charset="0"/>
                <a:cs typeface="ＭＳ Ｐゴシック" charset="0"/>
              </a:defRPr>
            </a:lvl1pPr>
            <a:lvl2pPr marL="39382408" indent="-38907722"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74687" eaLnBrk="0" fontAlgn="base" hangingPunct="0">
              <a:spcBef>
                <a:spcPct val="0"/>
              </a:spcBef>
              <a:spcAft>
                <a:spcPct val="0"/>
              </a:spcAft>
              <a:defRPr sz="2400">
                <a:solidFill>
                  <a:schemeClr val="tx1"/>
                </a:solidFill>
                <a:latin typeface="Arial" charset="0"/>
                <a:ea typeface="ＭＳ Ｐゴシック" charset="0"/>
              </a:defRPr>
            </a:lvl6pPr>
            <a:lvl7pPr marL="949371" eaLnBrk="0" fontAlgn="base" hangingPunct="0">
              <a:spcBef>
                <a:spcPct val="0"/>
              </a:spcBef>
              <a:spcAft>
                <a:spcPct val="0"/>
              </a:spcAft>
              <a:defRPr sz="2400">
                <a:solidFill>
                  <a:schemeClr val="tx1"/>
                </a:solidFill>
                <a:latin typeface="Arial" charset="0"/>
                <a:ea typeface="ＭＳ Ｐゴシック" charset="0"/>
              </a:defRPr>
            </a:lvl7pPr>
            <a:lvl8pPr marL="1424056" eaLnBrk="0" fontAlgn="base" hangingPunct="0">
              <a:spcBef>
                <a:spcPct val="0"/>
              </a:spcBef>
              <a:spcAft>
                <a:spcPct val="0"/>
              </a:spcAft>
              <a:defRPr sz="2400">
                <a:solidFill>
                  <a:schemeClr val="tx1"/>
                </a:solidFill>
                <a:latin typeface="Arial" charset="0"/>
                <a:ea typeface="ＭＳ Ｐゴシック" charset="0"/>
              </a:defRPr>
            </a:lvl8pPr>
            <a:lvl9pPr marL="189874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BE81F98-A51F-5A47-B0DE-48942E056943}" type="slidenum">
              <a:rPr lang="en-US" sz="1100">
                <a:solidFill>
                  <a:prstClr val="black"/>
                </a:solidFill>
                <a:latin typeface="Verdana" charset="0"/>
                <a:ea typeface="MS PGothic" charset="0"/>
                <a:cs typeface="MS PGothic" charset="0"/>
              </a:rPr>
              <a:pPr eaLnBrk="1" hangingPunct="1"/>
              <a:t>51</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4690621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3813" y="76200"/>
            <a:ext cx="4802187" cy="3600450"/>
          </a:xfrm>
        </p:spPr>
      </p:sp>
      <p:sp>
        <p:nvSpPr>
          <p:cNvPr id="3" name="Notes Placeholder 2"/>
          <p:cNvSpPr>
            <a:spLocks noGrp="1"/>
          </p:cNvSpPr>
          <p:nvPr>
            <p:ph type="body" idx="1"/>
          </p:nvPr>
        </p:nvSpPr>
        <p:spPr>
          <a:xfrm>
            <a:off x="111919" y="3675065"/>
            <a:ext cx="7162800" cy="4308475"/>
          </a:xfrm>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In small groups, we will practice using the safety assessment with </a:t>
            </a:r>
            <a:r>
              <a:rPr lang="en-US">
                <a:latin typeface="Verdana" panose="020B0604030504040204" pitchFamily="34" charset="0"/>
                <a:ea typeface="Verdana" panose="020B0604030504040204" pitchFamily="34" charset="0"/>
                <a:cs typeface="Verdana" panose="020B0604030504040204" pitchFamily="34" charset="0"/>
              </a:rPr>
              <a:t>the </a:t>
            </a:r>
            <a:r>
              <a:rPr lang="en-US" smtClean="0">
                <a:latin typeface="Verdana" panose="020B0604030504040204" pitchFamily="34" charset="0"/>
                <a:ea typeface="Verdana" panose="020B0604030504040204" pitchFamily="34" charset="0"/>
                <a:cs typeface="Verdana" panose="020B0604030504040204" pitchFamily="34" charset="0"/>
              </a:rPr>
              <a:t>Jefferson/Baxter </a:t>
            </a:r>
            <a:r>
              <a:rPr lang="en-US" dirty="0">
                <a:latin typeface="Verdana" panose="020B0604030504040204" pitchFamily="34" charset="0"/>
                <a:ea typeface="Verdana" panose="020B0604030504040204" pitchFamily="34" charset="0"/>
                <a:cs typeface="Verdana" panose="020B0604030504040204" pitchFamily="34" charset="0"/>
              </a:rPr>
              <a:t>case in two parts. Read Segment 3 of the </a:t>
            </a:r>
            <a:r>
              <a:rPr lang="en-US">
                <a:latin typeface="Verdana" panose="020B0604030504040204" pitchFamily="34" charset="0"/>
                <a:ea typeface="Verdana" panose="020B0604030504040204" pitchFamily="34" charset="0"/>
                <a:cs typeface="Verdana" panose="020B0604030504040204" pitchFamily="34" charset="0"/>
              </a:rPr>
              <a:t>case </a:t>
            </a:r>
            <a:r>
              <a:rPr lang="en-US" smtClean="0">
                <a:latin typeface="Verdana" panose="020B0604030504040204" pitchFamily="34" charset="0"/>
                <a:ea typeface="Verdana" panose="020B0604030504040204" pitchFamily="34" charset="0"/>
                <a:cs typeface="Verdana" panose="020B0604030504040204" pitchFamily="34" charset="0"/>
              </a:rPr>
              <a:t>example, on page 7. </a:t>
            </a:r>
            <a:r>
              <a:rPr lang="en-US" dirty="0">
                <a:latin typeface="Verdana" panose="020B0604030504040204" pitchFamily="34" charset="0"/>
                <a:ea typeface="Verdana" panose="020B0604030504040204" pitchFamily="34" charset="0"/>
                <a:cs typeface="Verdana" panose="020B0604030504040204" pitchFamily="34" charset="0"/>
              </a:rPr>
              <a:t>As a group, complete the tool using the SDM definitions. Each small group should determine an appropriate response. They must come to consensus as a small group. If time runs out without consensus, they should vote.</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b="1" dirty="0">
                <a:latin typeface="Verdana" panose="020B0604030504040204" pitchFamily="34" charset="0"/>
                <a:ea typeface="Verdana" panose="020B0604030504040204" pitchFamily="34" charset="0"/>
                <a:cs typeface="Verdana" panose="020B0604030504040204" pitchFamily="34" charset="0"/>
              </a:rPr>
              <a:t>Safety Assessment Practice</a:t>
            </a: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Trainer circulates. Make certain participants have definitions out and are using them. Also, use this time to prepare a flip chart page to </a:t>
            </a:r>
            <a:r>
              <a:rPr lang="en-US">
                <a:latin typeface="Verdana" panose="020B0604030504040204" pitchFamily="34" charset="0"/>
                <a:ea typeface="Verdana" panose="020B0604030504040204" pitchFamily="34" charset="0"/>
                <a:cs typeface="Verdana" panose="020B0604030504040204" pitchFamily="34" charset="0"/>
              </a:rPr>
              <a:t>record </a:t>
            </a:r>
            <a:r>
              <a:rPr lang="en-US" smtClean="0">
                <a:latin typeface="Verdana" panose="020B0604030504040204" pitchFamily="34" charset="0"/>
                <a:ea typeface="Verdana" panose="020B0604030504040204" pitchFamily="34" charset="0"/>
                <a:cs typeface="Verdana" panose="020B0604030504040204" pitchFamily="34" charset="0"/>
              </a:rPr>
              <a:t>small-group </a:t>
            </a:r>
            <a:r>
              <a:rPr lang="en-US" dirty="0">
                <a:latin typeface="Verdana" panose="020B0604030504040204" pitchFamily="34" charset="0"/>
                <a:ea typeface="Verdana" panose="020B0604030504040204" pitchFamily="34" charset="0"/>
                <a:cs typeface="Verdana" panose="020B0604030504040204" pitchFamily="34" charset="0"/>
              </a:rPr>
              <a:t>answers for each question on the safety tool.</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Trainer asks one group to report results for each question. Ask if any other groups had different responses. If all agree, point out the consistency. If there are disagreements, ask one side (the one matching the SDM-recommended response, if possible) to explain why they chose their responses. Ask the other side if they accept that. Work toward agreement, especially if it would result in a different response. If the disagreement would not result in a different response and agreement cannot be reached, point out that there can be some difference without affecting the result. If agreement cannot be reached and there is a different result, begin a list of issues to refer to “experts” (may need a moment to review that each county will have experts who will be resource persons, will periodically provide FAQ sheets to clarify common concerns, and will consider modifications to tools or definitions if needed).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Ideally, have the group complete JUST the safety threats and then discuss them. Once safety threats are identified, have the group finish the safety assessment.</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Trainer informs the group that this training is not meant to describe the safety planning process or to make decisions about what elements constitute a strong safety plan. The safety plan provided in the case example includes elements that may work for this family, but may not be appropriate for all families. Briefly discuss the following examples: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Some plans may contain agreements by family members to take certain actions. In some situations, agreements alone may be insufficient. How would you know when to trust an agreement? How would you verify or monitor them? What would make you less likely to accept the agreement (e.g., history of not adhering to agreements in the past)? It is important to remember that agreements are important components of a good plan but rarely, if ever, constitute a plan in and of themselves.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safety plan includes monitoring by the paternal aunt. How do you know how much monitoring is enough? How do you know that the person monitoring is reliable, motivated, etc.? Does Tom’s care of </a:t>
            </a:r>
            <a:r>
              <a:rPr lang="en-US" dirty="0" smtClean="0">
                <a:latin typeface="Verdana" panose="020B0604030504040204" pitchFamily="34" charset="0"/>
                <a:ea typeface="Verdana" panose="020B0604030504040204" pitchFamily="34" charset="0"/>
                <a:cs typeface="Verdana" panose="020B0604030504040204" pitchFamily="34" charset="0"/>
              </a:rPr>
              <a:t>Joshua </a:t>
            </a:r>
            <a:r>
              <a:rPr lang="en-US" dirty="0">
                <a:latin typeface="Verdana" panose="020B0604030504040204" pitchFamily="34" charset="0"/>
                <a:ea typeface="Verdana" panose="020B0604030504040204" pitchFamily="34" charset="0"/>
                <a:cs typeface="Verdana" panose="020B0604030504040204" pitchFamily="34" charset="0"/>
              </a:rPr>
              <a:t>need to be supervised continuously </a:t>
            </a:r>
            <a:r>
              <a:rPr lang="en-US">
                <a:latin typeface="Verdana" panose="020B0604030504040204" pitchFamily="34" charset="0"/>
                <a:ea typeface="Verdana" panose="020B0604030504040204" pitchFamily="34" charset="0"/>
                <a:cs typeface="Verdana" panose="020B0604030504040204" pitchFamily="34" charset="0"/>
              </a:rPr>
              <a:t>by </a:t>
            </a:r>
            <a:r>
              <a:rPr lang="en-US" smtClean="0">
                <a:latin typeface="Verdana" panose="020B0604030504040204" pitchFamily="34" charset="0"/>
                <a:ea typeface="Verdana" panose="020B0604030504040204" pitchFamily="34" charset="0"/>
                <a:cs typeface="Verdana" panose="020B0604030504040204" pitchFamily="34" charset="0"/>
              </a:rPr>
              <a:t>Sheila, </a:t>
            </a:r>
            <a:r>
              <a:rPr lang="en-US" dirty="0">
                <a:latin typeface="Verdana" panose="020B0604030504040204" pitchFamily="34" charset="0"/>
                <a:ea typeface="Verdana" panose="020B0604030504040204" pitchFamily="34" charset="0"/>
                <a:cs typeface="Verdana" panose="020B0604030504040204" pitchFamily="34" charset="0"/>
              </a:rPr>
              <a:t>or can he care for </a:t>
            </a:r>
            <a:r>
              <a:rPr lang="en-US" dirty="0" smtClean="0">
                <a:latin typeface="Verdana" panose="020B0604030504040204" pitchFamily="34" charset="0"/>
                <a:ea typeface="Verdana" panose="020B0604030504040204" pitchFamily="34" charset="0"/>
                <a:cs typeface="Verdana" panose="020B0604030504040204" pitchFamily="34" charset="0"/>
              </a:rPr>
              <a:t>Joshua </a:t>
            </a:r>
            <a:r>
              <a:rPr lang="en-US" dirty="0">
                <a:latin typeface="Verdana" panose="020B0604030504040204" pitchFamily="34" charset="0"/>
                <a:ea typeface="Verdana" panose="020B0604030504040204" pitchFamily="34" charset="0"/>
                <a:cs typeface="Verdana" panose="020B0604030504040204" pitchFamily="34" charset="0"/>
              </a:rPr>
              <a:t>on his own for periods without Sheila present?</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solidFill>
                  <a:prstClr val="black"/>
                </a:solidFill>
                <a:latin typeface="Verdana" charset="0"/>
                <a:ea typeface="MS PGothic" charset="0"/>
                <a:cs typeface="MS PGothic" charset="0"/>
              </a:rPr>
              <a:pPr/>
              <a:t>52</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14779326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Every county will have its own way of completing a narrative on the investigation. However, when your county’s workers complete a narrative, it is vital that you provide clear and concise statements of evidence that support the safety items you checked at some point in the investigation narrative. This is true of both the safety assessment and the SCP safety assessment.</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For example, if you checked safety threat 1, there should be a clear statement somewhere in your narrative describing the specific injury you observed and the account(s) of the injury that led you to have reason to believe it was non-accidental.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You should also describe evidence for any marked supporting strengths and protective actions. How did you decide the caregiver had the cognitive, physical, and emotional capacity to participate in a safety plan? Most importantly, be sure you explain how the supporting strengths and protective actions will be used to mitigate the safety threat via the safety plan.</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you checked intervention 10 and are protectively placing a child, your narrative should explain why interventions 1–9 could not be used (i.e., family refused safety interventions, needed resources were not available).</a:t>
            </a: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807">
              <a:defRPr b="1">
                <a:solidFill>
                  <a:schemeClr val="tx1"/>
                </a:solidFill>
                <a:latin typeface="Arial" panose="020B0604020202020204" pitchFamily="34" charset="0"/>
              </a:defRPr>
            </a:lvl1pPr>
            <a:lvl2pPr marL="742649" indent="-285634" defTabSz="964807">
              <a:defRPr b="1">
                <a:solidFill>
                  <a:schemeClr val="tx1"/>
                </a:solidFill>
                <a:latin typeface="Arial" panose="020B0604020202020204" pitchFamily="34" charset="0"/>
              </a:defRPr>
            </a:lvl2pPr>
            <a:lvl3pPr marL="1142536" indent="-228507" defTabSz="964807">
              <a:defRPr b="1">
                <a:solidFill>
                  <a:schemeClr val="tx1"/>
                </a:solidFill>
                <a:latin typeface="Arial" panose="020B0604020202020204" pitchFamily="34" charset="0"/>
              </a:defRPr>
            </a:lvl3pPr>
            <a:lvl4pPr marL="1599549" indent="-228507" defTabSz="964807">
              <a:defRPr b="1">
                <a:solidFill>
                  <a:schemeClr val="tx1"/>
                </a:solidFill>
                <a:latin typeface="Arial" panose="020B0604020202020204" pitchFamily="34" charset="0"/>
              </a:defRPr>
            </a:lvl4pPr>
            <a:lvl5pPr marL="2056564" indent="-228507" defTabSz="964807">
              <a:defRPr b="1">
                <a:solidFill>
                  <a:schemeClr val="tx1"/>
                </a:solidFill>
                <a:latin typeface="Arial" panose="020B0604020202020204" pitchFamily="34" charset="0"/>
              </a:defRPr>
            </a:lvl5pPr>
            <a:lvl6pPr marL="2513578" indent="-228507" defTabSz="964807" eaLnBrk="0" fontAlgn="base" hangingPunct="0">
              <a:spcBef>
                <a:spcPct val="0"/>
              </a:spcBef>
              <a:spcAft>
                <a:spcPct val="0"/>
              </a:spcAft>
              <a:defRPr b="1">
                <a:solidFill>
                  <a:schemeClr val="tx1"/>
                </a:solidFill>
                <a:latin typeface="Arial" panose="020B0604020202020204" pitchFamily="34" charset="0"/>
              </a:defRPr>
            </a:lvl6pPr>
            <a:lvl7pPr marL="2970593" indent="-228507" defTabSz="964807" eaLnBrk="0" fontAlgn="base" hangingPunct="0">
              <a:spcBef>
                <a:spcPct val="0"/>
              </a:spcBef>
              <a:spcAft>
                <a:spcPct val="0"/>
              </a:spcAft>
              <a:defRPr b="1">
                <a:solidFill>
                  <a:schemeClr val="tx1"/>
                </a:solidFill>
                <a:latin typeface="Arial" panose="020B0604020202020204" pitchFamily="34" charset="0"/>
              </a:defRPr>
            </a:lvl7pPr>
            <a:lvl8pPr marL="3427607" indent="-228507" defTabSz="964807" eaLnBrk="0" fontAlgn="base" hangingPunct="0">
              <a:spcBef>
                <a:spcPct val="0"/>
              </a:spcBef>
              <a:spcAft>
                <a:spcPct val="0"/>
              </a:spcAft>
              <a:defRPr b="1">
                <a:solidFill>
                  <a:schemeClr val="tx1"/>
                </a:solidFill>
                <a:latin typeface="Arial" panose="020B0604020202020204" pitchFamily="34" charset="0"/>
              </a:defRPr>
            </a:lvl8pPr>
            <a:lvl9pPr marL="3884621" indent="-228507" defTabSz="964807" eaLnBrk="0" fontAlgn="base" hangingPunct="0">
              <a:spcBef>
                <a:spcPct val="0"/>
              </a:spcBef>
              <a:spcAft>
                <a:spcPct val="0"/>
              </a:spcAft>
              <a:defRPr b="1">
                <a:solidFill>
                  <a:schemeClr val="tx1"/>
                </a:solidFill>
                <a:latin typeface="Arial" panose="020B0604020202020204" pitchFamily="34" charset="0"/>
              </a:defRPr>
            </a:lvl9pPr>
          </a:lstStyle>
          <a:p>
            <a:fld id="{933D09D1-B785-43CC-9806-EAB2B8AC2461}" type="slidenum">
              <a:rPr lang="en-US" altLang="en-US" sz="1100" b="0">
                <a:solidFill>
                  <a:prstClr val="black"/>
                </a:solidFill>
                <a:latin typeface="Verdana" charset="0"/>
                <a:ea typeface="MS PGothic" charset="0"/>
                <a:cs typeface="MS PGothic" charset="0"/>
              </a:rPr>
              <a:pPr/>
              <a:t>53</a:t>
            </a:fld>
            <a:endParaRPr lang="en-US" altLang="en-US" sz="1100" b="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32497346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4438" y="76200"/>
            <a:ext cx="4802187" cy="3600450"/>
          </a:xfrm>
        </p:spPr>
      </p:sp>
      <p:sp>
        <p:nvSpPr>
          <p:cNvPr id="3" name="Notes Placeholder 2"/>
          <p:cNvSpPr>
            <a:spLocks noGrp="1"/>
          </p:cNvSpPr>
          <p:nvPr>
            <p:ph type="body" idx="1"/>
          </p:nvPr>
        </p:nvSpPr>
        <p:spPr>
          <a:xfrm>
            <a:off x="152400" y="3675063"/>
            <a:ext cx="7010400" cy="4430712"/>
          </a:xfrm>
        </p:spPr>
        <p:txBody>
          <a:bodyPr/>
          <a:lstStyle/>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Hand </a:t>
            </a:r>
            <a:r>
              <a:rPr lang="en-US">
                <a:latin typeface="Verdana" panose="020B0604030504040204" pitchFamily="34" charset="0"/>
                <a:ea typeface="Verdana" panose="020B0604030504040204" pitchFamily="34" charset="0"/>
                <a:cs typeface="Verdana" panose="020B0604030504040204" pitchFamily="34" charset="0"/>
              </a:rPr>
              <a:t>out </a:t>
            </a:r>
            <a:r>
              <a:rPr lang="en-US" smtClean="0">
                <a:latin typeface="Verdana" panose="020B0604030504040204" pitchFamily="34" charset="0"/>
                <a:ea typeface="Verdana" panose="020B0604030504040204" pitchFamily="34" charset="0"/>
                <a:cs typeface="Verdana" panose="020B0604030504040204" pitchFamily="34" charset="0"/>
              </a:rPr>
              <a:t>copies </a:t>
            </a:r>
            <a:r>
              <a:rPr lang="en-US" dirty="0">
                <a:latin typeface="Verdana" panose="020B0604030504040204" pitchFamily="34" charset="0"/>
                <a:ea typeface="Verdana" panose="020B0604030504040204" pitchFamily="34" charset="0"/>
                <a:cs typeface="Verdana" panose="020B0604030504040204" pitchFamily="34" charset="0"/>
              </a:rPr>
              <a:t>of the county’s safety plan document. Explain that each county developed its own safety plan document, but all safety plans have these elements in common. If there is other information on the document, let participants know when/how they will be instructed on proper completion of those other elements. This class will focus only on the parts related to the SDM model. The following instructions may require slight modification depending on the county’s format. </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If there is to be a safety plan, you will work with the family to create an agreed-upon document prior to leaving. You will need to have copies of the safety plan with you so you can do this.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You will indicate which SDM safety threats are present. For each threat present, describe in simple, family-friendly language the specific existing conditions. Consider using a danger statement format.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Next, for each intervention that will be used, describe very specifically who will do what, by when. Remember that a safety plan is not a case plan. These activities are not meant to resolve an underlying problem but simply </a:t>
            </a:r>
            <a:r>
              <a:rPr lang="en-US">
                <a:latin typeface="Verdana" panose="020B0604030504040204" pitchFamily="34" charset="0"/>
                <a:ea typeface="Verdana" panose="020B0604030504040204" pitchFamily="34" charset="0"/>
                <a:cs typeface="Verdana" panose="020B0604030504040204" pitchFamily="34" charset="0"/>
              </a:rPr>
              <a:t>to </a:t>
            </a:r>
            <a:r>
              <a:rPr lang="en-US" smtClean="0">
                <a:latin typeface="Verdana" panose="020B0604030504040204" pitchFamily="34" charset="0"/>
                <a:ea typeface="Verdana" panose="020B0604030504040204" pitchFamily="34" charset="0"/>
                <a:cs typeface="Verdana" panose="020B0604030504040204" pitchFamily="34" charset="0"/>
              </a:rPr>
              <a:t>control </a:t>
            </a:r>
            <a:r>
              <a:rPr lang="en-US">
                <a:latin typeface="Verdana" panose="020B0604030504040204" pitchFamily="34" charset="0"/>
                <a:ea typeface="Verdana" panose="020B0604030504040204" pitchFamily="34" charset="0"/>
                <a:cs typeface="Verdana" panose="020B0604030504040204" pitchFamily="34" charset="0"/>
              </a:rPr>
              <a:t>the </a:t>
            </a:r>
            <a:r>
              <a:rPr lang="en-US" smtClean="0">
                <a:latin typeface="Verdana" panose="020B0604030504040204" pitchFamily="34" charset="0"/>
                <a:ea typeface="Verdana" panose="020B0604030504040204" pitchFamily="34" charset="0"/>
                <a:cs typeface="Verdana" panose="020B0604030504040204" pitchFamily="34" charset="0"/>
              </a:rPr>
              <a:t>immediate safety </a:t>
            </a:r>
            <a:r>
              <a:rPr lang="en-US" dirty="0">
                <a:latin typeface="Verdana" panose="020B0604030504040204" pitchFamily="34" charset="0"/>
                <a:ea typeface="Verdana" panose="020B0604030504040204" pitchFamily="34" charset="0"/>
                <a:cs typeface="Verdana" panose="020B0604030504040204" pitchFamily="34" charset="0"/>
              </a:rPr>
              <a:t>threat for now. For example, if there is no food in the house, having the father get his GED so he can get a better job and be more economically self-sufficient is NOT a safety intervention. Going to a food pantry tonight is a safety intervention.</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Next, describe how you will know if each part of the plan is working. Will the family report to you? Will you call the agency to be sure they can help? Will you make unannounced visits? Will grandmother stop at the house every day and call the worker if there is a problem?</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Finally, obtain signatures. At least one caregiver should sign. The worker can use clinical judgment as to whether both should sign and whether to accept a plan the caregiver refuses to sign. The worker should sign. Additionally, have children old enough to do so sign the plan. If there are any other individuals you are relying on to participate in the plan, they MUST sign. For example, if part of the plan is for a neighbor to help with after-school childcare, the neighbor must sign to verify willingness.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safety plan document should be carbonless so that you can leave one copy with the family and place one copy in the file. Because it is hard copy, the county may have a policy regarding reflecting the safety plan in CWS/CMS. The safety plan is NOT entered </a:t>
            </a:r>
            <a:r>
              <a:rPr lang="en-US">
                <a:latin typeface="Verdana" panose="020B0604030504040204" pitchFamily="34" charset="0"/>
                <a:ea typeface="Verdana" panose="020B0604030504040204" pitchFamily="34" charset="0"/>
                <a:cs typeface="Verdana" panose="020B0604030504040204" pitchFamily="34" charset="0"/>
              </a:rPr>
              <a:t>into </a:t>
            </a:r>
            <a:r>
              <a:rPr lang="en-US" smtClean="0">
                <a:latin typeface="Verdana" panose="020B0604030504040204" pitchFamily="34" charset="0"/>
                <a:ea typeface="Verdana" panose="020B0604030504040204" pitchFamily="34" charset="0"/>
                <a:cs typeface="Verdana" panose="020B0604030504040204" pitchFamily="34" charset="0"/>
              </a:rPr>
              <a:t>webSDM</a:t>
            </a:r>
            <a:r>
              <a:rPr lang="en-US" dirty="0">
                <a:latin typeface="Verdana" panose="020B0604030504040204" pitchFamily="34" charset="0"/>
                <a:ea typeface="Verdana" panose="020B0604030504040204" pitchFamily="34" charset="0"/>
                <a:cs typeface="Verdana" panose="020B0604030504040204" pitchFamily="34" charset="0"/>
              </a:rPr>
              <a:t>. Or use your camera to take a picture of the plan you leave with the family. </a:t>
            </a:r>
            <a:endParaRPr lang="en-US" dirty="0" smtClean="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dirty="0" smtClean="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smtClean="0">
                <a:latin typeface="Verdana" panose="020B0604030504040204" pitchFamily="34" charset="0"/>
                <a:ea typeface="Verdana" panose="020B0604030504040204" pitchFamily="34" charset="0"/>
                <a:cs typeface="Verdana" panose="020B0604030504040204" pitchFamily="34" charset="0"/>
              </a:rPr>
              <a:t>Take a look at the safety</a:t>
            </a:r>
            <a:r>
              <a:rPr lang="en-US" baseline="0" dirty="0" smtClean="0">
                <a:latin typeface="Verdana" panose="020B0604030504040204" pitchFamily="34" charset="0"/>
                <a:ea typeface="Verdana" panose="020B0604030504040204" pitchFamily="34" charset="0"/>
                <a:cs typeface="Verdana" panose="020B0604030504040204" pitchFamily="34" charset="0"/>
              </a:rPr>
              <a:t> plan written for the </a:t>
            </a:r>
            <a:r>
              <a:rPr lang="en-US" baseline="0" smtClean="0">
                <a:latin typeface="Verdana" panose="020B0604030504040204" pitchFamily="34" charset="0"/>
                <a:ea typeface="Verdana" panose="020B0604030504040204" pitchFamily="34" charset="0"/>
                <a:cs typeface="Verdana" panose="020B0604030504040204" pitchFamily="34" charset="0"/>
              </a:rPr>
              <a:t>Jefferson-Baxter case, </a:t>
            </a:r>
            <a:r>
              <a:rPr lang="en-US" baseline="0" dirty="0" smtClean="0">
                <a:latin typeface="Verdana" panose="020B0604030504040204" pitchFamily="34" charset="0"/>
                <a:ea typeface="Verdana" panose="020B0604030504040204" pitchFamily="34" charset="0"/>
                <a:cs typeface="Verdana" panose="020B0604030504040204" pitchFamily="34" charset="0"/>
              </a:rPr>
              <a:t>on </a:t>
            </a:r>
            <a:r>
              <a:rPr lang="en-US" baseline="0" smtClean="0">
                <a:latin typeface="Verdana" panose="020B0604030504040204" pitchFamily="34" charset="0"/>
                <a:ea typeface="Verdana" panose="020B0604030504040204" pitchFamily="34" charset="0"/>
                <a:cs typeface="Verdana" panose="020B0604030504040204" pitchFamily="34" charset="0"/>
              </a:rPr>
              <a:t>pages 8–10</a:t>
            </a:r>
            <a:r>
              <a:rPr lang="en-US" baseline="0" dirty="0" smtClean="0">
                <a:latin typeface="Verdana" panose="020B0604030504040204" pitchFamily="34" charset="0"/>
                <a:ea typeface="Verdana" panose="020B0604030504040204" pitchFamily="34" charset="0"/>
                <a:cs typeface="Verdana" panose="020B0604030504040204" pitchFamily="34" charset="0"/>
              </a:rPr>
              <a:t>.  What do you notice?  What works well?  What </a:t>
            </a:r>
            <a:r>
              <a:rPr lang="en-US" baseline="0" smtClean="0">
                <a:latin typeface="Verdana" panose="020B0604030504040204" pitchFamily="34" charset="0"/>
                <a:ea typeface="Verdana" panose="020B0604030504040204" pitchFamily="34" charset="0"/>
                <a:cs typeface="Verdana" panose="020B0604030504040204" pitchFamily="34" charset="0"/>
              </a:rPr>
              <a:t>are some worries</a:t>
            </a:r>
            <a:r>
              <a:rPr lang="en-US" baseline="0" dirty="0" smtClean="0">
                <a:latin typeface="Verdana" panose="020B0604030504040204" pitchFamily="34" charset="0"/>
                <a:ea typeface="Verdana" panose="020B0604030504040204" pitchFamily="34" charset="0"/>
                <a:cs typeface="Verdana" panose="020B0604030504040204" pitchFamily="34" charset="0"/>
              </a:rPr>
              <a:t>? </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solidFill>
                  <a:prstClr val="black"/>
                </a:solidFill>
                <a:latin typeface="Verdana" charset="0"/>
                <a:ea typeface="MS PGothic" charset="0"/>
                <a:cs typeface="MS PGothic" charset="0"/>
              </a:rPr>
              <a:pPr/>
              <a:t>54</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8170078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Begin the safety planning process by clearly describing the ultimate goal, which is to keep the child safe, along with emphasizing the parent’s responsibility in making this happen. Keep in mind that this is their plan and they will be more likely to own it and follow through if the ideas come from them. Together, create a specific plan for everyday situations (at home, at the park, in the car) with straightforward rules that demonstrate the child is safe from harm. Be sure to test the plan by asking “what if” questions (what if mom has been drinking?, what if the neighbor isn’t home?). Be open to their ideas and input as long as it does not compromise the child’s safety. The plan should include detailed details about how we will know that the plan is working and the child is safe (grandma calls the house every evening to talk to the child, the preschool teacher will contact the worker if the child is absent). Finally, involve the child. Although it is not their responsibility, they can contribute to their own safety. Remember, these broad ideas are not enough to prepare you to develop strong safety plans with families. You should obtain additional training and coaching, such as through advanced safety planning or practice model training.</a:t>
            </a: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807">
              <a:defRPr b="1">
                <a:solidFill>
                  <a:schemeClr val="tx1"/>
                </a:solidFill>
                <a:latin typeface="Arial" panose="020B0604020202020204" pitchFamily="34" charset="0"/>
              </a:defRPr>
            </a:lvl1pPr>
            <a:lvl2pPr marL="742649" indent="-285634" defTabSz="964807">
              <a:defRPr b="1">
                <a:solidFill>
                  <a:schemeClr val="tx1"/>
                </a:solidFill>
                <a:latin typeface="Arial" panose="020B0604020202020204" pitchFamily="34" charset="0"/>
              </a:defRPr>
            </a:lvl2pPr>
            <a:lvl3pPr marL="1142536" indent="-228507" defTabSz="964807">
              <a:defRPr b="1">
                <a:solidFill>
                  <a:schemeClr val="tx1"/>
                </a:solidFill>
                <a:latin typeface="Arial" panose="020B0604020202020204" pitchFamily="34" charset="0"/>
              </a:defRPr>
            </a:lvl3pPr>
            <a:lvl4pPr marL="1599549" indent="-228507" defTabSz="964807">
              <a:defRPr b="1">
                <a:solidFill>
                  <a:schemeClr val="tx1"/>
                </a:solidFill>
                <a:latin typeface="Arial" panose="020B0604020202020204" pitchFamily="34" charset="0"/>
              </a:defRPr>
            </a:lvl4pPr>
            <a:lvl5pPr marL="2056564" indent="-228507" defTabSz="964807">
              <a:defRPr b="1">
                <a:solidFill>
                  <a:schemeClr val="tx1"/>
                </a:solidFill>
                <a:latin typeface="Arial" panose="020B0604020202020204" pitchFamily="34" charset="0"/>
              </a:defRPr>
            </a:lvl5pPr>
            <a:lvl6pPr marL="2513578" indent="-228507" defTabSz="964807" eaLnBrk="0" fontAlgn="base" hangingPunct="0">
              <a:spcBef>
                <a:spcPct val="0"/>
              </a:spcBef>
              <a:spcAft>
                <a:spcPct val="0"/>
              </a:spcAft>
              <a:defRPr b="1">
                <a:solidFill>
                  <a:schemeClr val="tx1"/>
                </a:solidFill>
                <a:latin typeface="Arial" panose="020B0604020202020204" pitchFamily="34" charset="0"/>
              </a:defRPr>
            </a:lvl6pPr>
            <a:lvl7pPr marL="2970593" indent="-228507" defTabSz="964807" eaLnBrk="0" fontAlgn="base" hangingPunct="0">
              <a:spcBef>
                <a:spcPct val="0"/>
              </a:spcBef>
              <a:spcAft>
                <a:spcPct val="0"/>
              </a:spcAft>
              <a:defRPr b="1">
                <a:solidFill>
                  <a:schemeClr val="tx1"/>
                </a:solidFill>
                <a:latin typeface="Arial" panose="020B0604020202020204" pitchFamily="34" charset="0"/>
              </a:defRPr>
            </a:lvl7pPr>
            <a:lvl8pPr marL="3427607" indent="-228507" defTabSz="964807" eaLnBrk="0" fontAlgn="base" hangingPunct="0">
              <a:spcBef>
                <a:spcPct val="0"/>
              </a:spcBef>
              <a:spcAft>
                <a:spcPct val="0"/>
              </a:spcAft>
              <a:defRPr b="1">
                <a:solidFill>
                  <a:schemeClr val="tx1"/>
                </a:solidFill>
                <a:latin typeface="Arial" panose="020B0604020202020204" pitchFamily="34" charset="0"/>
              </a:defRPr>
            </a:lvl8pPr>
            <a:lvl9pPr marL="3884621" indent="-228507" defTabSz="964807" eaLnBrk="0" fontAlgn="base" hangingPunct="0">
              <a:spcBef>
                <a:spcPct val="0"/>
              </a:spcBef>
              <a:spcAft>
                <a:spcPct val="0"/>
              </a:spcAft>
              <a:defRPr b="1">
                <a:solidFill>
                  <a:schemeClr val="tx1"/>
                </a:solidFill>
                <a:latin typeface="Arial" panose="020B0604020202020204" pitchFamily="34" charset="0"/>
              </a:defRPr>
            </a:lvl9pPr>
          </a:lstStyle>
          <a:p>
            <a:fld id="{6AED4E32-457F-4DBB-8CD6-1B757D80CDDD}" type="slidenum">
              <a:rPr lang="en-US" altLang="en-US" sz="1100" b="0">
                <a:solidFill>
                  <a:prstClr val="black"/>
                </a:solidFill>
                <a:latin typeface="Verdana" charset="0"/>
                <a:ea typeface="MS PGothic" charset="0"/>
                <a:cs typeface="MS PGothic" charset="0"/>
              </a:rPr>
              <a:pPr/>
              <a:t>55</a:t>
            </a:fld>
            <a:endParaRPr lang="en-US" altLang="en-US" sz="1100" b="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37747433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Involving children in the safety planning process can help give them a sense of empowerment instead of helplessness but must be done in a developmentally appropriate manner.  First, start by using simple and objective language when describing the dangers and concerns. For example, as opposed to “Mom will stop abusing substances.” Strategies will vary depending on the age and developmental status of the child. Some children are able to run to the neighbor's home, call 9-1-1, or report concerns to a trusted adult but others may be too young to take these actions. Involving the child’s naturally occurring network of supports is beneficial for children of any age. Start enhancing this informal network by asking the family to identify who they know that can be of help as well as asking the child who, besides mom and dad, they would ask for help, talk to, etc. Identifying and building these natural supports is the most important step in ensuring safety for children of all ages. Once a plan is in place and outside supports have been identified, the next step is to PRACTICE! Rehearse different situations and test the plan so that the child (and the parents) are prepared with safe responses.</a:t>
            </a: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sp>
        <p:nvSpPr>
          <p:cNvPr id="158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807">
              <a:defRPr b="1">
                <a:solidFill>
                  <a:schemeClr val="tx1"/>
                </a:solidFill>
                <a:latin typeface="Arial" panose="020B0604020202020204" pitchFamily="34" charset="0"/>
              </a:defRPr>
            </a:lvl1pPr>
            <a:lvl2pPr marL="742649" indent="-285634" defTabSz="964807">
              <a:defRPr b="1">
                <a:solidFill>
                  <a:schemeClr val="tx1"/>
                </a:solidFill>
                <a:latin typeface="Arial" panose="020B0604020202020204" pitchFamily="34" charset="0"/>
              </a:defRPr>
            </a:lvl2pPr>
            <a:lvl3pPr marL="1142536" indent="-228507" defTabSz="964807">
              <a:defRPr b="1">
                <a:solidFill>
                  <a:schemeClr val="tx1"/>
                </a:solidFill>
                <a:latin typeface="Arial" panose="020B0604020202020204" pitchFamily="34" charset="0"/>
              </a:defRPr>
            </a:lvl3pPr>
            <a:lvl4pPr marL="1599549" indent="-228507" defTabSz="964807">
              <a:defRPr b="1">
                <a:solidFill>
                  <a:schemeClr val="tx1"/>
                </a:solidFill>
                <a:latin typeface="Arial" panose="020B0604020202020204" pitchFamily="34" charset="0"/>
              </a:defRPr>
            </a:lvl4pPr>
            <a:lvl5pPr marL="2056564" indent="-228507" defTabSz="964807">
              <a:defRPr b="1">
                <a:solidFill>
                  <a:schemeClr val="tx1"/>
                </a:solidFill>
                <a:latin typeface="Arial" panose="020B0604020202020204" pitchFamily="34" charset="0"/>
              </a:defRPr>
            </a:lvl5pPr>
            <a:lvl6pPr marL="2513578" indent="-228507" defTabSz="964807" eaLnBrk="0" fontAlgn="base" hangingPunct="0">
              <a:spcBef>
                <a:spcPct val="0"/>
              </a:spcBef>
              <a:spcAft>
                <a:spcPct val="0"/>
              </a:spcAft>
              <a:defRPr b="1">
                <a:solidFill>
                  <a:schemeClr val="tx1"/>
                </a:solidFill>
                <a:latin typeface="Arial" panose="020B0604020202020204" pitchFamily="34" charset="0"/>
              </a:defRPr>
            </a:lvl6pPr>
            <a:lvl7pPr marL="2970593" indent="-228507" defTabSz="964807" eaLnBrk="0" fontAlgn="base" hangingPunct="0">
              <a:spcBef>
                <a:spcPct val="0"/>
              </a:spcBef>
              <a:spcAft>
                <a:spcPct val="0"/>
              </a:spcAft>
              <a:defRPr b="1">
                <a:solidFill>
                  <a:schemeClr val="tx1"/>
                </a:solidFill>
                <a:latin typeface="Arial" panose="020B0604020202020204" pitchFamily="34" charset="0"/>
              </a:defRPr>
            </a:lvl7pPr>
            <a:lvl8pPr marL="3427607" indent="-228507" defTabSz="964807" eaLnBrk="0" fontAlgn="base" hangingPunct="0">
              <a:spcBef>
                <a:spcPct val="0"/>
              </a:spcBef>
              <a:spcAft>
                <a:spcPct val="0"/>
              </a:spcAft>
              <a:defRPr b="1">
                <a:solidFill>
                  <a:schemeClr val="tx1"/>
                </a:solidFill>
                <a:latin typeface="Arial" panose="020B0604020202020204" pitchFamily="34" charset="0"/>
              </a:defRPr>
            </a:lvl8pPr>
            <a:lvl9pPr marL="3884621" indent="-228507" defTabSz="964807" eaLnBrk="0" fontAlgn="base" hangingPunct="0">
              <a:spcBef>
                <a:spcPct val="0"/>
              </a:spcBef>
              <a:spcAft>
                <a:spcPct val="0"/>
              </a:spcAft>
              <a:defRPr b="1">
                <a:solidFill>
                  <a:schemeClr val="tx1"/>
                </a:solidFill>
                <a:latin typeface="Arial" panose="020B0604020202020204" pitchFamily="34" charset="0"/>
              </a:defRPr>
            </a:lvl9pPr>
          </a:lstStyle>
          <a:p>
            <a:fld id="{A5DC36D5-4B2F-4CF6-B60F-E24DF148CC1D}" type="slidenum">
              <a:rPr lang="en-US" altLang="en-US" sz="1100" b="0">
                <a:solidFill>
                  <a:prstClr val="black"/>
                </a:solidFill>
                <a:latin typeface="Verdana" charset="0"/>
                <a:ea typeface="MS PGothic" charset="0"/>
                <a:cs typeface="MS PGothic" charset="0"/>
              </a:rPr>
              <a:pPr/>
              <a:t>56</a:t>
            </a:fld>
            <a:endParaRPr lang="en-US" altLang="en-US" sz="1100" b="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2706367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222">
              <a:defRPr b="1">
                <a:solidFill>
                  <a:schemeClr val="tx1"/>
                </a:solidFill>
                <a:latin typeface="Arial" panose="020B0604020202020204" pitchFamily="34" charset="0"/>
              </a:defRPr>
            </a:lvl1pPr>
            <a:lvl2pPr marL="742649" indent="-285634" defTabSz="963222">
              <a:defRPr b="1">
                <a:solidFill>
                  <a:schemeClr val="tx1"/>
                </a:solidFill>
                <a:latin typeface="Arial" panose="020B0604020202020204" pitchFamily="34" charset="0"/>
              </a:defRPr>
            </a:lvl2pPr>
            <a:lvl3pPr marL="1142536" indent="-228507" defTabSz="963222">
              <a:defRPr b="1">
                <a:solidFill>
                  <a:schemeClr val="tx1"/>
                </a:solidFill>
                <a:latin typeface="Arial" panose="020B0604020202020204" pitchFamily="34" charset="0"/>
              </a:defRPr>
            </a:lvl3pPr>
            <a:lvl4pPr marL="1599549" indent="-228507" defTabSz="963222">
              <a:defRPr b="1">
                <a:solidFill>
                  <a:schemeClr val="tx1"/>
                </a:solidFill>
                <a:latin typeface="Arial" panose="020B0604020202020204" pitchFamily="34" charset="0"/>
              </a:defRPr>
            </a:lvl4pPr>
            <a:lvl5pPr marL="2056564" indent="-228507" defTabSz="963222">
              <a:defRPr b="1">
                <a:solidFill>
                  <a:schemeClr val="tx1"/>
                </a:solidFill>
                <a:latin typeface="Arial" panose="020B0604020202020204" pitchFamily="34" charset="0"/>
              </a:defRPr>
            </a:lvl5pPr>
            <a:lvl6pPr marL="2513578" indent="-228507" defTabSz="963222" eaLnBrk="0" fontAlgn="base" hangingPunct="0">
              <a:spcBef>
                <a:spcPct val="0"/>
              </a:spcBef>
              <a:spcAft>
                <a:spcPct val="0"/>
              </a:spcAft>
              <a:defRPr b="1">
                <a:solidFill>
                  <a:schemeClr val="tx1"/>
                </a:solidFill>
                <a:latin typeface="Arial" panose="020B0604020202020204" pitchFamily="34" charset="0"/>
              </a:defRPr>
            </a:lvl6pPr>
            <a:lvl7pPr marL="2970593" indent="-228507" defTabSz="963222" eaLnBrk="0" fontAlgn="base" hangingPunct="0">
              <a:spcBef>
                <a:spcPct val="0"/>
              </a:spcBef>
              <a:spcAft>
                <a:spcPct val="0"/>
              </a:spcAft>
              <a:defRPr b="1">
                <a:solidFill>
                  <a:schemeClr val="tx1"/>
                </a:solidFill>
                <a:latin typeface="Arial" panose="020B0604020202020204" pitchFamily="34" charset="0"/>
              </a:defRPr>
            </a:lvl7pPr>
            <a:lvl8pPr marL="3427607" indent="-228507" defTabSz="963222" eaLnBrk="0" fontAlgn="base" hangingPunct="0">
              <a:spcBef>
                <a:spcPct val="0"/>
              </a:spcBef>
              <a:spcAft>
                <a:spcPct val="0"/>
              </a:spcAft>
              <a:defRPr b="1">
                <a:solidFill>
                  <a:schemeClr val="tx1"/>
                </a:solidFill>
                <a:latin typeface="Arial" panose="020B0604020202020204" pitchFamily="34" charset="0"/>
              </a:defRPr>
            </a:lvl8pPr>
            <a:lvl9pPr marL="3884621" indent="-228507" defTabSz="963222" eaLnBrk="0" fontAlgn="base" hangingPunct="0">
              <a:spcBef>
                <a:spcPct val="0"/>
              </a:spcBef>
              <a:spcAft>
                <a:spcPct val="0"/>
              </a:spcAft>
              <a:defRPr b="1">
                <a:solidFill>
                  <a:schemeClr val="tx1"/>
                </a:solidFill>
                <a:latin typeface="Arial" panose="020B0604020202020204" pitchFamily="34" charset="0"/>
              </a:defRPr>
            </a:lvl9pPr>
          </a:lstStyle>
          <a:p>
            <a:fld id="{D3DC8D70-DBC7-476B-8509-9643F8A79774}" type="slidenum">
              <a:rPr lang="en-US" altLang="en-US" sz="1100" b="0">
                <a:solidFill>
                  <a:prstClr val="black"/>
                </a:solidFill>
                <a:latin typeface="Verdana" charset="0"/>
                <a:ea typeface="MS PGothic" charset="0"/>
                <a:cs typeface="MS PGothic" charset="0"/>
              </a:rPr>
              <a:pPr/>
              <a:t>57</a:t>
            </a:fld>
            <a:endParaRPr lang="en-US" altLang="en-US" sz="1100" b="0" dirty="0">
              <a:solidFill>
                <a:prstClr val="black"/>
              </a:solidFill>
              <a:latin typeface="Verdana" charset="0"/>
              <a:ea typeface="MS PGothic" charset="0"/>
              <a:cs typeface="MS PGothic"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As mentioned previously, there is a version of the safety assessment used when investigating allegations of abuse or neglect by substitute care providers (SCP). As we go through the assessment, you will see that it is very similar to the other </a:t>
            </a:r>
            <a:r>
              <a:rPr lang="en-US">
                <a:latin typeface="Verdana" panose="020B0604030504040204" pitchFamily="34" charset="0"/>
                <a:ea typeface="Verdana" panose="020B0604030504040204" pitchFamily="34" charset="0"/>
                <a:cs typeface="Verdana" panose="020B0604030504040204" pitchFamily="34" charset="0"/>
              </a:rPr>
              <a:t>safety </a:t>
            </a:r>
            <a:r>
              <a:rPr lang="en-US" smtClean="0">
                <a:latin typeface="Verdana" panose="020B0604030504040204" pitchFamily="34" charset="0"/>
                <a:ea typeface="Verdana" panose="020B0604030504040204" pitchFamily="34" charset="0"/>
                <a:cs typeface="Verdana" panose="020B0604030504040204" pitchFamily="34" charset="0"/>
              </a:rPr>
              <a:t>assessment </a:t>
            </a:r>
            <a:r>
              <a:rPr lang="en-US" dirty="0">
                <a:latin typeface="Verdana" panose="020B0604030504040204" pitchFamily="34" charset="0"/>
                <a:ea typeface="Verdana" panose="020B0604030504040204" pitchFamily="34" charset="0"/>
                <a:cs typeface="Verdana" panose="020B0604030504040204" pitchFamily="34" charset="0"/>
              </a:rPr>
              <a:t>with small, but important, modifications.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35256800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1216025" y="152400"/>
            <a:ext cx="4799013" cy="3598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xfrm>
            <a:off x="152400" y="3789362"/>
            <a:ext cx="7010400" cy="42878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dirty="0" smtClean="0">
                <a:latin typeface="Verdana" panose="020B0604030504040204" pitchFamily="34" charset="0"/>
                <a:ea typeface="Verdana" panose="020B0604030504040204" pitchFamily="34" charset="0"/>
                <a:cs typeface="Verdana" panose="020B0604030504040204" pitchFamily="34" charset="0"/>
              </a:rPr>
              <a:t>Let’s look at</a:t>
            </a:r>
            <a:r>
              <a:rPr lang="en-US" baseline="0" dirty="0" smtClean="0">
                <a:latin typeface="Verdana" panose="020B0604030504040204" pitchFamily="34" charset="0"/>
                <a:ea typeface="Verdana" panose="020B0604030504040204" pitchFamily="34" charset="0"/>
                <a:cs typeface="Verdana" panose="020B0604030504040204" pitchFamily="34" charset="0"/>
              </a:rPr>
              <a:t> </a:t>
            </a:r>
            <a:r>
              <a:rPr lang="en-US" baseline="0" smtClean="0">
                <a:latin typeface="Verdana" panose="020B0604030504040204" pitchFamily="34" charset="0"/>
                <a:ea typeface="Verdana" panose="020B0604030504040204" pitchFamily="34" charset="0"/>
                <a:cs typeface="Verdana" panose="020B0604030504040204" pitchFamily="34" charset="0"/>
              </a:rPr>
              <a:t>the substitute care provider safety assessment, which starts </a:t>
            </a:r>
            <a:r>
              <a:rPr lang="en-US" baseline="0" dirty="0" smtClean="0">
                <a:latin typeface="Verdana" panose="020B0604030504040204" pitchFamily="34" charset="0"/>
                <a:ea typeface="Verdana" panose="020B0604030504040204" pitchFamily="34" charset="0"/>
                <a:cs typeface="Verdana" panose="020B0604030504040204" pitchFamily="34" charset="0"/>
              </a:rPr>
              <a:t>on page 56</a:t>
            </a:r>
            <a:r>
              <a:rPr lang="en-US" baseline="0" smtClean="0">
                <a:latin typeface="Verdana" panose="020B0604030504040204" pitchFamily="34" charset="0"/>
                <a:ea typeface="Verdana" panose="020B0604030504040204" pitchFamily="34" charset="0"/>
                <a:cs typeface="Verdana" panose="020B0604030504040204" pitchFamily="34" charset="0"/>
              </a:rPr>
              <a:t>. Definitions </a:t>
            </a:r>
            <a:r>
              <a:rPr lang="en-US" baseline="0" dirty="0" smtClean="0">
                <a:latin typeface="Verdana" panose="020B0604030504040204" pitchFamily="34" charset="0"/>
                <a:ea typeface="Verdana" panose="020B0604030504040204" pitchFamily="34" charset="0"/>
                <a:cs typeface="Verdana" panose="020B0604030504040204" pitchFamily="34" charset="0"/>
              </a:rPr>
              <a:t>are on </a:t>
            </a:r>
            <a:r>
              <a:rPr lang="en-US" baseline="0" smtClean="0">
                <a:latin typeface="Verdana" panose="020B0604030504040204" pitchFamily="34" charset="0"/>
                <a:ea typeface="Verdana" panose="020B0604030504040204" pitchFamily="34" charset="0"/>
                <a:cs typeface="Verdana" panose="020B0604030504040204" pitchFamily="34" charset="0"/>
              </a:rPr>
              <a:t>page 59, </a:t>
            </a:r>
            <a:r>
              <a:rPr lang="en-US" baseline="0" dirty="0" smtClean="0">
                <a:latin typeface="Verdana" panose="020B0604030504040204" pitchFamily="34" charset="0"/>
                <a:ea typeface="Verdana" panose="020B0604030504040204" pitchFamily="34" charset="0"/>
                <a:cs typeface="Verdana" panose="020B0604030504040204" pitchFamily="34" charset="0"/>
              </a:rPr>
              <a:t>and policy and procedures start on page 66. </a:t>
            </a:r>
            <a:r>
              <a:rPr lang="en-US" dirty="0" smtClean="0">
                <a:latin typeface="Verdana" panose="020B0604030504040204" pitchFamily="34" charset="0"/>
                <a:ea typeface="Verdana" panose="020B0604030504040204" pitchFamily="34" charset="0"/>
                <a:cs typeface="Verdana" panose="020B0604030504040204" pitchFamily="34" charset="0"/>
              </a:rPr>
              <a:t>Section </a:t>
            </a:r>
            <a:r>
              <a:rPr lang="en-US" dirty="0">
                <a:latin typeface="Verdana" panose="020B0604030504040204" pitchFamily="34" charset="0"/>
                <a:ea typeface="Verdana" panose="020B0604030504040204" pitchFamily="34" charset="0"/>
                <a:cs typeface="Verdana" panose="020B0604030504040204" pitchFamily="34" charset="0"/>
              </a:rPr>
              <a:t>1 of the assessment asks you to identify safety threats in the household. As you begin the assessment, you will start with the header, which provides identifying information for the record. Fill in the sections for the name of the primary SCP, the referral number, and indicate the type of provider being assessed. Also list the referral names and numbers for any related referrals on other foster children in the home. </a:t>
            </a:r>
            <a:r>
              <a:rPr lang="en-US" u="sng" dirty="0">
                <a:latin typeface="Verdana" panose="020B0604030504040204" pitchFamily="34" charset="0"/>
                <a:ea typeface="Verdana" panose="020B0604030504040204" pitchFamily="34" charset="0"/>
                <a:cs typeface="Verdana" panose="020B0604030504040204" pitchFamily="34" charset="0"/>
              </a:rPr>
              <a:t>Complete one assessment per referral</a:t>
            </a:r>
            <a:r>
              <a:rPr lang="en-US" dirty="0">
                <a:latin typeface="Verdana" panose="020B0604030504040204" pitchFamily="34" charset="0"/>
                <a:ea typeface="Verdana" panose="020B0604030504040204" pitchFamily="34" charset="0"/>
                <a:cs typeface="Verdana" panose="020B0604030504040204" pitchFamily="34" charset="0"/>
              </a:rPr>
              <a:t>.</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Add information for each of the foster children in the household, provide key dates, and fill in your name as the worker completing the assessment.</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These 10 items are conditions that can be identified with the information you will have at the end of your first face-to-face meeting with the SCP and the child. These items will be familiar to you from the current safety assessment. The major difference here is that instead of focusing on the caregiver or parent, the items focus on the SCP. </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no safety threats are identified, </a:t>
            </a:r>
            <a:r>
              <a:rPr lang="en-US">
                <a:latin typeface="Verdana" panose="020B0604030504040204" pitchFamily="34" charset="0"/>
                <a:ea typeface="Verdana" panose="020B0604030504040204" pitchFamily="34" charset="0"/>
                <a:cs typeface="Verdana" panose="020B0604030504040204" pitchFamily="34" charset="0"/>
              </a:rPr>
              <a:t>the </a:t>
            </a:r>
            <a:r>
              <a:rPr lang="en-US" smtClean="0">
                <a:latin typeface="Verdana" panose="020B0604030504040204" pitchFamily="34" charset="0"/>
                <a:ea typeface="Verdana" panose="020B0604030504040204" pitchFamily="34" charset="0"/>
                <a:cs typeface="Verdana" panose="020B0604030504040204" pitchFamily="34" charset="0"/>
              </a:rPr>
              <a:t>safety </a:t>
            </a:r>
            <a:r>
              <a:rPr lang="en-US" dirty="0">
                <a:latin typeface="Verdana" panose="020B0604030504040204" pitchFamily="34" charset="0"/>
                <a:ea typeface="Verdana" panose="020B0604030504040204" pitchFamily="34" charset="0"/>
                <a:cs typeface="Verdana" panose="020B0604030504040204" pitchFamily="34" charset="0"/>
              </a:rPr>
              <a:t>decision will </a:t>
            </a:r>
            <a:r>
              <a:rPr lang="en-US">
                <a:latin typeface="Verdana" panose="020B0604030504040204" pitchFamily="34" charset="0"/>
                <a:ea typeface="Verdana" panose="020B0604030504040204" pitchFamily="34" charset="0"/>
                <a:cs typeface="Verdana" panose="020B0604030504040204" pitchFamily="34" charset="0"/>
              </a:rPr>
              <a:t>be </a:t>
            </a:r>
            <a:r>
              <a:rPr lang="en-US" smtClean="0">
                <a:latin typeface="Verdana" panose="020B0604030504040204" pitchFamily="34" charset="0"/>
                <a:ea typeface="Verdana" panose="020B0604030504040204" pitchFamily="34" charset="0"/>
                <a:cs typeface="Verdana" panose="020B0604030504040204" pitchFamily="34" charset="0"/>
              </a:rPr>
              <a:t>“safe” </a:t>
            </a:r>
            <a:r>
              <a:rPr lang="en-US" dirty="0">
                <a:latin typeface="Verdana" panose="020B0604030504040204" pitchFamily="34" charset="0"/>
                <a:ea typeface="Verdana" panose="020B0604030504040204" pitchFamily="34" charset="0"/>
                <a:cs typeface="Verdana" panose="020B0604030504040204" pitchFamily="34" charset="0"/>
              </a:rPr>
              <a:t>and the assessment is complete. If no safety threats were identified in Section 1, the decision is safe. This means that no intervention is necessary and the child may remain in the SCP household.</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one or more safety threats are marked, continue to Section 1B and mark any complicating factors that need to be considered in the context of decision making about actions needed to mitigate the danger.</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definitions for these items are based on the definitions used in the safety assessment. As with every SDM assessment, it is important to refer often to your definitions when completing the items.</a:t>
            </a: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Section 2 asks the worker to consider safety interventions. If a safety threat has been identified in Section 1, Section 2 is the place to determine, in cooperation with the SCP, if the situation can be resolved sufficiently to allow the foster child to remain in the household safely.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In substitute care, the existence of a safety threat often precludes the ability of temporary interventions to sufficiently mitigate the threat. But there may be occasions where it is possible to put an intervention in place, and consideration should be given to the possibility. If in-home interventions 1–5 would not adequately protect the child, mark #6.</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Please keep in mind that the safety intervention is not a case plan. It is a temporary agreement to use an intervention that allows a child to remain in the household safely.</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safety threats were identified but contained and managed through a safety intervention, with the worker and SCP agreeing on a safety plan, then the decision is safe with a plan, and the child may remain in the household as long as the safety plan is in effect.</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safety threats were identified and no safety interventions were adequate, the decision is unsafe, and the foster child must be removed from the SCP household.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To complete the assessment, the status of all children identified in the header information must be recorded—removed or not </a:t>
            </a:r>
            <a:r>
              <a:rPr lang="en-US">
                <a:latin typeface="Verdana" panose="020B0604030504040204" pitchFamily="34" charset="0"/>
                <a:ea typeface="Verdana" panose="020B0604030504040204" pitchFamily="34" charset="0"/>
                <a:cs typeface="Verdana" panose="020B0604030504040204" pitchFamily="34" charset="0"/>
              </a:rPr>
              <a:t>removed</a:t>
            </a:r>
            <a:r>
              <a:rPr lang="en-US" smtClean="0">
                <a:latin typeface="Verdana" panose="020B0604030504040204" pitchFamily="34" charset="0"/>
                <a:ea typeface="Verdana" panose="020B0604030504040204" pitchFamily="34" charset="0"/>
                <a:cs typeface="Verdana" panose="020B0604030504040204" pitchFamily="34" charset="0"/>
              </a:rPr>
              <a:t>.</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solidFill>
                  <a:prstClr val="black"/>
                </a:solidFill>
                <a:latin typeface="Verdana" charset="0"/>
                <a:ea typeface="MS PGothic" charset="0"/>
                <a:cs typeface="MS PGothic" charset="0"/>
              </a:rPr>
              <a:pPr/>
              <a:t>58</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34702714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As with the standard safety assessment, the SCP safety assessment must be completed at first contact before leaving the child in the home. The form must be completed within two working days of this first contact. However, if the situation within the household changes at any time during the investigation, the safety assessment may be repeated to determine if the foster child is still safe in the SCP household.</a:t>
            </a: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As with the standard safety assessment, the SCP safety assessment must be completed at first contact before leaving the child in the home. The form must be completed within two working days of this first contact. However, if the situation within the household changes at any time during the investigation, the safety assessment may be repeated to determine if the foster child is still safe in the SCP household.</a:t>
            </a:r>
          </a:p>
          <a:p>
            <a:pPr defTabSz="912441">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The assessment will be completed by the investigating social worker.</a:t>
            </a:r>
          </a:p>
          <a:p>
            <a:pPr defTabSz="912441">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4A7E0AFB-9A70-451E-8986-53CF6C94FDC1}" type="slidenum">
              <a:rPr lang="en-US" sz="1100">
                <a:solidFill>
                  <a:prstClr val="black"/>
                </a:solidFill>
                <a:latin typeface="Verdana" charset="0"/>
                <a:ea typeface="MS PGothic" charset="0"/>
                <a:cs typeface="MS PGothic" charset="0"/>
              </a:rPr>
              <a:pPr/>
              <a:t>59</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639560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altLang="en-US" dirty="0">
                <a:latin typeface="Verdana" panose="020B0604030504040204" pitchFamily="34" charset="0"/>
                <a:ea typeface="Verdana" panose="020B0604030504040204" pitchFamily="34" charset="0"/>
                <a:cs typeface="Verdana" panose="020B0604030504040204" pitchFamily="34" charset="0"/>
              </a:rPr>
              <a:t>In order to successfully implement the SDM system, social workers must have both a conceptual and a working understanding of:</a:t>
            </a: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marL="457015" indent="-234855">
              <a:spcBef>
                <a:spcPts val="0"/>
              </a:spcBef>
              <a:buFont typeface="Verdana" panose="020B060403050404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The difference between needs, risk, and danger/safety threats;</a:t>
            </a:r>
          </a:p>
          <a:p>
            <a:pPr marL="457015" indent="-234855">
              <a:spcBef>
                <a:spcPts val="0"/>
              </a:spcBef>
              <a:buFont typeface="Verdana" panose="020B0604030504040204" pitchFamily="34" charset="0"/>
              <a:buChar char="•"/>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marL="457015" indent="-234855">
              <a:spcBef>
                <a:spcPts val="0"/>
              </a:spcBef>
              <a:buFont typeface="Verdana" panose="020B060403050404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The household as the unit of analysis for the assessments; and</a:t>
            </a:r>
          </a:p>
          <a:p>
            <a:pPr marL="457015" indent="-234855">
              <a:spcBef>
                <a:spcPts val="0"/>
              </a:spcBef>
              <a:buFont typeface="Verdana" panose="020B0604030504040204" pitchFamily="34" charset="0"/>
              <a:buChar char="•"/>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marL="457015" indent="-234855">
              <a:spcBef>
                <a:spcPts val="0"/>
              </a:spcBef>
              <a:buFont typeface="Verdana" panose="020B0604030504040204" pitchFamily="34" charset="0"/>
              <a:buChar char="•"/>
            </a:pPr>
            <a:r>
              <a:rPr lang="en-US" altLang="en-US" dirty="0">
                <a:latin typeface="Verdana" panose="020B0604030504040204" pitchFamily="34" charset="0"/>
                <a:ea typeface="Verdana" panose="020B0604030504040204" pitchFamily="34" charset="0"/>
                <a:cs typeface="Verdana" panose="020B0604030504040204" pitchFamily="34" charset="0"/>
              </a:rPr>
              <a:t>The assessments as a prompt for practice and engagement with families, rather than stand-alone tools.</a:t>
            </a:r>
          </a:p>
        </p:txBody>
      </p:sp>
      <p:sp>
        <p:nvSpPr>
          <p:cNvPr id="4" name="Slide Number Placeholder 3"/>
          <p:cNvSpPr>
            <a:spLocks noGrp="1"/>
          </p:cNvSpPr>
          <p:nvPr>
            <p:ph type="sldNum" sz="quarter" idx="10"/>
          </p:nvPr>
        </p:nvSpPr>
        <p:spPr/>
        <p:txBody>
          <a:bodyPr/>
          <a:lstStyle/>
          <a:p>
            <a:fld id="{4A7E0AFB-9A70-451E-8986-53CF6C94FDC1}" type="slidenum">
              <a:rPr lang="en-US" sz="1100">
                <a:latin typeface="Verdana" panose="020B0604030504040204" pitchFamily="34" charset="0"/>
                <a:ea typeface="Verdana" panose="020B0604030504040204" pitchFamily="34" charset="0"/>
                <a:cs typeface="Verdana" panose="020B0604030504040204" pitchFamily="34" charset="0"/>
              </a:rPr>
              <a:pPr/>
              <a:t>6</a:t>
            </a:fld>
            <a:endParaRPr 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242153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SCP safety assessment is to be used for all investigations of abuse/neglect of a foster child by an SCP.</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SCPs include the following:</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457015" indent="-228507">
              <a:spcBef>
                <a:spcPts val="0"/>
              </a:spcBef>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licensed foster homes;</a:t>
            </a:r>
          </a:p>
          <a:p>
            <a:pPr marL="457015" indent="-228507">
              <a:spcBef>
                <a:spcPts val="0"/>
              </a:spcBef>
              <a:buFont typeface="Verdana" panose="020B060403050404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457015" indent="-228507">
              <a:spcBef>
                <a:spcPts val="0"/>
              </a:spcBef>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non-related extended family members (NREFM);</a:t>
            </a:r>
          </a:p>
          <a:p>
            <a:pPr marL="457015" indent="-228507">
              <a:spcBef>
                <a:spcPts val="0"/>
              </a:spcBef>
              <a:buFont typeface="Verdana" panose="020B060403050404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457015" indent="-228507">
              <a:spcBef>
                <a:spcPts val="0"/>
              </a:spcBef>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approved relative homes;</a:t>
            </a:r>
          </a:p>
          <a:p>
            <a:pPr marL="457015" indent="-228507">
              <a:spcBef>
                <a:spcPts val="0"/>
              </a:spcBef>
              <a:buFont typeface="Verdana" panose="020B060403050404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457015" indent="-228507">
              <a:spcBef>
                <a:spcPts val="0"/>
              </a:spcBef>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certified foster family agencies (FFA);</a:t>
            </a:r>
          </a:p>
          <a:p>
            <a:pPr marL="457015" indent="-228507">
              <a:spcBef>
                <a:spcPts val="0"/>
              </a:spcBef>
              <a:buFont typeface="Verdana" panose="020B060403050404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457015" indent="-228507">
              <a:spcBef>
                <a:spcPts val="0"/>
              </a:spcBef>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small family homes;</a:t>
            </a:r>
          </a:p>
          <a:p>
            <a:pPr marL="457015" indent="-228507">
              <a:spcBef>
                <a:spcPts val="0"/>
              </a:spcBef>
              <a:buFont typeface="Verdana" panose="020B060403050404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457015" indent="-228507">
              <a:spcBef>
                <a:spcPts val="0"/>
              </a:spcBef>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adoptive parents if the adoption has not yet been finalized; or</a:t>
            </a:r>
          </a:p>
          <a:p>
            <a:pPr marL="457015" indent="-228507">
              <a:spcBef>
                <a:spcPts val="0"/>
              </a:spcBef>
              <a:buFont typeface="Verdana" panose="020B060403050404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marL="457015" indent="-228507">
              <a:spcBef>
                <a:spcPts val="0"/>
              </a:spcBef>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legal guardians where a dependency case is still open (i.e., the department has protective responsibility for the child).</a:t>
            </a:r>
          </a:p>
        </p:txBody>
      </p:sp>
      <p:sp>
        <p:nvSpPr>
          <p:cNvPr id="152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807">
              <a:defRPr b="1">
                <a:solidFill>
                  <a:schemeClr val="tx1"/>
                </a:solidFill>
                <a:latin typeface="Arial" panose="020B0604020202020204" pitchFamily="34" charset="0"/>
              </a:defRPr>
            </a:lvl1pPr>
            <a:lvl2pPr marL="742649" indent="-285634" defTabSz="964807">
              <a:defRPr b="1">
                <a:solidFill>
                  <a:schemeClr val="tx1"/>
                </a:solidFill>
                <a:latin typeface="Arial" panose="020B0604020202020204" pitchFamily="34" charset="0"/>
              </a:defRPr>
            </a:lvl2pPr>
            <a:lvl3pPr marL="1142536" indent="-228507" defTabSz="964807">
              <a:defRPr b="1">
                <a:solidFill>
                  <a:schemeClr val="tx1"/>
                </a:solidFill>
                <a:latin typeface="Arial" panose="020B0604020202020204" pitchFamily="34" charset="0"/>
              </a:defRPr>
            </a:lvl3pPr>
            <a:lvl4pPr marL="1599549" indent="-228507" defTabSz="964807">
              <a:defRPr b="1">
                <a:solidFill>
                  <a:schemeClr val="tx1"/>
                </a:solidFill>
                <a:latin typeface="Arial" panose="020B0604020202020204" pitchFamily="34" charset="0"/>
              </a:defRPr>
            </a:lvl4pPr>
            <a:lvl5pPr marL="2056564" indent="-228507" defTabSz="964807">
              <a:defRPr b="1">
                <a:solidFill>
                  <a:schemeClr val="tx1"/>
                </a:solidFill>
                <a:latin typeface="Arial" panose="020B0604020202020204" pitchFamily="34" charset="0"/>
              </a:defRPr>
            </a:lvl5pPr>
            <a:lvl6pPr marL="2513578" indent="-228507" defTabSz="964807" eaLnBrk="0" fontAlgn="base" hangingPunct="0">
              <a:spcBef>
                <a:spcPct val="0"/>
              </a:spcBef>
              <a:spcAft>
                <a:spcPct val="0"/>
              </a:spcAft>
              <a:defRPr b="1">
                <a:solidFill>
                  <a:schemeClr val="tx1"/>
                </a:solidFill>
                <a:latin typeface="Arial" panose="020B0604020202020204" pitchFamily="34" charset="0"/>
              </a:defRPr>
            </a:lvl6pPr>
            <a:lvl7pPr marL="2970593" indent="-228507" defTabSz="964807" eaLnBrk="0" fontAlgn="base" hangingPunct="0">
              <a:spcBef>
                <a:spcPct val="0"/>
              </a:spcBef>
              <a:spcAft>
                <a:spcPct val="0"/>
              </a:spcAft>
              <a:defRPr b="1">
                <a:solidFill>
                  <a:schemeClr val="tx1"/>
                </a:solidFill>
                <a:latin typeface="Arial" panose="020B0604020202020204" pitchFamily="34" charset="0"/>
              </a:defRPr>
            </a:lvl7pPr>
            <a:lvl8pPr marL="3427607" indent="-228507" defTabSz="964807" eaLnBrk="0" fontAlgn="base" hangingPunct="0">
              <a:spcBef>
                <a:spcPct val="0"/>
              </a:spcBef>
              <a:spcAft>
                <a:spcPct val="0"/>
              </a:spcAft>
              <a:defRPr b="1">
                <a:solidFill>
                  <a:schemeClr val="tx1"/>
                </a:solidFill>
                <a:latin typeface="Arial" panose="020B0604020202020204" pitchFamily="34" charset="0"/>
              </a:defRPr>
            </a:lvl8pPr>
            <a:lvl9pPr marL="3884621" indent="-228507" defTabSz="964807" eaLnBrk="0" fontAlgn="base" hangingPunct="0">
              <a:spcBef>
                <a:spcPct val="0"/>
              </a:spcBef>
              <a:spcAft>
                <a:spcPct val="0"/>
              </a:spcAft>
              <a:defRPr b="1">
                <a:solidFill>
                  <a:schemeClr val="tx1"/>
                </a:solidFill>
                <a:latin typeface="Arial" panose="020B0604020202020204" pitchFamily="34" charset="0"/>
              </a:defRPr>
            </a:lvl9pPr>
          </a:lstStyle>
          <a:p>
            <a:fld id="{E155E585-9C7C-4FA1-A127-8CB8E9DCEB3B}" type="slidenum">
              <a:rPr lang="en-US" altLang="en-US" sz="1100" b="0">
                <a:solidFill>
                  <a:prstClr val="black"/>
                </a:solidFill>
                <a:latin typeface="Verdana" charset="0"/>
                <a:ea typeface="MS PGothic" charset="0"/>
                <a:cs typeface="MS PGothic" charset="0"/>
              </a:rPr>
              <a:pPr/>
              <a:t>60</a:t>
            </a:fld>
            <a:endParaRPr lang="en-US" altLang="en-US" sz="1100" b="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27684709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222">
              <a:defRPr b="1">
                <a:solidFill>
                  <a:schemeClr val="tx1"/>
                </a:solidFill>
                <a:latin typeface="Arial" panose="020B0604020202020204" pitchFamily="34" charset="0"/>
              </a:defRPr>
            </a:lvl1pPr>
            <a:lvl2pPr marL="742649" indent="-285634" defTabSz="963222">
              <a:defRPr b="1">
                <a:solidFill>
                  <a:schemeClr val="tx1"/>
                </a:solidFill>
                <a:latin typeface="Arial" panose="020B0604020202020204" pitchFamily="34" charset="0"/>
              </a:defRPr>
            </a:lvl2pPr>
            <a:lvl3pPr marL="1142536" indent="-228507" defTabSz="963222">
              <a:defRPr b="1">
                <a:solidFill>
                  <a:schemeClr val="tx1"/>
                </a:solidFill>
                <a:latin typeface="Arial" panose="020B0604020202020204" pitchFamily="34" charset="0"/>
              </a:defRPr>
            </a:lvl3pPr>
            <a:lvl4pPr marL="1599549" indent="-228507" defTabSz="963222">
              <a:defRPr b="1">
                <a:solidFill>
                  <a:schemeClr val="tx1"/>
                </a:solidFill>
                <a:latin typeface="Arial" panose="020B0604020202020204" pitchFamily="34" charset="0"/>
              </a:defRPr>
            </a:lvl4pPr>
            <a:lvl5pPr marL="2056564" indent="-228507" defTabSz="963222">
              <a:defRPr b="1">
                <a:solidFill>
                  <a:schemeClr val="tx1"/>
                </a:solidFill>
                <a:latin typeface="Arial" panose="020B0604020202020204" pitchFamily="34" charset="0"/>
              </a:defRPr>
            </a:lvl5pPr>
            <a:lvl6pPr marL="2513578" indent="-228507" defTabSz="963222" eaLnBrk="0" fontAlgn="base" hangingPunct="0">
              <a:spcBef>
                <a:spcPct val="0"/>
              </a:spcBef>
              <a:spcAft>
                <a:spcPct val="0"/>
              </a:spcAft>
              <a:defRPr b="1">
                <a:solidFill>
                  <a:schemeClr val="tx1"/>
                </a:solidFill>
                <a:latin typeface="Arial" panose="020B0604020202020204" pitchFamily="34" charset="0"/>
              </a:defRPr>
            </a:lvl6pPr>
            <a:lvl7pPr marL="2970593" indent="-228507" defTabSz="963222" eaLnBrk="0" fontAlgn="base" hangingPunct="0">
              <a:spcBef>
                <a:spcPct val="0"/>
              </a:spcBef>
              <a:spcAft>
                <a:spcPct val="0"/>
              </a:spcAft>
              <a:defRPr b="1">
                <a:solidFill>
                  <a:schemeClr val="tx1"/>
                </a:solidFill>
                <a:latin typeface="Arial" panose="020B0604020202020204" pitchFamily="34" charset="0"/>
              </a:defRPr>
            </a:lvl7pPr>
            <a:lvl8pPr marL="3427607" indent="-228507" defTabSz="963222" eaLnBrk="0" fontAlgn="base" hangingPunct="0">
              <a:spcBef>
                <a:spcPct val="0"/>
              </a:spcBef>
              <a:spcAft>
                <a:spcPct val="0"/>
              </a:spcAft>
              <a:defRPr b="1">
                <a:solidFill>
                  <a:schemeClr val="tx1"/>
                </a:solidFill>
                <a:latin typeface="Arial" panose="020B0604020202020204" pitchFamily="34" charset="0"/>
              </a:defRPr>
            </a:lvl8pPr>
            <a:lvl9pPr marL="3884621" indent="-228507" defTabSz="963222" eaLnBrk="0" fontAlgn="base" hangingPunct="0">
              <a:spcBef>
                <a:spcPct val="0"/>
              </a:spcBef>
              <a:spcAft>
                <a:spcPct val="0"/>
              </a:spcAft>
              <a:defRPr b="1">
                <a:solidFill>
                  <a:schemeClr val="tx1"/>
                </a:solidFill>
                <a:latin typeface="Arial" panose="020B0604020202020204" pitchFamily="34" charset="0"/>
              </a:defRPr>
            </a:lvl9pPr>
          </a:lstStyle>
          <a:p>
            <a:fld id="{78E56339-9832-4DB1-AC6B-EECDA7A16AD9}" type="slidenum">
              <a:rPr lang="en-US" altLang="en-US" sz="1100" b="0">
                <a:solidFill>
                  <a:prstClr val="black"/>
                </a:solidFill>
                <a:latin typeface="Verdana" charset="0"/>
                <a:ea typeface="MS PGothic" charset="0"/>
                <a:cs typeface="MS PGothic" charset="0"/>
              </a:rPr>
              <a:pPr/>
              <a:t>61</a:t>
            </a:fld>
            <a:endParaRPr lang="en-US" altLang="en-US" sz="1100" b="0" dirty="0">
              <a:solidFill>
                <a:prstClr val="black"/>
              </a:solidFill>
              <a:latin typeface="Verdana" charset="0"/>
              <a:ea typeface="MS PGothic" charset="0"/>
              <a:cs typeface="MS PGothic"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It is vital to understand the distinction between safety, risk, and need. For example, someone with a </a:t>
            </a:r>
            <a:r>
              <a:rPr lang="en-US" u="sng" dirty="0">
                <a:latin typeface="Verdana" panose="020B0604030504040204" pitchFamily="34" charset="0"/>
                <a:ea typeface="Verdana" panose="020B0604030504040204" pitchFamily="34" charset="0"/>
                <a:cs typeface="Verdana" panose="020B0604030504040204" pitchFamily="34" charset="0"/>
              </a:rPr>
              <a:t>history</a:t>
            </a:r>
            <a:r>
              <a:rPr lang="en-US" dirty="0">
                <a:latin typeface="Verdana" panose="020B0604030504040204" pitchFamily="34" charset="0"/>
                <a:ea typeface="Verdana" panose="020B0604030504040204" pitchFamily="34" charset="0"/>
                <a:cs typeface="Verdana" panose="020B0604030504040204" pitchFamily="34" charset="0"/>
              </a:rPr>
              <a:t> of clinical depression might have a </a:t>
            </a:r>
            <a:r>
              <a:rPr lang="en-US" u="sng" dirty="0">
                <a:latin typeface="Verdana" panose="020B0604030504040204" pitchFamily="34" charset="0"/>
                <a:ea typeface="Verdana" panose="020B0604030504040204" pitchFamily="34" charset="0"/>
                <a:cs typeface="Verdana" panose="020B0604030504040204" pitchFamily="34" charset="0"/>
              </a:rPr>
              <a:t>risk</a:t>
            </a:r>
            <a:r>
              <a:rPr lang="en-US" dirty="0">
                <a:latin typeface="Verdana" panose="020B0604030504040204" pitchFamily="34" charset="0"/>
                <a:ea typeface="Verdana" panose="020B0604030504040204" pitchFamily="34" charset="0"/>
                <a:cs typeface="Verdana" panose="020B0604030504040204" pitchFamily="34" charset="0"/>
              </a:rPr>
              <a:t> factor. Someone with current clinical depression might have a </a:t>
            </a:r>
            <a:r>
              <a:rPr lang="en-US" u="sng" dirty="0">
                <a:latin typeface="Verdana" panose="020B0604030504040204" pitchFamily="34" charset="0"/>
                <a:ea typeface="Verdana" panose="020B0604030504040204" pitchFamily="34" charset="0"/>
                <a:cs typeface="Verdana" panose="020B0604030504040204" pitchFamily="34" charset="0"/>
              </a:rPr>
              <a:t>risk</a:t>
            </a:r>
            <a:r>
              <a:rPr lang="en-US" dirty="0">
                <a:latin typeface="Verdana" panose="020B0604030504040204" pitchFamily="34" charset="0"/>
                <a:ea typeface="Verdana" panose="020B0604030504040204" pitchFamily="34" charset="0"/>
                <a:cs typeface="Verdana" panose="020B0604030504040204" pitchFamily="34" charset="0"/>
              </a:rPr>
              <a:t> factor and a </a:t>
            </a:r>
            <a:r>
              <a:rPr lang="en-US" u="sng" dirty="0">
                <a:latin typeface="Verdana" panose="020B0604030504040204" pitchFamily="34" charset="0"/>
                <a:ea typeface="Verdana" panose="020B0604030504040204" pitchFamily="34" charset="0"/>
                <a:cs typeface="Verdana" panose="020B0604030504040204" pitchFamily="34" charset="0"/>
              </a:rPr>
              <a:t>need</a:t>
            </a:r>
            <a:r>
              <a:rPr lang="en-US" dirty="0">
                <a:latin typeface="Verdana" panose="020B0604030504040204" pitchFamily="34" charset="0"/>
                <a:ea typeface="Verdana" panose="020B0604030504040204" pitchFamily="34" charset="0"/>
                <a:cs typeface="Verdana" panose="020B0604030504040204" pitchFamily="34" charset="0"/>
              </a:rPr>
              <a:t>. Someone currently so depressed that he/she is actively suicidal, and there are small children in his/her care, may have </a:t>
            </a:r>
            <a:r>
              <a:rPr lang="en-US" u="sng" dirty="0">
                <a:latin typeface="Verdana" panose="020B0604030504040204" pitchFamily="34" charset="0"/>
                <a:ea typeface="Verdana" panose="020B0604030504040204" pitchFamily="34" charset="0"/>
                <a:cs typeface="Verdana" panose="020B0604030504040204" pitchFamily="34" charset="0"/>
              </a:rPr>
              <a:t>risk</a:t>
            </a:r>
            <a:r>
              <a:rPr lang="en-US" dirty="0">
                <a:latin typeface="Verdana" panose="020B0604030504040204" pitchFamily="34" charset="0"/>
                <a:ea typeface="Verdana" panose="020B0604030504040204" pitchFamily="34" charset="0"/>
                <a:cs typeface="Verdana" panose="020B0604030504040204" pitchFamily="34" charset="0"/>
              </a:rPr>
              <a:t>, </a:t>
            </a:r>
            <a:r>
              <a:rPr lang="en-US" u="sng" dirty="0">
                <a:latin typeface="Verdana" panose="020B0604030504040204" pitchFamily="34" charset="0"/>
                <a:ea typeface="Verdana" panose="020B0604030504040204" pitchFamily="34" charset="0"/>
                <a:cs typeface="Verdana" panose="020B0604030504040204" pitchFamily="34" charset="0"/>
              </a:rPr>
              <a:t>need</a:t>
            </a:r>
            <a:r>
              <a:rPr lang="en-US" dirty="0">
                <a:latin typeface="Verdana" panose="020B0604030504040204" pitchFamily="34" charset="0"/>
                <a:ea typeface="Verdana" panose="020B0604030504040204" pitchFamily="34" charset="0"/>
                <a:cs typeface="Verdana" panose="020B0604030504040204" pitchFamily="34" charset="0"/>
              </a:rPr>
              <a:t>, and </a:t>
            </a:r>
            <a:r>
              <a:rPr lang="en-US" u="sng" dirty="0">
                <a:latin typeface="Verdana" panose="020B0604030504040204" pitchFamily="34" charset="0"/>
                <a:ea typeface="Verdana" panose="020B0604030504040204" pitchFamily="34" charset="0"/>
                <a:cs typeface="Verdana" panose="020B0604030504040204" pitchFamily="34" charset="0"/>
              </a:rPr>
              <a:t>safety</a:t>
            </a:r>
            <a:r>
              <a:rPr lang="en-US" dirty="0">
                <a:latin typeface="Verdana" panose="020B0604030504040204" pitchFamily="34" charset="0"/>
                <a:ea typeface="Verdana" panose="020B0604030504040204" pitchFamily="34" charset="0"/>
                <a:cs typeface="Verdana" panose="020B0604030504040204" pitchFamily="34" charset="0"/>
              </a:rPr>
              <a:t> threat.  </a:t>
            </a:r>
          </a:p>
          <a:p>
            <a:pPr defTabSz="912441">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It is also important to note that the safety status of children are assessed throughout the life of a child protection case and at every face-to-face contact.  The safety decision may evolve and change over time.</a:t>
            </a: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019905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495803"/>
            <a:ext cx="6705600" cy="4384675"/>
          </a:xfrm>
        </p:spPr>
        <p:txBody>
          <a:bodyPr/>
          <a:lstStyle/>
          <a:p>
            <a:pPr marL="0" lvl="2" defTabSz="931669">
              <a:spcBef>
                <a:spcPts val="0"/>
              </a:spcBef>
              <a:spcAft>
                <a:spcPts val="0"/>
              </a:spcAft>
              <a:defRPr/>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Risk can be a difficult concept, so we are going to play a game that asks you to assess risk in different ways. In this case, the risk is that of a tractor running out of gasoline. This game will happen in three rounds. In each round, you will be asked to assess how much gas remains in the gas tank of each of several tractors. In rounds 2 and 3, you will receive more information and see whether you can improve your assessment. At the end, we will discuss how this process worked for you.</a:t>
            </a:r>
          </a:p>
          <a:p>
            <a:pPr marL="0" lvl="2" defTabSz="931669">
              <a:spcBef>
                <a:spcPts val="0"/>
              </a:spcBef>
              <a:spcAft>
                <a:spcPts val="0"/>
              </a:spcAft>
              <a:defRPr/>
            </a:pPr>
            <a:endParaRPr lang="en-US" b="1" dirty="0">
              <a:latin typeface="Verdana" panose="020B0604030504040204" pitchFamily="34" charset="0"/>
              <a:ea typeface="Verdana" panose="020B0604030504040204" pitchFamily="34" charset="0"/>
              <a:cs typeface="Verdana" panose="020B0604030504040204" pitchFamily="34" charset="0"/>
            </a:endParaRPr>
          </a:p>
          <a:p>
            <a:pPr marL="0" lvl="2" defTabSz="931669">
              <a:spcBef>
                <a:spcPts val="0"/>
              </a:spcBef>
              <a:spcAft>
                <a:spcPts val="0"/>
              </a:spcAft>
              <a:defRPr/>
            </a:pPr>
            <a:r>
              <a:rPr lang="en-US" b="1" dirty="0">
                <a:latin typeface="Verdana" panose="020B0604030504040204" pitchFamily="34" charset="0"/>
                <a:ea typeface="Verdana" panose="020B0604030504040204" pitchFamily="34" charset="0"/>
                <a:cs typeface="Verdana" panose="020B0604030504040204" pitchFamily="34" charset="0"/>
              </a:rPr>
              <a:t>Understanding Risk—Find the Fuel</a:t>
            </a:r>
          </a:p>
          <a:p>
            <a:pPr marL="0" lvl="2" defTabSz="931669">
              <a:spcBef>
                <a:spcPts val="0"/>
              </a:spcBef>
              <a:spcAft>
                <a:spcPts val="0"/>
              </a:spcAft>
              <a:defRPr/>
            </a:pPr>
            <a:endParaRPr lang="en-US" b="1" dirty="0">
              <a:latin typeface="Verdana" panose="020B0604030504040204" pitchFamily="34" charset="0"/>
              <a:ea typeface="Verdana" panose="020B0604030504040204" pitchFamily="34" charset="0"/>
              <a:cs typeface="Verdana" panose="020B0604030504040204" pitchFamily="34" charset="0"/>
            </a:endParaRPr>
          </a:p>
          <a:p>
            <a:pPr marL="0" lvl="2" defTabSz="931669" eaLnBrk="1" fontAlgn="auto" hangingPunct="1">
              <a:spcBef>
                <a:spcPts val="0"/>
              </a:spcBef>
              <a:spcAft>
                <a:spcPts val="0"/>
              </a:spcAft>
              <a:defRPr/>
            </a:pPr>
            <a:r>
              <a:rPr lang="en-US" b="1" dirty="0">
                <a:latin typeface="Verdana" panose="020B0604030504040204" pitchFamily="34" charset="0"/>
                <a:ea typeface="Verdana" panose="020B0604030504040204" pitchFamily="34" charset="0"/>
                <a:cs typeface="Verdana" panose="020B0604030504040204" pitchFamily="34" charset="0"/>
              </a:rPr>
              <a:t>Instructors: Please note the importance of ensuring that you have all of these materials for your training as they are not included in the participant’s guide. </a:t>
            </a:r>
            <a:endParaRPr lang="en-US" dirty="0">
              <a:latin typeface="Verdana" panose="020B0604030504040204" pitchFamily="34" charset="0"/>
              <a:ea typeface="Verdana" panose="020B0604030504040204" pitchFamily="34" charset="0"/>
              <a:cs typeface="Verdana" panose="020B0604030504040204" pitchFamily="34" charset="0"/>
            </a:endParaRPr>
          </a:p>
          <a:p>
            <a:pPr marL="0" lvl="2" defTabSz="931669">
              <a:spcBef>
                <a:spcPts val="0"/>
              </a:spcBef>
              <a:spcAft>
                <a:spcPts val="0"/>
              </a:spcAft>
              <a:defRPr/>
            </a:pPr>
            <a:endParaRPr lang="en-US" b="1" dirty="0">
              <a:latin typeface="Verdana" panose="020B0604030504040204" pitchFamily="34" charset="0"/>
              <a:ea typeface="Verdana" panose="020B0604030504040204" pitchFamily="34" charset="0"/>
              <a:cs typeface="Verdana" panose="020B0604030504040204" pitchFamily="34" charset="0"/>
            </a:endParaRPr>
          </a:p>
          <a:p>
            <a:pPr marL="0" lvl="2" defTabSz="931669">
              <a:spcBef>
                <a:spcPts val="0"/>
              </a:spcBef>
              <a:spcAft>
                <a:spcPts val="0"/>
              </a:spcAft>
              <a:defRPr/>
            </a:pPr>
            <a:r>
              <a:rPr lang="en-US" u="sng" dirty="0">
                <a:latin typeface="Verdana" panose="020B0604030504040204" pitchFamily="34" charset="0"/>
                <a:ea typeface="Verdana" panose="020B0604030504040204" pitchFamily="34" charset="0"/>
                <a:cs typeface="Verdana" panose="020B0604030504040204" pitchFamily="34" charset="0"/>
              </a:rPr>
              <a:t>Materials for This Activity</a:t>
            </a:r>
          </a:p>
          <a:p>
            <a:pPr marL="0" lvl="2" defTabSz="931669">
              <a:spcBef>
                <a:spcPts val="0"/>
              </a:spcBef>
              <a:spcAft>
                <a:spcPts val="0"/>
              </a:spcAft>
              <a:defRPr/>
            </a:pPr>
            <a:endParaRPr lang="en-US" dirty="0">
              <a:latin typeface="Verdana" panose="020B0604030504040204" pitchFamily="34" charset="0"/>
              <a:ea typeface="Verdana" panose="020B0604030504040204" pitchFamily="34" charset="0"/>
              <a:cs typeface="Verdana" panose="020B0604030504040204" pitchFamily="34" charset="0"/>
            </a:endParaRPr>
          </a:p>
          <a:p>
            <a:pPr marL="457015" lvl="2" indent="-228507" defTabSz="931669">
              <a:spcBef>
                <a:spcPts val="0"/>
              </a:spcBef>
              <a:spcAft>
                <a:spcPts val="0"/>
              </a:spcAft>
              <a:buFont typeface="Verdana" panose="020B0604030504040204" pitchFamily="34" charset="0"/>
              <a:buChar char="•"/>
              <a:defRPr/>
            </a:pPr>
            <a:r>
              <a:rPr lang="en-US" dirty="0">
                <a:latin typeface="Verdana" panose="020B0604030504040204" pitchFamily="34" charset="0"/>
                <a:ea typeface="Verdana" panose="020B0604030504040204" pitchFamily="34" charset="0"/>
                <a:cs typeface="Verdana" panose="020B0604030504040204" pitchFamily="34" charset="0"/>
              </a:rPr>
              <a:t>Instructions for “Find the Fuel” </a:t>
            </a:r>
          </a:p>
          <a:p>
            <a:pPr marL="457015" lvl="2" indent="-228507" defTabSz="931669">
              <a:spcBef>
                <a:spcPts val="0"/>
              </a:spcBef>
              <a:spcAft>
                <a:spcPts val="0"/>
              </a:spcAft>
              <a:buFont typeface="Verdana" panose="020B0604030504040204" pitchFamily="34" charset="0"/>
              <a:buChar char="•"/>
              <a:defRPr/>
            </a:pPr>
            <a:endParaRPr lang="en-US" dirty="0">
              <a:latin typeface="Verdana" panose="020B0604030504040204" pitchFamily="34" charset="0"/>
              <a:ea typeface="Verdana" panose="020B0604030504040204" pitchFamily="34" charset="0"/>
              <a:cs typeface="Verdana" panose="020B0604030504040204" pitchFamily="34" charset="0"/>
            </a:endParaRPr>
          </a:p>
          <a:p>
            <a:pPr marL="457015" lvl="2" indent="-228507" defTabSz="931669">
              <a:spcBef>
                <a:spcPts val="0"/>
              </a:spcBef>
              <a:spcAft>
                <a:spcPts val="0"/>
              </a:spcAft>
              <a:buFont typeface="Verdana" panose="020B0604030504040204" pitchFamily="34" charset="0"/>
              <a:buChar char="•"/>
              <a:defRPr/>
            </a:pPr>
            <a:r>
              <a:rPr lang="en-US" dirty="0">
                <a:latin typeface="Verdana" panose="020B0604030504040204" pitchFamily="34" charset="0"/>
                <a:ea typeface="Verdana" panose="020B0604030504040204" pitchFamily="34" charset="0"/>
                <a:cs typeface="Verdana" panose="020B0604030504040204" pitchFamily="34" charset="0"/>
              </a:rPr>
              <a:t>Set of five laminated cards with different colored tractors—a set for each table group</a:t>
            </a:r>
          </a:p>
          <a:p>
            <a:pPr marL="457015" lvl="2" indent="-228507" defTabSz="931669">
              <a:spcBef>
                <a:spcPts val="0"/>
              </a:spcBef>
              <a:spcAft>
                <a:spcPts val="0"/>
              </a:spcAft>
              <a:buFont typeface="Verdana" panose="020B0604030504040204" pitchFamily="34" charset="0"/>
              <a:buChar char="•"/>
              <a:defRPr/>
            </a:pPr>
            <a:endParaRPr lang="en-US" dirty="0">
              <a:latin typeface="Verdana" panose="020B0604030504040204" pitchFamily="34" charset="0"/>
              <a:ea typeface="Verdana" panose="020B0604030504040204" pitchFamily="34" charset="0"/>
              <a:cs typeface="Verdana" panose="020B0604030504040204" pitchFamily="34" charset="0"/>
            </a:endParaRPr>
          </a:p>
          <a:p>
            <a:pPr marL="457015" lvl="2" indent="-228507" defTabSz="931669">
              <a:spcBef>
                <a:spcPts val="0"/>
              </a:spcBef>
              <a:spcAft>
                <a:spcPts val="0"/>
              </a:spcAft>
              <a:buFont typeface="Verdana" panose="020B0604030504040204" pitchFamily="34" charset="0"/>
              <a:buChar char="•"/>
              <a:defRPr/>
            </a:pPr>
            <a:r>
              <a:rPr lang="en-US" dirty="0">
                <a:latin typeface="Verdana" panose="020B0604030504040204" pitchFamily="34" charset="0"/>
                <a:ea typeface="Verdana" panose="020B0604030504040204" pitchFamily="34" charset="0"/>
                <a:cs typeface="Verdana" panose="020B0604030504040204" pitchFamily="34" charset="0"/>
              </a:rPr>
              <a:t>Set of five laminated cards with gas cans with varying fuel levels—a set for each table group</a:t>
            </a:r>
          </a:p>
          <a:p>
            <a:pPr marL="457015" lvl="2" indent="-228507" defTabSz="931669">
              <a:spcBef>
                <a:spcPts val="0"/>
              </a:spcBef>
              <a:spcAft>
                <a:spcPts val="0"/>
              </a:spcAft>
              <a:buFont typeface="Verdana" panose="020B0604030504040204" pitchFamily="34" charset="0"/>
              <a:buChar char="•"/>
              <a:defRPr/>
            </a:pPr>
            <a:endParaRPr lang="en-US" dirty="0">
              <a:latin typeface="Verdana" panose="020B0604030504040204" pitchFamily="34" charset="0"/>
              <a:ea typeface="Verdana" panose="020B0604030504040204" pitchFamily="34" charset="0"/>
              <a:cs typeface="Verdana" panose="020B0604030504040204" pitchFamily="34" charset="0"/>
            </a:endParaRPr>
          </a:p>
          <a:p>
            <a:pPr marL="457015" lvl="2" indent="-228507" defTabSz="931669">
              <a:spcBef>
                <a:spcPts val="0"/>
              </a:spcBef>
              <a:spcAft>
                <a:spcPts val="0"/>
              </a:spcAft>
              <a:buFont typeface="Verdana" panose="020B0604030504040204" pitchFamily="34" charset="0"/>
              <a:buChar char="•"/>
              <a:defRPr/>
            </a:pPr>
            <a:r>
              <a:rPr lang="en-US" dirty="0">
                <a:latin typeface="Verdana" panose="020B0604030504040204" pitchFamily="34" charset="0"/>
                <a:ea typeface="Verdana" panose="020B0604030504040204" pitchFamily="34" charset="0"/>
                <a:cs typeface="Verdana" panose="020B0604030504040204" pitchFamily="34" charset="0"/>
              </a:rPr>
              <a:t>Sufficient copies of the one-page Find the Fuel Team scorecard—one  for each team</a:t>
            </a:r>
          </a:p>
          <a:p>
            <a:pPr marL="457015" lvl="2" indent="-228507" defTabSz="931669">
              <a:spcBef>
                <a:spcPts val="0"/>
              </a:spcBef>
              <a:spcAft>
                <a:spcPts val="0"/>
              </a:spcAft>
              <a:buFont typeface="Verdana" panose="020B0604030504040204" pitchFamily="34" charset="0"/>
              <a:buChar char="•"/>
              <a:defRPr/>
            </a:pPr>
            <a:endParaRPr lang="en-US" dirty="0">
              <a:latin typeface="Verdana" panose="020B0604030504040204" pitchFamily="34" charset="0"/>
              <a:ea typeface="Verdana" panose="020B0604030504040204" pitchFamily="34" charset="0"/>
              <a:cs typeface="Verdana" panose="020B0604030504040204" pitchFamily="34" charset="0"/>
            </a:endParaRPr>
          </a:p>
          <a:p>
            <a:pPr marL="457015" lvl="2" indent="-228507" defTabSz="931669">
              <a:spcBef>
                <a:spcPts val="0"/>
              </a:spcBef>
              <a:spcAft>
                <a:spcPts val="0"/>
              </a:spcAft>
              <a:buFont typeface="Verdana" panose="020B0604030504040204" pitchFamily="34" charset="0"/>
              <a:buChar char="•"/>
              <a:defRPr/>
            </a:pPr>
            <a:r>
              <a:rPr lang="en-US" dirty="0">
                <a:latin typeface="Verdana" panose="020B0604030504040204" pitchFamily="34" charset="0"/>
                <a:ea typeface="Verdana" panose="020B0604030504040204" pitchFamily="34" charset="0"/>
                <a:cs typeface="Verdana" panose="020B0604030504040204" pitchFamily="34" charset="0"/>
              </a:rPr>
              <a:t>Sufficient copies of the one-page Tractor Tales vignette—one for each participant (handed out separately)</a:t>
            </a:r>
          </a:p>
          <a:p>
            <a:pPr marL="457015" lvl="2" indent="-228507" defTabSz="931669">
              <a:spcBef>
                <a:spcPts val="0"/>
              </a:spcBef>
              <a:spcAft>
                <a:spcPts val="0"/>
              </a:spcAft>
              <a:buFont typeface="Verdana" panose="020B0604030504040204" pitchFamily="34" charset="0"/>
              <a:buChar char="•"/>
              <a:defRPr/>
            </a:pPr>
            <a:endParaRPr lang="en-US" dirty="0">
              <a:latin typeface="Verdana" panose="020B0604030504040204" pitchFamily="34" charset="0"/>
              <a:ea typeface="Verdana" panose="020B0604030504040204" pitchFamily="34" charset="0"/>
              <a:cs typeface="Verdana" panose="020B0604030504040204" pitchFamily="34" charset="0"/>
            </a:endParaRPr>
          </a:p>
          <a:p>
            <a:pPr marL="457015" lvl="2" indent="-228507" defTabSz="931669">
              <a:spcBef>
                <a:spcPts val="0"/>
              </a:spcBef>
              <a:spcAft>
                <a:spcPts val="0"/>
              </a:spcAft>
              <a:buFont typeface="Verdana" panose="020B0604030504040204" pitchFamily="34" charset="0"/>
              <a:buChar char="•"/>
              <a:defRPr/>
            </a:pPr>
            <a:r>
              <a:rPr lang="en-US" dirty="0">
                <a:latin typeface="Verdana" panose="020B0604030504040204" pitchFamily="34" charset="0"/>
                <a:ea typeface="Verdana" panose="020B0604030504040204" pitchFamily="34" charset="0"/>
                <a:cs typeface="Verdana" panose="020B0604030504040204" pitchFamily="34" charset="0"/>
              </a:rPr>
              <a:t>Sufficient copies of the one-page Fuel Level Assessment—one for each team</a:t>
            </a:r>
          </a:p>
        </p:txBody>
      </p:sp>
      <p:sp>
        <p:nvSpPr>
          <p:cNvPr id="4" name="Slide Number Placeholder 3"/>
          <p:cNvSpPr>
            <a:spLocks noGrp="1"/>
          </p:cNvSpPr>
          <p:nvPr>
            <p:ph type="sldNum" sz="quarter" idx="10"/>
          </p:nvPr>
        </p:nvSpPr>
        <p:spPr/>
        <p:txBody>
          <a:bodyPr/>
          <a:lstStyle/>
          <a:p>
            <a:fld id="{4A7E0AFB-9A70-451E-8986-53CF6C94FDC1}" type="slidenum">
              <a:rPr lang="en-US" sz="1100">
                <a:solidFill>
                  <a:prstClr val="black"/>
                </a:solidFill>
                <a:latin typeface="Verdana" charset="0"/>
                <a:ea typeface="MS PGothic" charset="0"/>
                <a:cs typeface="MS PGothic" charset="0"/>
              </a:rPr>
              <a:pPr/>
              <a:t>62</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36782035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90245" y="4459525"/>
            <a:ext cx="6226099" cy="4457897"/>
          </a:xfrm>
        </p:spPr>
        <p:txBody>
          <a:bodyPr/>
          <a:lstStyle/>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Have participants form groups of five. Ask groups to come up with their own team name. Distribute laminated tractors and gas cans, three scoring sheets (one for each round), and instructions to each team. Review Find the Fuel instructions with participants and address any questions or concerns. Include a preview of the purpose and goals for this activity, which include learning the purpose and benefits of the actuarial risk assessment. </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Once instructions have been read aloud, allow groups some time to come to consensus on their responses for round 1.</a:t>
            </a:r>
          </a:p>
        </p:txBody>
      </p:sp>
      <p:sp>
        <p:nvSpPr>
          <p:cNvPr id="4" name="Slide Number Placeholder 3"/>
          <p:cNvSpPr>
            <a:spLocks noGrp="1"/>
          </p:cNvSpPr>
          <p:nvPr>
            <p:ph type="sldNum" sz="quarter" idx="10"/>
          </p:nvPr>
        </p:nvSpPr>
        <p:spPr/>
        <p:txBody>
          <a:bodyPr/>
          <a:lstStyle/>
          <a:p>
            <a:fld id="{4A7E0AFB-9A70-451E-8986-53CF6C94FDC1}" type="slidenum">
              <a:rPr lang="en-US" sz="1100">
                <a:solidFill>
                  <a:prstClr val="black"/>
                </a:solidFill>
                <a:latin typeface="Verdana" charset="0"/>
                <a:ea typeface="MS PGothic" charset="0"/>
                <a:cs typeface="MS PGothic" charset="0"/>
              </a:rPr>
              <a:pPr/>
              <a:t>63</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33305046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After round 1, use the following questions to facilitate discussion.</a:t>
            </a:r>
          </a:p>
          <a:p>
            <a:pPr defTabSz="349375">
              <a:spcBef>
                <a:spcPct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defTabSz="349375">
              <a:spcBef>
                <a:spcPct val="0"/>
              </a:spcBef>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How did you choose to assign gas containers without any information?</a:t>
            </a:r>
          </a:p>
          <a:p>
            <a:pPr defTabSz="349375">
              <a:spcBef>
                <a:spcPct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defTabSz="349375">
              <a:spcBef>
                <a:spcPct val="0"/>
              </a:spcBef>
            </a:pPr>
            <a:r>
              <a:rPr lang="en-US" dirty="0">
                <a:latin typeface="Verdana" panose="020B0604030504040204" pitchFamily="34" charset="0"/>
                <a:ea typeface="Verdana" panose="020B0604030504040204" pitchFamily="34" charset="0"/>
                <a:cs typeface="Verdana" panose="020B0604030504040204" pitchFamily="34" charset="0"/>
              </a:rPr>
              <a:t>How confident are you in your assignments in this round (on a scale of one to five, with five being very confident)?</a:t>
            </a:r>
          </a:p>
          <a:p>
            <a:pPr defTabSz="349375">
              <a:spcBef>
                <a:spcPct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defTabSz="349375">
              <a:spcBef>
                <a:spcPct val="0"/>
              </a:spcBef>
            </a:pPr>
            <a:r>
              <a:rPr lang="en-US" dirty="0">
                <a:latin typeface="Verdana" panose="020B0604030504040204" pitchFamily="34" charset="0"/>
                <a:ea typeface="Verdana" panose="020B0604030504040204" pitchFamily="34" charset="0"/>
                <a:cs typeface="Verdana" panose="020B0604030504040204" pitchFamily="34" charset="0"/>
              </a:rPr>
              <a:t>What would have made your decision easier?</a:t>
            </a:r>
          </a:p>
          <a:p>
            <a:pPr defTabSz="349375">
              <a:spcBef>
                <a:spcPct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defTabSz="349375">
              <a:spcBef>
                <a:spcPct val="0"/>
              </a:spcBef>
            </a:pPr>
            <a:r>
              <a:rPr lang="en-US" dirty="0">
                <a:latin typeface="Verdana" panose="020B0604030504040204" pitchFamily="34" charset="0"/>
                <a:ea typeface="Verdana" panose="020B0604030504040204" pitchFamily="34" charset="0"/>
                <a:cs typeface="Verdana" panose="020B0604030504040204" pitchFamily="34" charset="0"/>
              </a:rPr>
              <a:t>If given the choice, what type of information would you gather? Why?</a:t>
            </a:r>
          </a:p>
          <a:p>
            <a:pPr defTabSz="349375">
              <a:spcBef>
                <a:spcPct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defTabSz="349375" eaLnBrk="1" fontAlgn="auto" hangingPunct="1">
              <a:spcBef>
                <a:spcPct val="0"/>
              </a:spcBef>
              <a:spcAft>
                <a:spcPts val="0"/>
              </a:spcAft>
              <a:defRPr/>
            </a:pPr>
            <a:r>
              <a:rPr lang="en-US" dirty="0">
                <a:latin typeface="Verdana" panose="020B0604030504040204" pitchFamily="34" charset="0"/>
                <a:ea typeface="Verdana" panose="020B0604030504040204" pitchFamily="34" charset="0"/>
                <a:cs typeface="Verdana" panose="020B0604030504040204" pitchFamily="34" charset="0"/>
              </a:rPr>
              <a:t>Trainer Note:  Note how selections are informed by participants’ prior knowledge/experience with fueling vehicles.  You can ask: has anyone worked on or grown up on a farm or ranch?</a:t>
            </a:r>
          </a:p>
        </p:txBody>
      </p:sp>
      <p:sp>
        <p:nvSpPr>
          <p:cNvPr id="4" name="Slide Number Placeholder 3"/>
          <p:cNvSpPr>
            <a:spLocks noGrp="1"/>
          </p:cNvSpPr>
          <p:nvPr>
            <p:ph type="sldNum" sz="quarter" idx="10"/>
          </p:nvPr>
        </p:nvSpPr>
        <p:spPr/>
        <p:txBody>
          <a:bodyPr/>
          <a:lstStyle/>
          <a:p>
            <a:pPr>
              <a:defRPr/>
            </a:pPr>
            <a:fld id="{330492FE-E705-4B75-B461-C1583DF06A4E}" type="slidenum">
              <a:rPr lang="en-US" sz="1100">
                <a:solidFill>
                  <a:prstClr val="black"/>
                </a:solidFill>
                <a:latin typeface="Verdana" charset="0"/>
                <a:ea typeface="MS PGothic" charset="0"/>
                <a:cs typeface="MS PGothic" charset="0"/>
              </a:rPr>
              <a:pPr>
                <a:defRPr/>
              </a:pPr>
              <a:t>64</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36449493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Before round 2 begins, distribute the Tractor Tales sheets to each group.  Allow groups to do a second assessment on how to distribute the fuel. </a:t>
            </a:r>
          </a:p>
          <a:p>
            <a:pPr defTabSz="349375">
              <a:spcBef>
                <a:spcPct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defTabSz="349375">
              <a:spcBef>
                <a:spcPct val="0"/>
              </a:spcBef>
            </a:pPr>
            <a:r>
              <a:rPr lang="en-US" dirty="0">
                <a:latin typeface="Verdana" panose="020B0604030504040204" pitchFamily="34" charset="0"/>
                <a:ea typeface="Verdana" panose="020B0604030504040204" pitchFamily="34" charset="0"/>
                <a:cs typeface="Verdana" panose="020B0604030504040204" pitchFamily="34" charset="0"/>
              </a:rPr>
              <a:t>After round 2, use the following questions to facilitate discussion.</a:t>
            </a:r>
          </a:p>
          <a:p>
            <a:pPr defTabSz="349375">
              <a:spcBef>
                <a:spcPct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defTabSz="349375">
              <a:spcBef>
                <a:spcPct val="0"/>
              </a:spcBef>
              <a:defRPr/>
            </a:pPr>
            <a:r>
              <a:rPr lang="en-US" b="1" dirty="0">
                <a:latin typeface="Verdana" panose="020B0604030504040204" pitchFamily="34" charset="0"/>
                <a:ea typeface="Verdana" panose="020B0604030504040204" pitchFamily="34" charset="0"/>
                <a:cs typeface="Verdana" panose="020B0604030504040204" pitchFamily="34" charset="0"/>
              </a:rPr>
              <a:t>Say: What information factored into choosing how to assign gas containers to tractors? </a:t>
            </a:r>
          </a:p>
          <a:p>
            <a:pPr defTabSz="349375">
              <a:spcBef>
                <a:spcPct val="0"/>
              </a:spcBef>
              <a:defRPr/>
            </a:pPr>
            <a:r>
              <a:rPr lang="en-US" dirty="0">
                <a:latin typeface="Verdana" panose="020B0604030504040204" pitchFamily="34" charset="0"/>
                <a:ea typeface="Verdana" panose="020B0604030504040204" pitchFamily="34" charset="0"/>
                <a:cs typeface="Verdana" panose="020B0604030504040204" pitchFamily="34" charset="0"/>
              </a:rPr>
              <a:t>Discuss why (reasoning and methodology).</a:t>
            </a:r>
          </a:p>
          <a:p>
            <a:pPr defTabSz="349375">
              <a:spcBef>
                <a:spcPct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defTabSz="349375">
              <a:spcBef>
                <a:spcPct val="0"/>
              </a:spcBef>
            </a:pPr>
            <a:r>
              <a:rPr lang="en-US" b="1" dirty="0">
                <a:latin typeface="Verdana" panose="020B0604030504040204" pitchFamily="34" charset="0"/>
                <a:ea typeface="Verdana" panose="020B0604030504040204" pitchFamily="34" charset="0"/>
                <a:cs typeface="Verdana" panose="020B0604030504040204" pitchFamily="34" charset="0"/>
              </a:rPr>
              <a:t>How did you prioritize the different factors? What methods did you use? Why?</a:t>
            </a:r>
          </a:p>
          <a:p>
            <a:pPr defTabSz="349375">
              <a:spcBef>
                <a:spcPct val="0"/>
              </a:spcBef>
            </a:pPr>
            <a:r>
              <a:rPr lang="en-US" dirty="0">
                <a:latin typeface="Verdana" panose="020B0604030504040204" pitchFamily="34" charset="0"/>
                <a:ea typeface="Verdana" panose="020B0604030504040204" pitchFamily="34" charset="0"/>
                <a:cs typeface="Verdana" panose="020B0604030504040204" pitchFamily="34" charset="0"/>
              </a:rPr>
              <a:t>Link participants’ explanations with a discussion of assessments more generally. Mention, if possible, how the risk assessments build upon (or contradict) the strategies used in the game.</a:t>
            </a:r>
          </a:p>
          <a:p>
            <a:pPr defTabSz="349375">
              <a:spcBef>
                <a:spcPct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defTabSz="349375">
              <a:spcBef>
                <a:spcPct val="0"/>
              </a:spcBef>
            </a:pPr>
            <a:r>
              <a:rPr lang="en-US" b="1" dirty="0">
                <a:latin typeface="Verdana" panose="020B0604030504040204" pitchFamily="34" charset="0"/>
                <a:ea typeface="Verdana" panose="020B0604030504040204" pitchFamily="34" charset="0"/>
                <a:cs typeface="Verdana" panose="020B0604030504040204" pitchFamily="34" charset="0"/>
              </a:rPr>
              <a:t>Did you face any challenges in the matching process?</a:t>
            </a:r>
          </a:p>
          <a:p>
            <a:pPr defTabSz="349375">
              <a:spcBef>
                <a:spcPct val="0"/>
              </a:spcBef>
            </a:pPr>
            <a:r>
              <a:rPr lang="en-US" dirty="0">
                <a:latin typeface="Verdana" panose="020B0604030504040204" pitchFamily="34" charset="0"/>
                <a:ea typeface="Verdana" panose="020B0604030504040204" pitchFamily="34" charset="0"/>
                <a:cs typeface="Verdana" panose="020B0604030504040204" pitchFamily="34" charset="0"/>
              </a:rPr>
              <a:t>Touch on the cognitive challenge of trying to weigh dozens of factors simultaneously in order to prioritize tractors. </a:t>
            </a:r>
          </a:p>
          <a:p>
            <a:endParaRPr lang="en-US" dirty="0">
              <a:latin typeface="Verdana" panose="020B0604030504040204" pitchFamily="34" charset="0"/>
              <a:ea typeface="Verdana" panose="020B0604030504040204" pitchFamily="34" charset="0"/>
              <a:cs typeface="Verdana" panose="020B0604030504040204" pitchFamily="34" charset="0"/>
            </a:endParaRPr>
          </a:p>
          <a:p>
            <a:pPr defTabSz="349375">
              <a:spcBef>
                <a:spcPct val="0"/>
              </a:spcBef>
            </a:pPr>
            <a:r>
              <a:rPr lang="en-US" b="1" dirty="0">
                <a:latin typeface="Verdana" panose="020B0604030504040204" pitchFamily="34" charset="0"/>
                <a:ea typeface="Verdana" panose="020B0604030504040204" pitchFamily="34" charset="0"/>
                <a:cs typeface="Verdana" panose="020B0604030504040204" pitchFamily="34" charset="0"/>
              </a:rPr>
              <a:t>How confident are you in your assignments in this round (on a scale of one to five, with five being very confident)?</a:t>
            </a:r>
          </a:p>
          <a:p>
            <a:pPr defTabSz="931669">
              <a:defRPr/>
            </a:pPr>
            <a:r>
              <a:rPr lang="en-US" dirty="0">
                <a:latin typeface="Verdana" panose="020B0604030504040204" pitchFamily="34" charset="0"/>
                <a:ea typeface="Verdana" panose="020B0604030504040204" pitchFamily="34" charset="0"/>
                <a:cs typeface="Verdana" panose="020B0604030504040204" pitchFamily="34" charset="0"/>
              </a:rPr>
              <a:t>Use this question to transition into a conversation about reliability and validity and to compare methods/strategies/rationale between groups.</a:t>
            </a:r>
          </a:p>
          <a:p>
            <a:pPr defTabSz="931669">
              <a:defRPr/>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pPr>
              <a:defRPr/>
            </a:pPr>
            <a:fld id="{330492FE-E705-4B75-B461-C1583DF06A4E}" type="slidenum">
              <a:rPr lang="en-US" sz="1100">
                <a:solidFill>
                  <a:prstClr val="black"/>
                </a:solidFill>
                <a:latin typeface="Verdana" charset="0"/>
                <a:ea typeface="MS PGothic" charset="0"/>
                <a:cs typeface="MS PGothic" charset="0"/>
              </a:rPr>
              <a:pPr>
                <a:defRPr/>
              </a:pPr>
              <a:t>65</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4564953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Stress the cognitive challenge of simultaneously considering and weighing more than a dozen different factors without using a decision-making instrument.</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Factors include purchase price, cleanliness, weight, horsepower, sound of gas, model make, condition, model size, quality of storage, flat tires, sight of gas, farmer’s preference, date last used, usage (actually being used), features, model year, use (hauling, plowing, harvesting), last received maintenance, color of model, purpose, last serviced, last checked by farmer, smell of gas, leakage, last cleaned, and quality of construction.</a:t>
            </a:r>
          </a:p>
        </p:txBody>
      </p:sp>
      <p:sp>
        <p:nvSpPr>
          <p:cNvPr id="4" name="Slide Number Placeholder 3"/>
          <p:cNvSpPr>
            <a:spLocks noGrp="1"/>
          </p:cNvSpPr>
          <p:nvPr>
            <p:ph type="sldNum" sz="quarter" idx="10"/>
          </p:nvPr>
        </p:nvSpPr>
        <p:spPr/>
        <p:txBody>
          <a:bodyPr/>
          <a:lstStyle/>
          <a:p>
            <a:pPr>
              <a:defRPr/>
            </a:pPr>
            <a:fld id="{330492FE-E705-4B75-B461-C1583DF06A4E}" type="slidenum">
              <a:rPr lang="en-US" sz="1100">
                <a:solidFill>
                  <a:prstClr val="black"/>
                </a:solidFill>
                <a:latin typeface="Verdana" charset="0"/>
                <a:ea typeface="MS PGothic" charset="0"/>
                <a:cs typeface="MS PGothic" charset="0"/>
              </a:rPr>
              <a:pPr>
                <a:defRPr/>
              </a:pPr>
              <a:t>66</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1594455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Before round 3, pass out the fuel level assessment. Discuss how to apply the fuel level assessment to the blue tractor and let participants complete the assessment for the remaining tractors. </a:t>
            </a:r>
          </a:p>
          <a:p>
            <a:pPr defTabSz="349375">
              <a:spcBef>
                <a:spcPct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defTabSz="349375">
              <a:spcBef>
                <a:spcPct val="0"/>
              </a:spcBef>
            </a:pPr>
            <a:r>
              <a:rPr lang="en-US" dirty="0">
                <a:latin typeface="Verdana" panose="020B0604030504040204" pitchFamily="34" charset="0"/>
                <a:ea typeface="Verdana" panose="020B0604030504040204" pitchFamily="34" charset="0"/>
                <a:cs typeface="Verdana" panose="020B0604030504040204" pitchFamily="34" charset="0"/>
              </a:rPr>
              <a:t>After participants have completed round 3, use the following questions to facilitate discussion.</a:t>
            </a:r>
          </a:p>
          <a:p>
            <a:pPr defTabSz="349375">
              <a:spcBef>
                <a:spcPct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defTabSz="349375">
              <a:spcBef>
                <a:spcPct val="0"/>
              </a:spcBef>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How confident are you in your assignment in this round (on a scale of one to five, with five being very confident)?</a:t>
            </a:r>
          </a:p>
          <a:p>
            <a:pPr defTabSz="349375">
              <a:spcBef>
                <a:spcPct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defTabSz="349375">
              <a:spcBef>
                <a:spcPct val="0"/>
              </a:spcBef>
            </a:pPr>
            <a:r>
              <a:rPr lang="en-US" dirty="0">
                <a:latin typeface="Verdana" panose="020B0604030504040204" pitchFamily="34" charset="0"/>
                <a:ea typeface="Verdana" panose="020B0604030504040204" pitchFamily="34" charset="0"/>
                <a:cs typeface="Verdana" panose="020B0604030504040204" pitchFamily="34" charset="0"/>
              </a:rPr>
              <a:t>What were the benefits and challenges of using the assessment?</a:t>
            </a:r>
          </a:p>
          <a:p>
            <a:pPr defTabSz="349375">
              <a:spcBef>
                <a:spcPct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defTabSz="349375">
              <a:spcBef>
                <a:spcPct val="0"/>
              </a:spcBef>
            </a:pPr>
            <a:r>
              <a:rPr lang="en-US" dirty="0">
                <a:latin typeface="Verdana" panose="020B0604030504040204" pitchFamily="34" charset="0"/>
                <a:ea typeface="Verdana" panose="020B0604030504040204" pitchFamily="34" charset="0"/>
                <a:cs typeface="Verdana" panose="020B0604030504040204" pitchFamily="34" charset="0"/>
              </a:rPr>
              <a:t>Did you agree with the factors used? </a:t>
            </a:r>
          </a:p>
          <a:p>
            <a:pPr defTabSz="349375">
              <a:spcBef>
                <a:spcPct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defTabSz="349375">
              <a:spcBef>
                <a:spcPct val="0"/>
              </a:spcBef>
            </a:pPr>
            <a:r>
              <a:rPr lang="en-US" dirty="0">
                <a:latin typeface="Verdana" panose="020B0604030504040204" pitchFamily="34" charset="0"/>
                <a:ea typeface="Verdana" panose="020B0604030504040204" pitchFamily="34" charset="0"/>
                <a:cs typeface="Verdana" panose="020B0604030504040204" pitchFamily="34" charset="0"/>
              </a:rPr>
              <a:t>Use this discussion to segue into a discussion about the purpose of the fuel assessment and how, in theory, it would have been developed (see next slide).</a:t>
            </a:r>
          </a:p>
        </p:txBody>
      </p:sp>
      <p:sp>
        <p:nvSpPr>
          <p:cNvPr id="4" name="Slide Number Placeholder 3"/>
          <p:cNvSpPr>
            <a:spLocks noGrp="1"/>
          </p:cNvSpPr>
          <p:nvPr>
            <p:ph type="sldNum" sz="quarter" idx="10"/>
          </p:nvPr>
        </p:nvSpPr>
        <p:spPr/>
        <p:txBody>
          <a:bodyPr/>
          <a:lstStyle/>
          <a:p>
            <a:pPr>
              <a:defRPr/>
            </a:pPr>
            <a:fld id="{330492FE-E705-4B75-B461-C1583DF06A4E}" type="slidenum">
              <a:rPr lang="en-US" sz="1100">
                <a:solidFill>
                  <a:prstClr val="black"/>
                </a:solidFill>
                <a:latin typeface="Verdana" charset="0"/>
                <a:ea typeface="MS PGothic" charset="0"/>
                <a:cs typeface="MS PGothic" charset="0"/>
              </a:rPr>
              <a:pPr>
                <a:defRPr/>
              </a:pPr>
              <a:t>67</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13040924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49375">
              <a:spcBef>
                <a:spcPct val="0"/>
              </a:spcBef>
              <a:defRPr/>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For the first round, we asked that you match the cans to the tractors with very limited information. You saw only the colors of the tractors and tanks. This is basically a blind assignment. </a:t>
            </a:r>
          </a:p>
          <a:p>
            <a:pPr defTabSz="349375">
              <a:spcBef>
                <a:spcPct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defTabSz="349375">
              <a:spcBef>
                <a:spcPct val="0"/>
              </a:spcBef>
              <a:defRPr/>
            </a:pPr>
            <a:r>
              <a:rPr lang="en-US" dirty="0">
                <a:latin typeface="Verdana" panose="020B0604030504040204" pitchFamily="34" charset="0"/>
                <a:ea typeface="Verdana" panose="020B0604030504040204" pitchFamily="34" charset="0"/>
                <a:cs typeface="Verdana" panose="020B0604030504040204" pitchFamily="34" charset="0"/>
              </a:rPr>
              <a:t>In the second round, we passed out some information that was collected from Farmer Jesse. These details describe the tractors and Jesse’s recollections about them. You used this information to help best allocate the gas cans.</a:t>
            </a:r>
          </a:p>
          <a:p>
            <a:pPr defTabSz="349375">
              <a:spcBef>
                <a:spcPct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defTabSz="349375">
              <a:spcBef>
                <a:spcPct val="0"/>
              </a:spcBef>
              <a:defRPr/>
            </a:pPr>
            <a:r>
              <a:rPr lang="en-US" dirty="0">
                <a:latin typeface="Verdana" panose="020B0604030504040204" pitchFamily="34" charset="0"/>
                <a:ea typeface="Verdana" panose="020B0604030504040204" pitchFamily="34" charset="0"/>
                <a:cs typeface="Verdana" panose="020B0604030504040204" pitchFamily="34" charset="0"/>
              </a:rPr>
              <a:t>For the final pass, we gave you </a:t>
            </a:r>
            <a:r>
              <a:rPr lang="en-US">
                <a:latin typeface="Verdana" panose="020B0604030504040204" pitchFamily="34" charset="0"/>
                <a:ea typeface="Verdana" panose="020B0604030504040204" pitchFamily="34" charset="0"/>
                <a:cs typeface="Verdana" panose="020B0604030504040204" pitchFamily="34" charset="0"/>
              </a:rPr>
              <a:t>a </a:t>
            </a:r>
            <a:r>
              <a:rPr lang="en-US" smtClean="0">
                <a:latin typeface="Verdana" panose="020B0604030504040204" pitchFamily="34" charset="0"/>
                <a:ea typeface="Verdana" panose="020B0604030504040204" pitchFamily="34" charset="0"/>
                <a:cs typeface="Verdana" panose="020B0604030504040204" pitchFamily="34" charset="0"/>
              </a:rPr>
              <a:t>“fuel level </a:t>
            </a:r>
            <a:r>
              <a:rPr lang="en-US" dirty="0">
                <a:latin typeface="Verdana" panose="020B0604030504040204" pitchFamily="34" charset="0"/>
                <a:ea typeface="Verdana" panose="020B0604030504040204" pitchFamily="34" charset="0"/>
                <a:cs typeface="Verdana" panose="020B0604030504040204" pitchFamily="34" charset="0"/>
              </a:rPr>
              <a:t>assessment.” This is a structured decision tool that informed your gas allocation decision. This is an additive assessment—the higher a tractor scores on the assessment, the more likely the tractor’s fuel tank is empty. </a:t>
            </a:r>
          </a:p>
          <a:p>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pPr>
              <a:defRPr/>
            </a:pPr>
            <a:fld id="{330492FE-E705-4B75-B461-C1583DF06A4E}" type="slidenum">
              <a:rPr lang="en-US" sz="1100">
                <a:solidFill>
                  <a:prstClr val="black"/>
                </a:solidFill>
                <a:latin typeface="Verdana" charset="0"/>
                <a:ea typeface="MS PGothic" charset="0"/>
                <a:cs typeface="MS PGothic" charset="0"/>
              </a:rPr>
              <a:pPr>
                <a:defRPr/>
              </a:pPr>
              <a:t>68</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8088797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9" eaLnBrk="1" fontAlgn="auto" hangingPunct="1">
              <a:spcBef>
                <a:spcPts val="0"/>
              </a:spcBef>
              <a:spcAft>
                <a:spcPts val="0"/>
              </a:spcAft>
              <a:defRPr/>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This slide shows the results from all three rounds in a bar graph.</a:t>
            </a:r>
            <a:endParaRPr lang="en-US" i="1"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Ask participants to take notice of the step-wise pattern of increasing accuracy with each round leading to the use of the assessment tool and the near perfect assignment in round 3 (perfect assignment is a “5”). </a:t>
            </a:r>
          </a:p>
          <a:p>
            <a:pPr>
              <a:spcBef>
                <a:spcPts val="0"/>
              </a:spcBef>
              <a:buSzPct val="200000"/>
            </a:pPr>
            <a:endParaRPr lang="en-US" dirty="0">
              <a:latin typeface="Verdana" panose="020B0604030504040204" pitchFamily="34" charset="0"/>
              <a:ea typeface="Verdana" panose="020B0604030504040204" pitchFamily="34" charset="0"/>
              <a:cs typeface="Verdana" panose="020B0604030504040204" pitchFamily="34" charset="0"/>
            </a:endParaRPr>
          </a:p>
          <a:p>
            <a:r>
              <a:rPr lang="en-US" b="1" dirty="0">
                <a:latin typeface="Verdana" panose="020B0604030504040204" pitchFamily="34" charset="0"/>
                <a:ea typeface="Verdana" panose="020B0604030504040204" pitchFamily="34" charset="0"/>
                <a:cs typeface="Verdana" panose="020B0604030504040204" pitchFamily="34" charset="0"/>
              </a:rPr>
              <a:t>Answer Key to Find the Fuel:</a:t>
            </a:r>
          </a:p>
          <a:p>
            <a:r>
              <a:rPr lang="en-US" dirty="0">
                <a:latin typeface="Verdana" panose="020B0604030504040204" pitchFamily="34" charset="0"/>
                <a:ea typeface="Verdana" panose="020B0604030504040204" pitchFamily="34" charset="0"/>
                <a:cs typeface="Verdana" panose="020B0604030504040204" pitchFamily="34" charset="0"/>
              </a:rPr>
              <a:t> </a:t>
            </a:r>
          </a:p>
          <a:p>
            <a:r>
              <a:rPr lang="en-US" b="1" dirty="0">
                <a:latin typeface="Verdana" panose="020B0604030504040204" pitchFamily="34" charset="0"/>
                <a:ea typeface="Verdana" panose="020B0604030504040204" pitchFamily="34" charset="0"/>
                <a:cs typeface="Verdana" panose="020B0604030504040204" pitchFamily="34" charset="0"/>
              </a:rPr>
              <a:t>Tractor Color</a:t>
            </a:r>
            <a:r>
              <a:rPr lang="en-US" dirty="0">
                <a:latin typeface="Verdana" panose="020B0604030504040204" pitchFamily="34" charset="0"/>
                <a:ea typeface="Verdana" panose="020B0604030504040204" pitchFamily="34" charset="0"/>
                <a:cs typeface="Verdana" panose="020B0604030504040204" pitchFamily="34" charset="0"/>
              </a:rPr>
              <a:t>     </a:t>
            </a:r>
            <a:r>
              <a:rPr lang="en-US" b="1" dirty="0">
                <a:latin typeface="Verdana" panose="020B0604030504040204" pitchFamily="34" charset="0"/>
                <a:ea typeface="Verdana" panose="020B0604030504040204" pitchFamily="34" charset="0"/>
                <a:cs typeface="Verdana" panose="020B0604030504040204" pitchFamily="34" charset="0"/>
              </a:rPr>
              <a:t>Fuel Can Level</a:t>
            </a:r>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Blue	    Full</a:t>
            </a:r>
          </a:p>
          <a:p>
            <a:r>
              <a:rPr lang="en-US" dirty="0">
                <a:latin typeface="Verdana" panose="020B0604030504040204" pitchFamily="34" charset="0"/>
                <a:ea typeface="Verdana" panose="020B0604030504040204" pitchFamily="34" charset="0"/>
                <a:cs typeface="Verdana" panose="020B0604030504040204" pitchFamily="34" charset="0"/>
              </a:rPr>
              <a:t>Green	    1/4</a:t>
            </a:r>
          </a:p>
          <a:p>
            <a:r>
              <a:rPr lang="en-US" dirty="0">
                <a:latin typeface="Verdana" panose="020B0604030504040204" pitchFamily="34" charset="0"/>
                <a:ea typeface="Verdana" panose="020B0604030504040204" pitchFamily="34" charset="0"/>
                <a:cs typeface="Verdana" panose="020B0604030504040204" pitchFamily="34" charset="0"/>
              </a:rPr>
              <a:t>Orange                3/4</a:t>
            </a:r>
          </a:p>
          <a:p>
            <a:r>
              <a:rPr lang="en-US" dirty="0">
                <a:latin typeface="Verdana" panose="020B0604030504040204" pitchFamily="34" charset="0"/>
                <a:ea typeface="Verdana" panose="020B0604030504040204" pitchFamily="34" charset="0"/>
                <a:cs typeface="Verdana" panose="020B0604030504040204" pitchFamily="34" charset="0"/>
              </a:rPr>
              <a:t>Purple	    1/2</a:t>
            </a:r>
          </a:p>
          <a:p>
            <a:r>
              <a:rPr lang="en-US" dirty="0">
                <a:latin typeface="Verdana" panose="020B0604030504040204" pitchFamily="34" charset="0"/>
                <a:ea typeface="Verdana" panose="020B0604030504040204" pitchFamily="34" charset="0"/>
                <a:cs typeface="Verdana" panose="020B0604030504040204" pitchFamily="34" charset="0"/>
              </a:rPr>
              <a:t>Red                      Empty</a:t>
            </a:r>
          </a:p>
          <a:p>
            <a:endParaRPr lang="en-US" dirty="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Higher number on fuel assessment, more fuel that is needed.</a:t>
            </a:r>
          </a:p>
          <a:p>
            <a:r>
              <a:rPr lang="en-US" dirty="0">
                <a:latin typeface="Verdana" panose="020B0604030504040204" pitchFamily="34" charset="0"/>
                <a:ea typeface="Verdana" panose="020B0604030504040204" pitchFamily="34" charset="0"/>
                <a:cs typeface="Verdana" panose="020B0604030504040204" pitchFamily="34" charset="0"/>
              </a:rPr>
              <a:t> </a:t>
            </a:r>
          </a:p>
        </p:txBody>
      </p:sp>
      <p:sp>
        <p:nvSpPr>
          <p:cNvPr id="4" name="Slide Number Placeholder 3"/>
          <p:cNvSpPr>
            <a:spLocks noGrp="1"/>
          </p:cNvSpPr>
          <p:nvPr>
            <p:ph type="sldNum" sz="quarter" idx="10"/>
          </p:nvPr>
        </p:nvSpPr>
        <p:spPr/>
        <p:txBody>
          <a:bodyPr/>
          <a:lstStyle/>
          <a:p>
            <a:pPr>
              <a:defRPr/>
            </a:pPr>
            <a:fld id="{330492FE-E705-4B75-B461-C1583DF06A4E}" type="slidenum">
              <a:rPr lang="en-US" sz="1100">
                <a:solidFill>
                  <a:prstClr val="black"/>
                </a:solidFill>
                <a:latin typeface="Verdana" charset="0"/>
                <a:ea typeface="MS PGothic" charset="0"/>
                <a:cs typeface="MS PGothic" charset="0"/>
              </a:rPr>
              <a:pPr>
                <a:defRPr/>
              </a:pPr>
              <a:t>69</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1157578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Slide Image Placeholder 1"/>
          <p:cNvSpPr>
            <a:spLocks noGrp="1" noRot="1" noChangeAspect="1" noTextEdit="1"/>
          </p:cNvSpPr>
          <p:nvPr>
            <p:ph type="sldImg"/>
          </p:nvPr>
        </p:nvSpPr>
        <p:spPr>
          <a:xfrm>
            <a:off x="1228725" y="692150"/>
            <a:ext cx="4619625" cy="3463925"/>
          </a:xfrm>
          <a:ln/>
        </p:spPr>
      </p:sp>
      <p:sp>
        <p:nvSpPr>
          <p:cNvPr id="573442" name="Notes Placeholder 2"/>
          <p:cNvSpPr>
            <a:spLocks noGrp="1"/>
          </p:cNvSpPr>
          <p:nvPr>
            <p:ph type="body" idx="1"/>
          </p:nvPr>
        </p:nvSpPr>
        <p:spPr>
          <a:xfrm>
            <a:off x="609601" y="4267200"/>
            <a:ext cx="6172200" cy="426636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0"/>
              </a:spcBef>
            </a:pPr>
            <a:r>
              <a:rPr lang="en-US" dirty="0" smtClean="0">
                <a:latin typeface="Verdana" panose="020B0604030504040204" pitchFamily="34" charset="0"/>
                <a:ea typeface="Verdana" panose="020B0604030504040204" pitchFamily="34" charset="0"/>
                <a:cs typeface="Verdana" panose="020B0604030504040204" pitchFamily="34" charset="0"/>
              </a:rPr>
              <a:t>Turn</a:t>
            </a:r>
            <a:r>
              <a:rPr lang="en-US" baseline="0" dirty="0" smtClean="0">
                <a:latin typeface="Verdana" panose="020B0604030504040204" pitchFamily="34" charset="0"/>
                <a:ea typeface="Verdana" panose="020B0604030504040204" pitchFamily="34" charset="0"/>
                <a:cs typeface="Verdana" panose="020B0604030504040204" pitchFamily="34" charset="0"/>
              </a:rPr>
              <a:t> to page 2 </a:t>
            </a:r>
            <a:r>
              <a:rPr lang="en-US" baseline="0" smtClean="0">
                <a:latin typeface="Verdana" panose="020B0604030504040204" pitchFamily="34" charset="0"/>
                <a:ea typeface="Verdana" panose="020B0604030504040204" pitchFamily="34" charset="0"/>
                <a:cs typeface="Verdana" panose="020B0604030504040204" pitchFamily="34" charset="0"/>
              </a:rPr>
              <a:t>of your </a:t>
            </a:r>
            <a:r>
              <a:rPr lang="en-US" baseline="0" dirty="0" smtClean="0">
                <a:latin typeface="Verdana" panose="020B0604030504040204" pitchFamily="34" charset="0"/>
                <a:ea typeface="Verdana" panose="020B0604030504040204" pitchFamily="34" charset="0"/>
                <a:cs typeface="Verdana" panose="020B0604030504040204" pitchFamily="34" charset="0"/>
              </a:rPr>
              <a:t>Policy </a:t>
            </a:r>
            <a:r>
              <a:rPr lang="en-US" baseline="0" smtClean="0">
                <a:latin typeface="Verdana" panose="020B0604030504040204" pitchFamily="34" charset="0"/>
                <a:ea typeface="Verdana" panose="020B0604030504040204" pitchFamily="34" charset="0"/>
                <a:cs typeface="Verdana" panose="020B0604030504040204" pitchFamily="34" charset="0"/>
              </a:rPr>
              <a:t>and Procedures manual</a:t>
            </a:r>
            <a:r>
              <a:rPr lang="en-US" baseline="0" dirty="0" smtClean="0">
                <a:latin typeface="Verdana" panose="020B0604030504040204" pitchFamily="34" charset="0"/>
                <a:ea typeface="Verdana" panose="020B0604030504040204" pitchFamily="34" charset="0"/>
                <a:cs typeface="Verdana" panose="020B0604030504040204" pitchFamily="34" charset="0"/>
              </a:rPr>
              <a:t>. </a:t>
            </a:r>
            <a:r>
              <a:rPr lang="en-US" dirty="0" smtClean="0">
                <a:latin typeface="Verdana" panose="020B0604030504040204" pitchFamily="34" charset="0"/>
                <a:ea typeface="Verdana" panose="020B0604030504040204" pitchFamily="34" charset="0"/>
                <a:cs typeface="Verdana" panose="020B0604030504040204" pitchFamily="34" charset="0"/>
              </a:rPr>
              <a:t>Achieving </a:t>
            </a:r>
            <a:r>
              <a:rPr lang="en-US" dirty="0">
                <a:latin typeface="Verdana" panose="020B0604030504040204" pitchFamily="34" charset="0"/>
                <a:ea typeface="Verdana" panose="020B0604030504040204" pitchFamily="34" charset="0"/>
                <a:cs typeface="Verdana" panose="020B0604030504040204" pitchFamily="34" charset="0"/>
              </a:rPr>
              <a:t>the goal of consistency in practice requires consistency in the development and use of definitions related to the families we will be assessing</a:t>
            </a:r>
            <a:r>
              <a:rPr lang="en-US">
                <a:latin typeface="Verdana" panose="020B0604030504040204" pitchFamily="34" charset="0"/>
                <a:ea typeface="Verdana" panose="020B0604030504040204" pitchFamily="34" charset="0"/>
                <a:cs typeface="Verdana" panose="020B0604030504040204" pitchFamily="34" charset="0"/>
              </a:rPr>
              <a:t>. </a:t>
            </a:r>
            <a:r>
              <a:rPr lang="en-US" smtClean="0">
                <a:latin typeface="Verdana" panose="020B0604030504040204" pitchFamily="34" charset="0"/>
                <a:ea typeface="Verdana" panose="020B0604030504040204" pitchFamily="34" charset="0"/>
                <a:cs typeface="Verdana" panose="020B0604030504040204" pitchFamily="34" charset="0"/>
              </a:rPr>
              <a:t>Consistent </a:t>
            </a:r>
            <a:r>
              <a:rPr lang="en-US" dirty="0">
                <a:latin typeface="Verdana" panose="020B0604030504040204" pitchFamily="34" charset="0"/>
                <a:ea typeface="Verdana" panose="020B0604030504040204" pitchFamily="34" charset="0"/>
                <a:cs typeface="Verdana" panose="020B0604030504040204" pitchFamily="34" charset="0"/>
              </a:rPr>
              <a:t>use of the SDM definitions ensures that the partnership between the tool’s guidance and your clinical judgment will be focused on the appropriate individuals and households.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Be sure to consult with each county prior to training about whether it is county practice to create one or two referrals when there are allegations on multiple households.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tabLst>
                <a:tab pos="231681" algn="l"/>
              </a:tabLst>
            </a:pPr>
            <a:r>
              <a:rPr lang="en-US" dirty="0">
                <a:latin typeface="Verdana" panose="020B0604030504040204" pitchFamily="34" charset="0"/>
                <a:ea typeface="Verdana" panose="020B0604030504040204" pitchFamily="34" charset="0"/>
                <a:cs typeface="Verdana" panose="020B0604030504040204" pitchFamily="34" charset="0"/>
              </a:rPr>
              <a:t>DIGGING DEEPER: The SDM model is clear that an assessment is done on a single household. If the county creates a referral for each household, you will not need much discussion here. But some counties create a single referral even if the allegations are on two separate households. In those counties, workers will simply have to list all allegations on the screening tool, complete the response priority tool based on what is true in ANY household, and complete two safety assessments, showing the household name on each. Since there can be only one risk assessment recorded, complete the risk assessment on both households, but record the one with the highest risk level (if they are tied, pick one). The other risk tool will remain on paper.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tabLst>
                <a:tab pos="231681" algn="l"/>
              </a:tabLst>
            </a:pPr>
            <a:r>
              <a:rPr lang="en-US" dirty="0">
                <a:latin typeface="Verdana" panose="020B0604030504040204" pitchFamily="34" charset="0"/>
                <a:ea typeface="Verdana" panose="020B0604030504040204" pitchFamily="34" charset="0"/>
                <a:cs typeface="Verdana" panose="020B0604030504040204" pitchFamily="34" charset="0"/>
              </a:rPr>
              <a:t>DIGGING DEEPER</a:t>
            </a:r>
            <a:r>
              <a:rPr lang="en-US">
                <a:latin typeface="Verdana" panose="020B0604030504040204" pitchFamily="34" charset="0"/>
                <a:ea typeface="Verdana" panose="020B0604030504040204" pitchFamily="34" charset="0"/>
                <a:cs typeface="Verdana" panose="020B0604030504040204" pitchFamily="34" charset="0"/>
              </a:rPr>
              <a:t>: </a:t>
            </a:r>
            <a:r>
              <a:rPr lang="en-US" smtClean="0">
                <a:latin typeface="Verdana" panose="020B0604030504040204" pitchFamily="34" charset="0"/>
                <a:ea typeface="Verdana" panose="020B0604030504040204" pitchFamily="34" charset="0"/>
                <a:cs typeface="Verdana" panose="020B0604030504040204" pitchFamily="34" charset="0"/>
              </a:rPr>
              <a:t>The SDM </a:t>
            </a:r>
            <a:r>
              <a:rPr lang="en-US" dirty="0">
                <a:latin typeface="Verdana" panose="020B0604030504040204" pitchFamily="34" charset="0"/>
                <a:ea typeface="Verdana" panose="020B0604030504040204" pitchFamily="34" charset="0"/>
                <a:cs typeface="Verdana" panose="020B0604030504040204" pitchFamily="34" charset="0"/>
              </a:rPr>
              <a:t>screening and response priority tools can be </a:t>
            </a:r>
            <a:r>
              <a:rPr lang="en-US">
                <a:latin typeface="Verdana" panose="020B0604030504040204" pitchFamily="34" charset="0"/>
                <a:ea typeface="Verdana" panose="020B0604030504040204" pitchFamily="34" charset="0"/>
                <a:cs typeface="Verdana" panose="020B0604030504040204" pitchFamily="34" charset="0"/>
              </a:rPr>
              <a:t>used </a:t>
            </a:r>
            <a:r>
              <a:rPr lang="en-US" smtClean="0">
                <a:latin typeface="Verdana" panose="020B0604030504040204" pitchFamily="34" charset="0"/>
                <a:ea typeface="Verdana" panose="020B0604030504040204" pitchFamily="34" charset="0"/>
                <a:cs typeface="Verdana" panose="020B0604030504040204" pitchFamily="34" charset="0"/>
              </a:rPr>
              <a:t>for </a:t>
            </a:r>
            <a:r>
              <a:rPr lang="en-US" dirty="0">
                <a:latin typeface="Verdana" panose="020B0604030504040204" pitchFamily="34" charset="0"/>
                <a:ea typeface="Verdana" panose="020B0604030504040204" pitchFamily="34" charset="0"/>
                <a:cs typeface="Verdana" panose="020B0604030504040204" pitchFamily="34" charset="0"/>
              </a:rPr>
              <a:t>allegations regarding substitute care providers (SCP). An SCP safety tool is available for substitute care provider homes. The SDM model does not currently address allegations against group homes or institutions.</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73443" name="Slide Number Placeholder 5"/>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N W3" charset="0"/>
                <a:cs typeface="ヒラギノ角ゴ ProN W3" charset="0"/>
              </a:defRPr>
            </a:lvl1pPr>
            <a:lvl2pPr marL="742825" indent="-285701">
              <a:defRPr sz="2400">
                <a:solidFill>
                  <a:schemeClr val="tx1"/>
                </a:solidFill>
                <a:latin typeface="Arial" charset="0"/>
                <a:ea typeface="ヒラギノ角ゴ ProN W3" charset="0"/>
                <a:cs typeface="ヒラギノ角ゴ ProN W3" charset="0"/>
              </a:defRPr>
            </a:lvl2pPr>
            <a:lvl3pPr marL="1142809" indent="-228561">
              <a:defRPr sz="2400">
                <a:solidFill>
                  <a:schemeClr val="tx1"/>
                </a:solidFill>
                <a:latin typeface="Arial" charset="0"/>
                <a:ea typeface="ヒラギノ角ゴ ProN W3" charset="0"/>
                <a:cs typeface="ヒラギノ角ゴ ProN W3" charset="0"/>
              </a:defRPr>
            </a:lvl3pPr>
            <a:lvl4pPr marL="1599932" indent="-228561">
              <a:defRPr sz="2400">
                <a:solidFill>
                  <a:schemeClr val="tx1"/>
                </a:solidFill>
                <a:latin typeface="Arial" charset="0"/>
                <a:ea typeface="ヒラギノ角ゴ ProN W3" charset="0"/>
                <a:cs typeface="ヒラギノ角ゴ ProN W3" charset="0"/>
              </a:defRPr>
            </a:lvl4pPr>
            <a:lvl5pPr marL="2057056" indent="-228561">
              <a:defRPr sz="2400">
                <a:solidFill>
                  <a:schemeClr val="tx1"/>
                </a:solidFill>
                <a:latin typeface="Arial" charset="0"/>
                <a:ea typeface="ヒラギノ角ゴ ProN W3" charset="0"/>
                <a:cs typeface="ヒラギノ角ゴ ProN W3" charset="0"/>
              </a:defRPr>
            </a:lvl5pPr>
            <a:lvl6pPr marL="2514179" indent="-22856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6pPr>
            <a:lvl7pPr marL="2971301" indent="-22856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7pPr>
            <a:lvl8pPr marL="3428427" indent="-22856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8pPr>
            <a:lvl9pPr marL="3885549" indent="-22856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9pPr>
          </a:lstStyle>
          <a:p>
            <a:endParaRPr lang="en-US" sz="1000" dirty="0">
              <a:latin typeface="Verdana" panose="020B0604030504040204" pitchFamily="34" charset="0"/>
              <a:ea typeface="Verdana" panose="020B0604030504040204" pitchFamily="34" charset="0"/>
              <a:cs typeface="Verdana" panose="020B0604030504040204" pitchFamily="34" charset="0"/>
            </a:endParaRPr>
          </a:p>
          <a:p>
            <a:fld id="{835ED8F0-934D-C748-8F87-C40FE2636D52}" type="slidenum">
              <a:rPr lang="en-US" sz="1100">
                <a:latin typeface="Verdana" panose="020B0604030504040204" pitchFamily="34" charset="0"/>
                <a:ea typeface="Verdana" panose="020B0604030504040204" pitchFamily="34" charset="0"/>
                <a:cs typeface="Verdana" panose="020B0604030504040204" pitchFamily="34" charset="0"/>
              </a:rPr>
              <a:pPr/>
              <a:t>7</a:t>
            </a:fld>
            <a:endParaRPr 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290125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32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buFontTx/>
              <a:buNone/>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A crystal ball would be lovely. But the fuel level assessment does not predict fuel need. We cannot say for certain that a high-scoring tractor will need fuel in the future in the same way that we cannot say that a low-scoring tractor will need fuel in the future. </a:t>
            </a:r>
          </a:p>
          <a:p>
            <a:pPr eaLnBrk="1" hangingPunct="1">
              <a:spcBef>
                <a:spcPct val="0"/>
              </a:spcBef>
              <a:buFontTx/>
              <a:buNone/>
            </a:pPr>
            <a:endParaRPr lang="en-US" i="1" u="sng" dirty="0">
              <a:latin typeface="Verdana" panose="020B0604030504040204" pitchFamily="34" charset="0"/>
              <a:ea typeface="Verdana" panose="020B0604030504040204" pitchFamily="34" charset="0"/>
              <a:cs typeface="Verdana" panose="020B0604030504040204" pitchFamily="34" charset="0"/>
            </a:endParaRPr>
          </a:p>
          <a:p>
            <a:pPr eaLnBrk="1" hangingPunct="1">
              <a:spcBef>
                <a:spcPct val="0"/>
              </a:spcBef>
              <a:buFontTx/>
              <a:buNone/>
            </a:pPr>
            <a:r>
              <a:rPr lang="en-US" dirty="0">
                <a:latin typeface="Verdana" panose="020B0604030504040204" pitchFamily="34" charset="0"/>
                <a:ea typeface="Verdana" panose="020B0604030504040204" pitchFamily="34" charset="0"/>
                <a:cs typeface="Verdana" panose="020B0604030504040204" pitchFamily="34" charset="0"/>
              </a:rPr>
              <a:t>There is a difference between prediction (which declares in advance on the basis of observation, experience, or scientific reason) and classification (which is the systematic arrangement in groups or categories according to established criteria).</a:t>
            </a:r>
          </a:p>
          <a:p>
            <a:pPr eaLnBrk="1" hangingPunct="1">
              <a:spcBef>
                <a:spcPct val="0"/>
              </a:spcBef>
              <a:buFontTx/>
              <a:buNone/>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9334" eaLnBrk="0" hangingPunct="0">
              <a:defRPr>
                <a:solidFill>
                  <a:schemeClr val="tx1"/>
                </a:solidFill>
                <a:latin typeface="Arial" pitchFamily="34" charset="0"/>
                <a:cs typeface="Arial" pitchFamily="34" charset="0"/>
              </a:defRPr>
            </a:lvl1pPr>
            <a:lvl2pPr marL="756879" indent="-291108" defTabSz="949334" eaLnBrk="0" hangingPunct="0">
              <a:defRPr>
                <a:solidFill>
                  <a:schemeClr val="tx1"/>
                </a:solidFill>
                <a:latin typeface="Arial" pitchFamily="34" charset="0"/>
                <a:cs typeface="Arial" pitchFamily="34" charset="0"/>
              </a:defRPr>
            </a:lvl2pPr>
            <a:lvl3pPr marL="1164429" indent="-232884" defTabSz="949334" eaLnBrk="0" hangingPunct="0">
              <a:defRPr>
                <a:solidFill>
                  <a:schemeClr val="tx1"/>
                </a:solidFill>
                <a:latin typeface="Arial" pitchFamily="34" charset="0"/>
                <a:cs typeface="Arial" pitchFamily="34" charset="0"/>
              </a:defRPr>
            </a:lvl3pPr>
            <a:lvl4pPr marL="1630201" indent="-232884" defTabSz="949334" eaLnBrk="0" hangingPunct="0">
              <a:defRPr>
                <a:solidFill>
                  <a:schemeClr val="tx1"/>
                </a:solidFill>
                <a:latin typeface="Arial" pitchFamily="34" charset="0"/>
                <a:cs typeface="Arial" pitchFamily="34" charset="0"/>
              </a:defRPr>
            </a:lvl4pPr>
            <a:lvl5pPr marL="2095974" indent="-232884" defTabSz="949334" eaLnBrk="0" hangingPunct="0">
              <a:defRPr>
                <a:solidFill>
                  <a:schemeClr val="tx1"/>
                </a:solidFill>
                <a:latin typeface="Arial" pitchFamily="34" charset="0"/>
                <a:cs typeface="Arial" pitchFamily="34" charset="0"/>
              </a:defRPr>
            </a:lvl5pPr>
            <a:lvl6pPr marL="2561745" indent="-232884" defTabSz="949334" eaLnBrk="0" fontAlgn="base" hangingPunct="0">
              <a:spcBef>
                <a:spcPct val="0"/>
              </a:spcBef>
              <a:spcAft>
                <a:spcPct val="0"/>
              </a:spcAft>
              <a:defRPr>
                <a:solidFill>
                  <a:schemeClr val="tx1"/>
                </a:solidFill>
                <a:latin typeface="Arial" pitchFamily="34" charset="0"/>
                <a:cs typeface="Arial" pitchFamily="34" charset="0"/>
              </a:defRPr>
            </a:lvl6pPr>
            <a:lvl7pPr marL="3027518" indent="-232884" defTabSz="949334" eaLnBrk="0" fontAlgn="base" hangingPunct="0">
              <a:spcBef>
                <a:spcPct val="0"/>
              </a:spcBef>
              <a:spcAft>
                <a:spcPct val="0"/>
              </a:spcAft>
              <a:defRPr>
                <a:solidFill>
                  <a:schemeClr val="tx1"/>
                </a:solidFill>
                <a:latin typeface="Arial" pitchFamily="34" charset="0"/>
                <a:cs typeface="Arial" pitchFamily="34" charset="0"/>
              </a:defRPr>
            </a:lvl7pPr>
            <a:lvl8pPr marL="3493289" indent="-232884" defTabSz="949334" eaLnBrk="0" fontAlgn="base" hangingPunct="0">
              <a:spcBef>
                <a:spcPct val="0"/>
              </a:spcBef>
              <a:spcAft>
                <a:spcPct val="0"/>
              </a:spcAft>
              <a:defRPr>
                <a:solidFill>
                  <a:schemeClr val="tx1"/>
                </a:solidFill>
                <a:latin typeface="Arial" pitchFamily="34" charset="0"/>
                <a:cs typeface="Arial" pitchFamily="34" charset="0"/>
              </a:defRPr>
            </a:lvl8pPr>
            <a:lvl9pPr marL="3959062" indent="-232884" defTabSz="949334"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D329C878-C12B-44CB-959E-0B42D94E20A0}" type="slidenum">
              <a:rPr lang="en-US" sz="1100">
                <a:solidFill>
                  <a:prstClr val="black"/>
                </a:solidFill>
                <a:latin typeface="Verdana" charset="0"/>
                <a:ea typeface="MS PGothic" charset="0"/>
                <a:cs typeface="MS PGothic" charset="0"/>
              </a:rPr>
              <a:pPr eaLnBrk="1" hangingPunct="1"/>
              <a:t>70</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29501933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Slide Image Placeholder 1"/>
          <p:cNvSpPr>
            <a:spLocks noGrp="1" noRot="1" noChangeAspect="1" noTextEdit="1"/>
          </p:cNvSpPr>
          <p:nvPr>
            <p:ph type="sldImg"/>
          </p:nvPr>
        </p:nvSpPr>
        <p:spPr>
          <a:xfrm>
            <a:off x="1228725" y="692150"/>
            <a:ext cx="4619625" cy="3463925"/>
          </a:xfrm>
          <a:ln/>
        </p:spPr>
      </p:sp>
      <p:sp>
        <p:nvSpPr>
          <p:cNvPr id="5058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spcBef>
                <a:spcPts val="0"/>
              </a:spcBef>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This is just another reminder that risk assessments cannot predict every future outcome but instead help us get a better sense of which families are more likely to have another child welfare response or involvement. It also helps classify which families to target for services, based upon having the most significant impact on outcomes.</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It is important to distinguish prediction from classification. The SDM system cannot predict who will maltreat a child. That would take a crystal ball. Even among the lowest risk families, a small percentage did maltreat their child again, and; in 2% of these families, a child was removed. Even among the highest risk families, two thirds did NOT have a new substantiation, and a majority did NOT re-injure their child or require a removal. THIS IS WHY THE RISK TOOL IS NOT USED TO DECIDE WHICH CHILDREN TO REMOVE. It is appropriate to use a risk classification to direct services to families at higher risk</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058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N W3" charset="0"/>
                <a:cs typeface="ヒラギノ角ゴ ProN W3" charset="0"/>
              </a:defRPr>
            </a:lvl1pPr>
            <a:lvl2pPr marL="742825" indent="-285701">
              <a:defRPr sz="2400">
                <a:solidFill>
                  <a:schemeClr val="tx1"/>
                </a:solidFill>
                <a:latin typeface="Arial" charset="0"/>
                <a:ea typeface="ヒラギノ角ゴ ProN W3" charset="0"/>
                <a:cs typeface="ヒラギノ角ゴ ProN W3" charset="0"/>
              </a:defRPr>
            </a:lvl2pPr>
            <a:lvl3pPr marL="1142809" indent="-228561">
              <a:defRPr sz="2400">
                <a:solidFill>
                  <a:schemeClr val="tx1"/>
                </a:solidFill>
                <a:latin typeface="Arial" charset="0"/>
                <a:ea typeface="ヒラギノ角ゴ ProN W3" charset="0"/>
                <a:cs typeface="ヒラギノ角ゴ ProN W3" charset="0"/>
              </a:defRPr>
            </a:lvl3pPr>
            <a:lvl4pPr marL="1599932" indent="-228561">
              <a:defRPr sz="2400">
                <a:solidFill>
                  <a:schemeClr val="tx1"/>
                </a:solidFill>
                <a:latin typeface="Arial" charset="0"/>
                <a:ea typeface="ヒラギノ角ゴ ProN W3" charset="0"/>
                <a:cs typeface="ヒラギノ角ゴ ProN W3" charset="0"/>
              </a:defRPr>
            </a:lvl4pPr>
            <a:lvl5pPr marL="2057056" indent="-228561">
              <a:defRPr sz="2400">
                <a:solidFill>
                  <a:schemeClr val="tx1"/>
                </a:solidFill>
                <a:latin typeface="Arial" charset="0"/>
                <a:ea typeface="ヒラギノ角ゴ ProN W3" charset="0"/>
                <a:cs typeface="ヒラギノ角ゴ ProN W3" charset="0"/>
              </a:defRPr>
            </a:lvl5pPr>
            <a:lvl6pPr marL="2514179" indent="-22856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6pPr>
            <a:lvl7pPr marL="2971301" indent="-22856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7pPr>
            <a:lvl8pPr marL="3428427" indent="-22856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8pPr>
            <a:lvl9pPr marL="3885549" indent="-22856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9pPr>
          </a:lstStyle>
          <a:p>
            <a:fld id="{D21751AD-8CDC-9149-9FBD-4D0F56EDCFA1}" type="slidenum">
              <a:rPr lang="en-US" sz="1100">
                <a:solidFill>
                  <a:prstClr val="black"/>
                </a:solidFill>
                <a:latin typeface="Verdana" charset="0"/>
                <a:ea typeface="MS PGothic" charset="0"/>
                <a:cs typeface="MS PGothic" charset="0"/>
              </a:rPr>
              <a:pPr/>
              <a:t>71</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26098249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Slide Image Placeholder 1"/>
          <p:cNvSpPr>
            <a:spLocks noGrp="1" noRot="1" noChangeAspect="1" noTextEdit="1"/>
          </p:cNvSpPr>
          <p:nvPr>
            <p:ph type="sldImg"/>
          </p:nvPr>
        </p:nvSpPr>
        <p:spPr>
          <a:xfrm>
            <a:off x="1228725" y="692150"/>
            <a:ext cx="4619625" cy="3463925"/>
          </a:xfrm>
          <a:ln/>
        </p:spPr>
      </p:sp>
      <p:sp>
        <p:nvSpPr>
          <p:cNvPr id="4792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1" dirty="0">
                <a:latin typeface="Verdana" charset="0"/>
                <a:ea typeface="MS PGothic" charset="0"/>
              </a:rPr>
              <a:t>Say: </a:t>
            </a:r>
            <a:r>
              <a:rPr lang="en-US" dirty="0">
                <a:latin typeface="Verdana" charset="0"/>
                <a:ea typeface="MS PGothic" charset="0"/>
              </a:rPr>
              <a:t>Like the role of the dice, risk is about probability. When we refer to risk in the context of the SDM system for child protection, we are specifically talking about the likelihood that any child maltreatment will occur over the foreseeable future, meaning the next 12 to 18 months.  Using research, the SDM system can classify families according to characteristics related to child maltreatment and helps us assess the likelihood that a child will be abused or neglected in the future.</a:t>
            </a:r>
          </a:p>
        </p:txBody>
      </p:sp>
      <p:sp>
        <p:nvSpPr>
          <p:cNvPr id="4792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N W3" charset="0"/>
                <a:cs typeface="ヒラギノ角ゴ ProN W3" charset="0"/>
              </a:defRPr>
            </a:lvl1pPr>
            <a:lvl2pPr marL="742825" indent="-285701">
              <a:defRPr sz="2400">
                <a:solidFill>
                  <a:schemeClr val="tx1"/>
                </a:solidFill>
                <a:latin typeface="Arial" charset="0"/>
                <a:ea typeface="ヒラギノ角ゴ ProN W3" charset="0"/>
                <a:cs typeface="ヒラギノ角ゴ ProN W3" charset="0"/>
              </a:defRPr>
            </a:lvl2pPr>
            <a:lvl3pPr marL="1142809" indent="-228561">
              <a:defRPr sz="2400">
                <a:solidFill>
                  <a:schemeClr val="tx1"/>
                </a:solidFill>
                <a:latin typeface="Arial" charset="0"/>
                <a:ea typeface="ヒラギノ角ゴ ProN W3" charset="0"/>
                <a:cs typeface="ヒラギノ角ゴ ProN W3" charset="0"/>
              </a:defRPr>
            </a:lvl3pPr>
            <a:lvl4pPr marL="1599932" indent="-228561">
              <a:defRPr sz="2400">
                <a:solidFill>
                  <a:schemeClr val="tx1"/>
                </a:solidFill>
                <a:latin typeface="Arial" charset="0"/>
                <a:ea typeface="ヒラギノ角ゴ ProN W3" charset="0"/>
                <a:cs typeface="ヒラギノ角ゴ ProN W3" charset="0"/>
              </a:defRPr>
            </a:lvl4pPr>
            <a:lvl5pPr marL="2057056" indent="-228561">
              <a:defRPr sz="2400">
                <a:solidFill>
                  <a:schemeClr val="tx1"/>
                </a:solidFill>
                <a:latin typeface="Arial" charset="0"/>
                <a:ea typeface="ヒラギノ角ゴ ProN W3" charset="0"/>
                <a:cs typeface="ヒラギノ角ゴ ProN W3" charset="0"/>
              </a:defRPr>
            </a:lvl5pPr>
            <a:lvl6pPr marL="2514179" indent="-22856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6pPr>
            <a:lvl7pPr marL="2971301" indent="-22856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7pPr>
            <a:lvl8pPr marL="3428427" indent="-22856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8pPr>
            <a:lvl9pPr marL="3885549" indent="-22856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9pPr>
          </a:lstStyle>
          <a:p>
            <a:fld id="{34C666D9-685F-F346-A2B9-64751E7895BD}" type="slidenum">
              <a:rPr lang="en-US" sz="1100">
                <a:solidFill>
                  <a:prstClr val="black"/>
                </a:solidFill>
                <a:latin typeface="Verdana" charset="0"/>
                <a:ea typeface="MS PGothic" charset="0"/>
                <a:cs typeface="MS PGothic" charset="0"/>
              </a:rPr>
              <a:pPr/>
              <a:t>72</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15172921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p:nvPr>
        </p:nvSpPr>
        <p:spPr/>
        <p:txBody>
          <a:bodyPr/>
          <a:lstStyle/>
          <a:p>
            <a:pPr defTabSz="929982">
              <a:defRPr/>
            </a:pPr>
            <a:fld id="{06289CFD-D217-42E9-B628-7DE8D41F72DB}" type="slidenum">
              <a:rPr lang="en-US" sz="1100">
                <a:solidFill>
                  <a:prstClr val="black"/>
                </a:solidFill>
                <a:latin typeface="Verdana" charset="0"/>
                <a:ea typeface="MS PGothic" charset="0"/>
                <a:cs typeface="MS PGothic" charset="0"/>
              </a:rPr>
              <a:pPr defTabSz="929982">
                <a:defRPr/>
              </a:pPr>
              <a:t>73</a:t>
            </a:fld>
            <a:endParaRPr lang="en-US" sz="1100" dirty="0">
              <a:solidFill>
                <a:prstClr val="black"/>
              </a:solidFill>
              <a:latin typeface="Verdana" charset="0"/>
              <a:ea typeface="MS PGothic" charset="0"/>
              <a:cs typeface="MS PGothic" charset="0"/>
            </a:endParaRPr>
          </a:p>
        </p:txBody>
      </p:sp>
      <p:sp>
        <p:nvSpPr>
          <p:cNvPr id="145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5412" name="Notes Placeholder 4"/>
          <p:cNvSpPr>
            <a:spLocks noGrp="1"/>
          </p:cNvSpPr>
          <p:nvPr>
            <p:ph type="body"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This diagram shows how a structured risk assessment helps with focusing on the most important information needed to make a good point in time decision.</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orange circle is the entirety of information about a family. We will never really know ALL of this.</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yellow circle represents what we learn about the family as we work with them.</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blue circle is the information needed to make a decision about risk.</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Transition: The concept of using the most important information to support our decisions is not new.</a:t>
            </a:r>
          </a:p>
        </p:txBody>
      </p:sp>
    </p:spTree>
    <p:extLst>
      <p:ext uri="{BB962C8B-B14F-4D97-AF65-F5344CB8AC3E}">
        <p14:creationId xmlns:p14="http://schemas.microsoft.com/office/powerpoint/2010/main" val="7814717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1" kern="0"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The fuel level assessment guides participants in focusing on six key factors related to fuel level need, rather than trying to weigh and consider 25 factors independently. This relieves the cognitive strain and allows assessment users to focus on those factors with a known, significant relationship to fuel level.</a:t>
            </a:r>
          </a:p>
        </p:txBody>
      </p:sp>
      <p:sp>
        <p:nvSpPr>
          <p:cNvPr id="4" name="Slide Number Placeholder 3"/>
          <p:cNvSpPr>
            <a:spLocks noGrp="1"/>
          </p:cNvSpPr>
          <p:nvPr>
            <p:ph type="sldNum" sz="quarter" idx="10"/>
          </p:nvPr>
        </p:nvSpPr>
        <p:spPr/>
        <p:txBody>
          <a:bodyPr/>
          <a:lstStyle/>
          <a:p>
            <a:pPr>
              <a:defRPr/>
            </a:pPr>
            <a:fld id="{330492FE-E705-4B75-B461-C1583DF06A4E}" type="slidenum">
              <a:rPr lang="en-US" sz="1100">
                <a:solidFill>
                  <a:prstClr val="black"/>
                </a:solidFill>
                <a:latin typeface="Verdana" charset="0"/>
                <a:ea typeface="MS PGothic" charset="0"/>
                <a:cs typeface="MS PGothic" charset="0"/>
              </a:rPr>
              <a:pPr>
                <a:defRPr/>
              </a:pPr>
              <a:t>74</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31865337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Now you know how an assessment that focuses on a limited set of factors that have a proven relationship to future events can be helpful in making decisions. </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An entire field of statistics is devoted to helping us make better determine what is likely to happen in the future. Actuarial risk assessment focuses on a set of key areas to take into account when considering how likely it is that a family will come back through the system.</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Transition: It helps us focus on the information needed to make the decision at hand.</a:t>
            </a:r>
          </a:p>
        </p:txBody>
      </p:sp>
      <p:sp>
        <p:nvSpPr>
          <p:cNvPr id="4" name="Slide Number Placeholder 3"/>
          <p:cNvSpPr>
            <a:spLocks noGrp="1"/>
          </p:cNvSpPr>
          <p:nvPr>
            <p:ph type="sldNum" sz="quarter" idx="10"/>
          </p:nvPr>
        </p:nvSpPr>
        <p:spPr/>
        <p:txBody>
          <a:bodyPr/>
          <a:lstStyle/>
          <a:p>
            <a:fld id="{271DAC79-2716-4D12-B7A3-B50ED621A7C3}" type="slidenum">
              <a:rPr lang="en-US" sz="1100">
                <a:solidFill>
                  <a:prstClr val="black"/>
                </a:solidFill>
                <a:latin typeface="Verdana" charset="0"/>
                <a:ea typeface="MS PGothic" charset="0"/>
                <a:cs typeface="MS PGothic" charset="0"/>
              </a:rPr>
              <a:t>75</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25891731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Risk in the SDM system is different from how you may currently use the term. When we talk about risk, we are talking about the likelihood of a future incident of child abuse or neglect. Families at high risk are more likely to come back into contact with the department with a subsequent referral and investigation, and they are the ones we want to target with additional supports and services by transferring their file for ongoing protective intervention services.</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This concept of risk is already familiar—the same methodology of actuarial risk is used in health care. Based on extensive medical research, doctors have identified risk factors related to an individual’s likelihood of having a heart attack. They have found that high blood pressure, high cholesterol, a family history of heart disease, smoking, and lack of cardiovascular exercise are risk factors for a future heart attack. </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same concept applies to risk in child protection. Research has shown that there are factors related to a family’s likelihood of abuse or maltreatment, such as a parent’s history of abuse or neglect as a child and the number of children in the household.</a:t>
            </a:r>
          </a:p>
        </p:txBody>
      </p:sp>
      <p:sp>
        <p:nvSpPr>
          <p:cNvPr id="4" name="Slide Number Placeholder 3"/>
          <p:cNvSpPr>
            <a:spLocks noGrp="1"/>
          </p:cNvSpPr>
          <p:nvPr>
            <p:ph type="sldNum" sz="quarter" idx="10"/>
          </p:nvPr>
        </p:nvSpPr>
        <p:spPr/>
        <p:txBody>
          <a:bodyPr/>
          <a:lstStyle/>
          <a:p>
            <a:fld id="{4A7E0AFB-9A70-451E-8986-53CF6C94FDC1}" type="slidenum">
              <a:rPr lang="en-US" sz="1100">
                <a:solidFill>
                  <a:prstClr val="black"/>
                </a:solidFill>
                <a:latin typeface="Verdana" charset="0"/>
                <a:ea typeface="MS PGothic" charset="0"/>
                <a:cs typeface="MS PGothic" charset="0"/>
              </a:rPr>
              <a:pPr/>
              <a:t>76</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4611313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9">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The SDM risk assessment includes a list of risk factors that have been have tested through research and analysis to know that these characteristics have a strong relationship to future maltreatment. The risk assessment assigns families a risk level, which is not a prediction of behavior but rather a measure of how likely we are to see a family in the future, based on characteristics shared with families that had a subsequent event.</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By identifying key family characteristics related to child abuse and neglect, the assessment classifies families as low, moderate, high, or very high risk based on these characteristics. </a:t>
            </a:r>
          </a:p>
        </p:txBody>
      </p:sp>
      <p:sp>
        <p:nvSpPr>
          <p:cNvPr id="4" name="Slide Number Placeholder 3"/>
          <p:cNvSpPr>
            <a:spLocks noGrp="1"/>
          </p:cNvSpPr>
          <p:nvPr>
            <p:ph type="sldNum" sz="quarter" idx="10"/>
          </p:nvPr>
        </p:nvSpPr>
        <p:spPr/>
        <p:txBody>
          <a:bodyPr/>
          <a:lstStyle/>
          <a:p>
            <a:fld id="{4A7E0AFB-9A70-451E-8986-53CF6C94FDC1}" type="slidenum">
              <a:rPr lang="en-US" sz="1100">
                <a:solidFill>
                  <a:prstClr val="black"/>
                </a:solidFill>
                <a:latin typeface="Verdana" charset="0"/>
                <a:ea typeface="MS PGothic" charset="0"/>
                <a:cs typeface="MS PGothic" charset="0"/>
              </a:rPr>
              <a:pPr/>
              <a:t>77</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12484430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441">
              <a:defRPr/>
            </a:pPr>
            <a:r>
              <a:rPr lang="en-US" dirty="0">
                <a:latin typeface="Verdana" panose="020B0604030504040204" pitchFamily="34" charset="0"/>
                <a:ea typeface="Verdana" panose="020B0604030504040204" pitchFamily="34" charset="0"/>
                <a:cs typeface="Verdana" panose="020B0604030504040204" pitchFamily="34" charset="0"/>
              </a:rPr>
              <a:t>Risk assessment is the heart of the SDM model, and it is research-based. </a:t>
            </a:r>
            <a:r>
              <a:rPr lang="en-US" dirty="0" smtClean="0">
                <a:latin typeface="Verdana" panose="020B0604030504040204" pitchFamily="34" charset="0"/>
                <a:ea typeface="Verdana" panose="020B0604030504040204" pitchFamily="34" charset="0"/>
                <a:cs typeface="Verdana" panose="020B0604030504040204" pitchFamily="34" charset="0"/>
              </a:rPr>
              <a:t> You will find </a:t>
            </a:r>
            <a:r>
              <a:rPr lang="en-US" smtClean="0">
                <a:latin typeface="Verdana" panose="020B0604030504040204" pitchFamily="34" charset="0"/>
                <a:ea typeface="Verdana" panose="020B0604030504040204" pitchFamily="34" charset="0"/>
                <a:cs typeface="Verdana" panose="020B0604030504040204" pitchFamily="34" charset="0"/>
              </a:rPr>
              <a:t>the risk assessment</a:t>
            </a:r>
            <a:r>
              <a:rPr lang="en-US" baseline="0" smtClean="0">
                <a:latin typeface="Verdana" panose="020B0604030504040204" pitchFamily="34" charset="0"/>
                <a:ea typeface="Verdana" panose="020B0604030504040204" pitchFamily="34" charset="0"/>
                <a:cs typeface="Verdana" panose="020B0604030504040204" pitchFamily="34" charset="0"/>
              </a:rPr>
              <a:t> </a:t>
            </a:r>
            <a:r>
              <a:rPr lang="en-US" baseline="0" dirty="0" smtClean="0">
                <a:latin typeface="Verdana" panose="020B0604030504040204" pitchFamily="34" charset="0"/>
                <a:ea typeface="Verdana" panose="020B0604030504040204" pitchFamily="34" charset="0"/>
                <a:cs typeface="Verdana" panose="020B0604030504040204" pitchFamily="34" charset="0"/>
              </a:rPr>
              <a:t>tool starting on </a:t>
            </a:r>
            <a:r>
              <a:rPr lang="en-US" baseline="0" smtClean="0">
                <a:latin typeface="Verdana" panose="020B0604030504040204" pitchFamily="34" charset="0"/>
                <a:ea typeface="Verdana" panose="020B0604030504040204" pitchFamily="34" charset="0"/>
                <a:cs typeface="Verdana" panose="020B0604030504040204" pitchFamily="34" charset="0"/>
              </a:rPr>
              <a:t>page 70 </a:t>
            </a:r>
            <a:r>
              <a:rPr lang="en-US" baseline="0" dirty="0" smtClean="0">
                <a:latin typeface="Verdana" panose="020B0604030504040204" pitchFamily="34" charset="0"/>
                <a:ea typeface="Verdana" panose="020B0604030504040204" pitchFamily="34" charset="0"/>
                <a:cs typeface="Verdana" panose="020B0604030504040204" pitchFamily="34" charset="0"/>
              </a:rPr>
              <a:t>of the Policy and </a:t>
            </a:r>
            <a:r>
              <a:rPr lang="en-US" baseline="0" smtClean="0">
                <a:latin typeface="Verdana" panose="020B0604030504040204" pitchFamily="34" charset="0"/>
                <a:ea typeface="Verdana" panose="020B0604030504040204" pitchFamily="34" charset="0"/>
                <a:cs typeface="Verdana" panose="020B0604030504040204" pitchFamily="34" charset="0"/>
              </a:rPr>
              <a:t>Procedures manual</a:t>
            </a:r>
            <a:r>
              <a:rPr lang="en-US" baseline="0" dirty="0" smtClean="0">
                <a:latin typeface="Verdana" panose="020B0604030504040204" pitchFamily="34" charset="0"/>
                <a:ea typeface="Verdana" panose="020B0604030504040204" pitchFamily="34" charset="0"/>
                <a:cs typeface="Verdana" panose="020B0604030504040204" pitchFamily="34" charset="0"/>
              </a:rPr>
              <a:t>, definitions starting on </a:t>
            </a:r>
            <a:r>
              <a:rPr lang="en-US" baseline="0" smtClean="0">
                <a:latin typeface="Verdana" panose="020B0604030504040204" pitchFamily="34" charset="0"/>
                <a:ea typeface="Verdana" panose="020B0604030504040204" pitchFamily="34" charset="0"/>
                <a:cs typeface="Verdana" panose="020B0604030504040204" pitchFamily="34" charset="0"/>
              </a:rPr>
              <a:t>page 74, </a:t>
            </a:r>
            <a:r>
              <a:rPr lang="en-US" baseline="0" dirty="0" smtClean="0">
                <a:latin typeface="Verdana" panose="020B0604030504040204" pitchFamily="34" charset="0"/>
                <a:ea typeface="Verdana" panose="020B0604030504040204" pitchFamily="34" charset="0"/>
                <a:cs typeface="Verdana" panose="020B0604030504040204" pitchFamily="34" charset="0"/>
              </a:rPr>
              <a:t>and policy and procedures for the tool on </a:t>
            </a:r>
            <a:r>
              <a:rPr lang="en-US" baseline="0" smtClean="0">
                <a:latin typeface="Verdana" panose="020B0604030504040204" pitchFamily="34" charset="0"/>
                <a:ea typeface="Verdana" panose="020B0604030504040204" pitchFamily="34" charset="0"/>
                <a:cs typeface="Verdana" panose="020B0604030504040204" pitchFamily="34" charset="0"/>
              </a:rPr>
              <a:t>page 83.</a:t>
            </a:r>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solidFill>
                  <a:prstClr val="black"/>
                </a:solidFill>
                <a:latin typeface="Verdana" charset="0"/>
                <a:ea typeface="MS PGothic" charset="0"/>
                <a:cs typeface="MS PGothic" charset="0"/>
              </a:rPr>
              <a:pPr/>
              <a:t>78</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20189365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It estimates the likelihood that maltreatment of any severity will occur in this family in the future. This information is used to guide two key decisions: whether or not to open an ongoing services case after the investigation and, if so, what service intensity to provide.</a:t>
            </a:r>
          </a:p>
          <a:p>
            <a:pPr>
              <a:spcBef>
                <a:spcPts val="0"/>
              </a:spcBef>
            </a:pPr>
            <a:endParaRPr lang="en-AU"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Because it is research-based, the risk assessment tool does not require a comprehensive list of every conceivable variable. Instead, it is limited to a set of items that have a demonstrated relationship with actual case outcomes. The medical profession is an example of another application for this type of tool. For example, breast cancer researchers have identified a set of three variables that are most important to risk among patients with an identified breast tumor. Knowing these three items provides all the vital knowledge a doctor needs to discuss the most appropriate treatment options based on the risk of the specific tumor.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Likewise, in CPS, there are thousands of pieces of information we can know about a family. However, to estimate the likelihood of future maltreatment, we can limit the list to items with demonstrated relationships to actual outcomes. The tool also focuses on items that are likely available to a worker at the conclusion of an investigation. There is more information available than we had at the first face-to-face contact, but less than we will know six months after case opening. Finally, the tool incorporates as many concrete and easily observable items as possible (about half of the items). This increases the reliability of the assessment.</a:t>
            </a:r>
          </a:p>
          <a:p>
            <a:pPr>
              <a:spcBef>
                <a:spcPts val="0"/>
              </a:spcBef>
            </a:pPr>
            <a:endParaRPr lang="en-AU"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4A7E0AFB-9A70-451E-8986-53CF6C94FDC1}" type="slidenum">
              <a:rPr lang="en-US" sz="1100">
                <a:solidFill>
                  <a:prstClr val="black"/>
                </a:solidFill>
                <a:latin typeface="Verdana" charset="0"/>
                <a:ea typeface="MS PGothic" charset="0"/>
                <a:cs typeface="MS PGothic" charset="0"/>
              </a:rPr>
              <a:pPr/>
              <a:t>79</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59762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6025" y="304800"/>
            <a:ext cx="4799013" cy="3598863"/>
          </a:xfrm>
        </p:spPr>
      </p:sp>
      <p:sp>
        <p:nvSpPr>
          <p:cNvPr id="3" name="Notes Placeholder 2"/>
          <p:cNvSpPr>
            <a:spLocks noGrp="1"/>
          </p:cNvSpPr>
          <p:nvPr>
            <p:ph type="body" idx="1"/>
          </p:nvPr>
        </p:nvSpPr>
        <p:spPr>
          <a:xfrm>
            <a:off x="838202" y="4114801"/>
            <a:ext cx="5638800" cy="4308475"/>
          </a:xfrm>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There are a couple of basic definitions that affect multiple SDM assessments. First, a caregiver is defined as an adult, parent, or guardian in the household who provides care and supervision for the child. To fully understand this definition, you also have to know what is meant by “household”: all persons who have significant in-home contact with the child, including those who have a familial or intimate relationship with any person in the home. Let’s test a few descriptions of people and see if they are caregivers and/or household members: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Mother’s live-in boyfriend who never provides care for child (NO for caregiver, YES for household member).</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Mother’s live-in boyfriend who sometimes babysits (YES for both).</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Mother’s boyfriend who doesn’t live there, but spends lots of time there and sometimes babysits (YES for both).</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Mother’s ex-boyfriend who no longer contacts her (NO for both).</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Uncle who visits occasionally and babysat once in the past 12 months (NO for both).</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(CLICK)</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Next, the SDM assessments further distinguish between primary and secondary caregivers. A primary caregiver MUST have legal responsibility for the child. If two caregivers in the home have legal responsibility, the one providing the most care is the primary caregiver. If both legal caregivers provide precisely 50% of care, use the tiebreaker. It is possible that there will not be a secondary caregiver.  </a:t>
            </a:r>
          </a:p>
          <a:p>
            <a:pPr>
              <a:spcBef>
                <a:spcPts val="0"/>
              </a:spcBef>
            </a:pPr>
            <a:endParaRPr lang="en-US" i="1"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4A7E0AFB-9A70-451E-8986-53CF6C94FDC1}" type="slidenum">
              <a:rPr lang="en-US" sz="1100">
                <a:latin typeface="Verdana" panose="020B0604030504040204" pitchFamily="34" charset="0"/>
                <a:ea typeface="Verdana" panose="020B0604030504040204" pitchFamily="34" charset="0"/>
                <a:cs typeface="Verdana" panose="020B0604030504040204" pitchFamily="34" charset="0"/>
              </a:rPr>
              <a:pPr/>
              <a:t>8</a:t>
            </a:fld>
            <a:endParaRPr 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536687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1257300" y="76200"/>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Notes Placeholder 2"/>
          <p:cNvSpPr>
            <a:spLocks noGrp="1"/>
          </p:cNvSpPr>
          <p:nvPr>
            <p:ph type="body" idx="1"/>
          </p:nvPr>
        </p:nvSpPr>
        <p:spPr bwMode="auto">
          <a:xfrm>
            <a:off x="228600" y="3684589"/>
            <a:ext cx="6858000" cy="43846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risk assessment has four sections: the neglect index and abuse index, the scored risk level, overrides, and the final risk level decision. Note that when looking at the risk assessment, it is presented </a:t>
            </a:r>
            <a:r>
              <a:rPr lang="en-US">
                <a:latin typeface="Verdana" panose="020B0604030504040204" pitchFamily="34" charset="0"/>
                <a:ea typeface="Verdana" panose="020B0604030504040204" pitchFamily="34" charset="0"/>
                <a:cs typeface="Verdana" panose="020B0604030504040204" pitchFamily="34" charset="0"/>
              </a:rPr>
              <a:t>in </a:t>
            </a:r>
            <a:r>
              <a:rPr lang="en-US" smtClean="0">
                <a:latin typeface="Verdana" panose="020B0604030504040204" pitchFamily="34" charset="0"/>
                <a:ea typeface="Verdana" panose="020B0604030504040204" pitchFamily="34" charset="0"/>
                <a:cs typeface="Verdana" panose="020B0604030504040204" pitchFamily="34" charset="0"/>
              </a:rPr>
              <a:t>single-stream </a:t>
            </a:r>
            <a:r>
              <a:rPr lang="en-US" dirty="0">
                <a:latin typeface="Verdana" panose="020B0604030504040204" pitchFamily="34" charset="0"/>
                <a:ea typeface="Verdana" panose="020B0604030504040204" pitchFamily="34" charset="0"/>
                <a:cs typeface="Verdana" panose="020B0604030504040204" pitchFamily="34" charset="0"/>
              </a:rPr>
              <a:t>format, which reduces redundancy and allows worker to better structure interview and information gathering</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marL="0" lvl="1" defTabSz="931669">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To complete the assessment, the social worker answers all of the questions on the neglect </a:t>
            </a:r>
            <a:r>
              <a:rPr lang="en-US" i="1" dirty="0">
                <a:latin typeface="Verdana" panose="020B0604030504040204" pitchFamily="34" charset="0"/>
                <a:ea typeface="Verdana" panose="020B0604030504040204" pitchFamily="34" charset="0"/>
                <a:cs typeface="Verdana" panose="020B0604030504040204" pitchFamily="34" charset="0"/>
              </a:rPr>
              <a:t>and </a:t>
            </a:r>
            <a:r>
              <a:rPr lang="en-US" dirty="0">
                <a:latin typeface="Verdana" panose="020B0604030504040204" pitchFamily="34" charset="0"/>
                <a:ea typeface="Verdana" panose="020B0604030504040204" pitchFamily="34" charset="0"/>
                <a:cs typeface="Verdana" panose="020B0604030504040204" pitchFamily="34" charset="0"/>
              </a:rPr>
              <a:t>abuse indices, at the same time, using the definitions. The risk factors in the indices were developed based on research. Items on the assessment are weighted differently based on their statistical relationship to the likelihood of future abuse and/or neglect. Then, the numerical score for each index is added up. This results in a neglect score and an abuse score. The scored risk level for this family is the higher of the two levels. </a:t>
            </a:r>
          </a:p>
          <a:p>
            <a:pPr marL="0" lvl="1" defTabSz="931669">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marL="4852" indent="-465836">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Before the assessment is finalized, the social worker considers policy and discretionary overrides to change the risk level, which will be discussed in further detail during the onsite training.</a:t>
            </a:r>
          </a:p>
          <a:p>
            <a:pPr marL="4852" indent="-465836">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marL="4852" indent="-465836">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At the end of the assessment, the final risk level is used to determine whether families should receive ongoing protective intervention services. Families classified as low or moderate risk are recommended for file closure, and high- and very high-risk families are recommended for ongoing protective intervention services.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There are two indices, neglect and abuse, scored in a single stream.</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pPr>
            <a:r>
              <a:rPr lang="en-US" dirty="0">
                <a:latin typeface="Verdana" panose="020B0604030504040204" pitchFamily="34" charset="0"/>
                <a:ea typeface="Verdana" panose="020B0604030504040204" pitchFamily="34" charset="0"/>
                <a:cs typeface="Verdana" panose="020B0604030504040204" pitchFamily="34" charset="0"/>
              </a:rPr>
              <a:t>DIGGING DEEPER: Ask for ideas about why both indices are necessary (i.e., risk assessment examines the probability of FUTURE harm, and it’s not uncommon for there to be multiple types of maltreatment in a family).</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Walk through each item, pointing out that many of these items are very concrete and easily observable. This contributes to reliability.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In scoring each item, include anything that would have been present on the date of the reported incident or which has become present since then. Think of a risk factor like an “on” switch: once it is turned on, it stays on for the purpose of this initial risk assessment.</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pPr>
            <a:r>
              <a:rPr lang="en-US" dirty="0">
                <a:latin typeface="Verdana" panose="020B0604030504040204" pitchFamily="34" charset="0"/>
                <a:ea typeface="Verdana" panose="020B0604030504040204" pitchFamily="34" charset="0"/>
                <a:cs typeface="Verdana" panose="020B0604030504040204" pitchFamily="34" charset="0"/>
              </a:rPr>
              <a:t>DIGGING DEEPER: Ask for ideas as to why this may be. We don’t know for certain, but we do KNOW that research documents this distinction.</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4"/>
              </a:buBlip>
              <a:tabLst>
                <a:tab pos="342760" algn="l"/>
              </a:tabLst>
            </a:pPr>
            <a:r>
              <a:rPr lang="en-US" dirty="0">
                <a:latin typeface="Verdana" panose="020B0604030504040204" pitchFamily="34" charset="0"/>
                <a:ea typeface="Verdana" panose="020B0604030504040204" pitchFamily="34" charset="0"/>
                <a:cs typeface="Verdana" panose="020B0604030504040204" pitchFamily="34" charset="0"/>
              </a:rPr>
              <a:t>COMPUTER NOTE: On the computer, the worker will only need to check the item. The score is automatically calculated and totaled.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(Point to the scored risk level.) The worker checks the appropriate risk level for each index: the scored risk level is the higher index. This information tells us that this family looks like other families with known rates of subsequent maltreatment ranging from low to very high.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Look at the policy overrides. These are conditions that may be so rare that they don’t show up statistically or were not documented in the reviewed case files, yet the core team agrees that in these situations, it is appropriate to respond as if the family is very high risk.</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Look at the discretionary overrides. The SDM system does not replace clinical judgment. The worker has the right—in fact, the responsibility—to examine this family in light of the risk tool and ask whether there are unique conditions not captured by the tool that warrant an increase in risk level. At the time of </a:t>
            </a:r>
            <a:r>
              <a:rPr lang="en-US" i="1" dirty="0">
                <a:latin typeface="Verdana" panose="020B0604030504040204" pitchFamily="34" charset="0"/>
                <a:ea typeface="Verdana" panose="020B0604030504040204" pitchFamily="34" charset="0"/>
                <a:cs typeface="Verdana" panose="020B0604030504040204" pitchFamily="34" charset="0"/>
              </a:rPr>
              <a:t>reassessment</a:t>
            </a:r>
            <a:r>
              <a:rPr lang="en-US" dirty="0">
                <a:latin typeface="Verdana" panose="020B0604030504040204" pitchFamily="34" charset="0"/>
                <a:ea typeface="Verdana" panose="020B0604030504040204" pitchFamily="34" charset="0"/>
                <a:cs typeface="Verdana" panose="020B0604030504040204" pitchFamily="34" charset="0"/>
              </a:rPr>
              <a:t>, a worker may override the risk level up one level. Supervisor approval is required.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Ask for ideas about why, at this time, risk can only be increased (i.e., do not know family very well at this point . . . best to err on side of caution).</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pPr>
            <a:r>
              <a:rPr lang="en-US" dirty="0">
                <a:latin typeface="Verdana" panose="020B0604030504040204" pitchFamily="34" charset="0"/>
                <a:ea typeface="Verdana" panose="020B0604030504040204" pitchFamily="34" charset="0"/>
                <a:cs typeface="Verdana" panose="020B0604030504040204" pitchFamily="34" charset="0"/>
              </a:rPr>
              <a:t>DIGGING DEEPER: An example of an override might be a single parent of a six-month-old child who has no mental health or substance use and no prior history and few other risk factors. The total risk score is likely to be moderate. However, in the past three months, her mother died, her husband left, she lost her job and moved across the country, knows no one in town, is running out of money, and the baby has colic. The allegation was physical abuse, and you learned during the investigation that she does not believe in corporal punishment, but she lost her temper and spanked the baby. However, it was on the buttock with an open hand and did not leave injury. You may override up one level to high, with a reason such as “Mother is under extraordinary stress, which increases her risk. The child is very young, so the absence of </a:t>
            </a:r>
            <a:r>
              <a:rPr lang="en-US" dirty="0" smtClean="0">
                <a:latin typeface="Verdana" panose="020B0604030504040204" pitchFamily="34" charset="0"/>
                <a:ea typeface="Verdana" panose="020B0604030504040204" pitchFamily="34" charset="0"/>
                <a:cs typeface="Verdana" panose="020B0604030504040204" pitchFamily="34" charset="0"/>
              </a:rPr>
              <a:t>CWS </a:t>
            </a:r>
            <a:r>
              <a:rPr lang="en-US" dirty="0">
                <a:latin typeface="Verdana" panose="020B0604030504040204" pitchFamily="34" charset="0"/>
                <a:ea typeface="Verdana" panose="020B0604030504040204" pitchFamily="34" charset="0"/>
                <a:cs typeface="Verdana" panose="020B0604030504040204" pitchFamily="34" charset="0"/>
              </a:rPr>
              <a:t>history may be an indicator of lower risk, or it may be related to absence of opportunity to acquire a </a:t>
            </a:r>
            <a:r>
              <a:rPr lang="en-US" dirty="0" smtClean="0">
                <a:latin typeface="Verdana" panose="020B0604030504040204" pitchFamily="34" charset="0"/>
                <a:ea typeface="Verdana" panose="020B0604030504040204" pitchFamily="34" charset="0"/>
                <a:cs typeface="Verdana" panose="020B0604030504040204" pitchFamily="34" charset="0"/>
              </a:rPr>
              <a:t>CWS </a:t>
            </a:r>
            <a:r>
              <a:rPr lang="en-US" dirty="0">
                <a:latin typeface="Verdana" panose="020B0604030504040204" pitchFamily="34" charset="0"/>
                <a:ea typeface="Verdana" panose="020B0604030504040204" pitchFamily="34" charset="0"/>
                <a:cs typeface="Verdana" panose="020B0604030504040204" pitchFamily="34" charset="0"/>
              </a:rPr>
              <a:t>history.”</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4"/>
              </a:buBlip>
              <a:tabLst>
                <a:tab pos="342760" algn="l"/>
              </a:tabLst>
            </a:pPr>
            <a:r>
              <a:rPr lang="en-US" dirty="0">
                <a:latin typeface="Verdana" panose="020B0604030504040204" pitchFamily="34" charset="0"/>
                <a:ea typeface="Verdana" panose="020B0604030504040204" pitchFamily="34" charset="0"/>
                <a:cs typeface="Verdana" panose="020B0604030504040204" pitchFamily="34" charset="0"/>
              </a:rPr>
              <a:t>COMPUTER NOTE: </a:t>
            </a:r>
            <a:r>
              <a:rPr lang="en-US">
                <a:latin typeface="Verdana" panose="020B0604030504040204" pitchFamily="34" charset="0"/>
                <a:ea typeface="Verdana" panose="020B0604030504040204" pitchFamily="34" charset="0"/>
                <a:cs typeface="Verdana" panose="020B0604030504040204" pitchFamily="34" charset="0"/>
              </a:rPr>
              <a:t>In </a:t>
            </a:r>
            <a:r>
              <a:rPr lang="en-US" smtClean="0">
                <a:latin typeface="Verdana" panose="020B0604030504040204" pitchFamily="34" charset="0"/>
                <a:ea typeface="Verdana" panose="020B0604030504040204" pitchFamily="34" charset="0"/>
                <a:cs typeface="Verdana" panose="020B0604030504040204" pitchFamily="34" charset="0"/>
              </a:rPr>
              <a:t>webSDM</a:t>
            </a:r>
            <a:r>
              <a:rPr lang="en-US" dirty="0">
                <a:latin typeface="Verdana" panose="020B0604030504040204" pitchFamily="34" charset="0"/>
                <a:ea typeface="Verdana" panose="020B0604030504040204" pitchFamily="34" charset="0"/>
                <a:cs typeface="Verdana" panose="020B0604030504040204" pitchFamily="34" charset="0"/>
              </a:rPr>
              <a:t>, when you finish an SDM assessment, it will be sent to your supervisor for approval.</a:t>
            </a:r>
          </a:p>
          <a:p>
            <a:pPr marL="4852" indent="-465836">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solidFill>
                  <a:prstClr val="black"/>
                </a:solidFill>
                <a:latin typeface="Verdana" charset="0"/>
                <a:ea typeface="MS PGothic" charset="0"/>
                <a:cs typeface="MS PGothic" charset="0"/>
              </a:rPr>
              <a:pPr/>
              <a:t>80</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41952391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152400"/>
            <a:ext cx="4799012" cy="3598863"/>
          </a:xfrm>
        </p:spPr>
      </p:sp>
      <p:sp>
        <p:nvSpPr>
          <p:cNvPr id="3" name="Notes Placeholder 2"/>
          <p:cNvSpPr>
            <a:spLocks noGrp="1"/>
          </p:cNvSpPr>
          <p:nvPr>
            <p:ph type="body" idx="1"/>
          </p:nvPr>
        </p:nvSpPr>
        <p:spPr>
          <a:xfrm>
            <a:off x="115096" y="3751265"/>
            <a:ext cx="7086600" cy="4659312"/>
          </a:xfrm>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social worker responding to the referral completes the SDM risk assessment on referrals assigned for investigation. Because the risk assessment considers both conditions that existed at the time of the incident and prior history of the family, it is completed after the safety assessment, but before the investigation concludes. This allows time for social workers to gather the information necessary to complete the assessment.</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defTabSz="931669">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In terms of decision making, the SDM risk assessment classifies families as being at low, moderate, high, or very high risk of future abuse or neglect. This risk level guides the decision to close an investigation without services (in conjunction with the safety decision) or transfer a family to ongoing protection services and to determine minimum contact standards for these files.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defTabSz="931669">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By completing the risk assessment, the social worker obtains an objective assessment of the likelihood that a family will maltreat their child in the next 18 to 24 months. This appraisal helps the department target ongoing protection services to high- and very high-risk families that are most likely to recidivate.</a:t>
            </a:r>
          </a:p>
          <a:p>
            <a:pPr defTabSz="931669">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defTabSz="931669">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Required for all substantiated and inconclusive referrals; also recommended to be completed on unfounded referrals. This includes new assigned referrals on open cases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At the conclusion of the investigation, the worker makes a determination of substantiated, inconclusive, or unfounded. All substantiated and inconclusive cases require a risk assessment.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Research has made clear that the likelihood of future harm has little to do with whether the current investigation is substantiated. A very high risk, unfounded referral is about as likely to have a future event as a very high risk, substantiated referral. If the goal is to reduce recurrence of harm, then the agency will want to reach as many high and very high risk families as possible, regardless of the result of the current investigation. Many jurisdictions require risk assessment on ALL referrals. In addition, the decision about whether or not a case should be opened will also be affected by the findings of </a:t>
            </a:r>
            <a:r>
              <a:rPr lang="en-US">
                <a:latin typeface="Verdana" panose="020B0604030504040204" pitchFamily="34" charset="0"/>
                <a:ea typeface="Verdana" panose="020B0604030504040204" pitchFamily="34" charset="0"/>
                <a:cs typeface="Verdana" panose="020B0604030504040204" pitchFamily="34" charset="0"/>
              </a:rPr>
              <a:t>the </a:t>
            </a:r>
            <a:r>
              <a:rPr lang="en-US" smtClean="0">
                <a:latin typeface="Verdana" panose="020B0604030504040204" pitchFamily="34" charset="0"/>
                <a:ea typeface="Verdana" panose="020B0604030504040204" pitchFamily="34" charset="0"/>
                <a:cs typeface="Verdana" panose="020B0604030504040204" pitchFamily="34" charset="0"/>
              </a:rPr>
              <a:t>safety assessment</a:t>
            </a:r>
            <a:r>
              <a:rPr lang="en-US" dirty="0">
                <a:latin typeface="Verdana" panose="020B0604030504040204" pitchFamily="34" charset="0"/>
                <a:ea typeface="Verdana" panose="020B0604030504040204" pitchFamily="34" charset="0"/>
                <a:cs typeface="Verdana" panose="020B0604030504040204" pitchFamily="34" charset="0"/>
              </a:rPr>
              <a:t>.  Whenever there is an unresolved safety threat present, a case must continue as open.</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Given the limited existing resources, however, the statewide SDM policy states that it is optional to complete the risk assessment on unfounded referrals.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tabLst>
                <a:tab pos="342760" algn="l"/>
              </a:tabLst>
            </a:pPr>
            <a:r>
              <a:rPr lang="en-US" dirty="0">
                <a:latin typeface="Verdana" panose="020B0604030504040204" pitchFamily="34" charset="0"/>
                <a:ea typeface="Verdana" panose="020B0604030504040204" pitchFamily="34" charset="0"/>
                <a:cs typeface="Verdana" panose="020B0604030504040204" pitchFamily="34" charset="0"/>
              </a:rPr>
              <a:t>PRACTICE LINKS: The substantiation decision is not an SDM decision; it is clinical judgment based on evidence. While the SDM risk assessment is not an incident-based assessment, workers must be aware of forensic requirements as needed in conducting thorough investigations of the reported incidents.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substantiation determination is a vital marker to measure outcomes.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Some counties supersede this policy and require risk assessments on all referrals. Be sure to check with the county in advance. Feel free to adjust this slide if needed to reflect county policy.</a:t>
            </a:r>
          </a:p>
          <a:p>
            <a:pPr defTabSz="931669">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defTabSz="931669">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Most often, initial assessment workers or court investigators will conduct the risk assessment. Occasionally, an ongoing worker who is investigating a new referral on an open case will need to complete a risk assessment related to that new referral.</a:t>
            </a:r>
          </a:p>
          <a:p>
            <a:pPr defTabSz="931669">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risk assessment tool should be completed before making the decision about whether to open an ongoing case. Statutes require the investigation to conclude within 30 days, so this is the outside limit for when the risk tool should be completed.</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4"/>
              </a:buBlip>
            </a:pPr>
            <a:r>
              <a:rPr lang="en-US" dirty="0">
                <a:latin typeface="Verdana" panose="020B0604030504040204" pitchFamily="34" charset="0"/>
                <a:ea typeface="Verdana" panose="020B0604030504040204" pitchFamily="34" charset="0"/>
                <a:cs typeface="Verdana" panose="020B0604030504040204" pitchFamily="34" charset="0"/>
              </a:rPr>
              <a:t>DIGGING DEEPER: The risk tool should NOT be completed too soon. You must take the time to answer all of the questions accurately.</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4"/>
              </a:buBlip>
            </a:pPr>
            <a:r>
              <a:rPr lang="en-US" dirty="0">
                <a:latin typeface="Verdana" panose="020B0604030504040204" pitchFamily="34" charset="0"/>
                <a:ea typeface="Verdana" panose="020B0604030504040204" pitchFamily="34" charset="0"/>
                <a:cs typeface="Verdana" panose="020B0604030504040204" pitchFamily="34" charset="0"/>
              </a:rPr>
              <a:t>DIGGING DEEPER: The risk assessment should be completed prior to the conclusion of the investigation even if the worker was unable to interview all parties. Consider ways to detail whether the assessment is based on completing all required interviews.</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As with all SDM tools, this is not a mere data collection or documentation instrument; it is designed to guide a specific decision. In this case, the risk level guides the decision on whether to open a case and, if so, what service intensity to provide. We will talk more about service intensity later.</a:t>
            </a:r>
          </a:p>
        </p:txBody>
      </p:sp>
      <p:sp>
        <p:nvSpPr>
          <p:cNvPr id="4" name="Slide Number Placeholder 3"/>
          <p:cNvSpPr>
            <a:spLocks noGrp="1"/>
          </p:cNvSpPr>
          <p:nvPr>
            <p:ph type="sldNum" sz="quarter" idx="10"/>
          </p:nvPr>
        </p:nvSpPr>
        <p:spPr/>
        <p:txBody>
          <a:bodyPr/>
          <a:lstStyle/>
          <a:p>
            <a:fld id="{4A7E0AFB-9A70-451E-8986-53CF6C94FDC1}" type="slidenum">
              <a:rPr lang="en-US" sz="1100">
                <a:solidFill>
                  <a:prstClr val="black"/>
                </a:solidFill>
                <a:latin typeface="Verdana" charset="0"/>
                <a:ea typeface="MS PGothic" charset="0"/>
                <a:cs typeface="MS PGothic" charset="0"/>
              </a:rPr>
              <a:pPr/>
              <a:t>81</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27003021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a child was removed and the child’s parents do not live together, it may be necessary to do another risk assessment on the non-removal household. If the non-removal parent becomes an immediate placement, it is NOT necessary. If the non-removal parent declines reunification services, it is NOT necessary. But if the non-removal parent will receive reunification services, it is necessary to do a risk assessment to establish baseline risk. Complete this risk assessment within 30 days of identifying that parent.</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tabLst>
                <a:tab pos="342760" algn="l"/>
              </a:tabLst>
            </a:pPr>
            <a:r>
              <a:rPr lang="en-US" dirty="0">
                <a:latin typeface="Verdana" panose="020B0604030504040204" pitchFamily="34" charset="0"/>
                <a:ea typeface="Verdana" panose="020B0604030504040204" pitchFamily="34" charset="0"/>
                <a:cs typeface="Verdana" panose="020B0604030504040204" pitchFamily="34" charset="0"/>
              </a:rPr>
              <a:t>COMPUTER NOTE: You will create a risk assessment for a non-removal parent in a case, not in a referral. Only one risk assessment can be created in a referral.</a:t>
            </a:r>
          </a:p>
        </p:txBody>
      </p:sp>
      <p:sp>
        <p:nvSpPr>
          <p:cNvPr id="4" name="Slide Number Placeholder 3"/>
          <p:cNvSpPr>
            <a:spLocks noGrp="1"/>
          </p:cNvSpPr>
          <p:nvPr>
            <p:ph type="sldNum" sz="quarter" idx="10"/>
          </p:nvPr>
        </p:nvSpPr>
        <p:spPr/>
        <p:txBody>
          <a:bodyPr/>
          <a:lstStyle/>
          <a:p>
            <a:fld id="{25247304-57D7-438A-BE02-671ED1C5BF3A}" type="slidenum">
              <a:rPr lang="en-US" altLang="en-US" sz="1100">
                <a:solidFill>
                  <a:prstClr val="black"/>
                </a:solidFill>
                <a:latin typeface="Verdana" charset="0"/>
                <a:ea typeface="MS PGothic" charset="0"/>
                <a:cs typeface="MS PGothic" charset="0"/>
              </a:rPr>
              <a:pPr/>
              <a:t>82</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14165511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152400"/>
            <a:ext cx="4797425" cy="3598863"/>
          </a:xfrm>
        </p:spPr>
      </p:sp>
      <p:sp>
        <p:nvSpPr>
          <p:cNvPr id="3" name="Notes Placeholder 2"/>
          <p:cNvSpPr>
            <a:spLocks noGrp="1"/>
          </p:cNvSpPr>
          <p:nvPr>
            <p:ph type="body" idx="1"/>
          </p:nvPr>
        </p:nvSpPr>
        <p:spPr>
          <a:xfrm>
            <a:off x="152400" y="3751266"/>
            <a:ext cx="7010400" cy="4319587"/>
          </a:xfrm>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original California risk study was done in 1998, and the resulting tool was used from 1999–2005. Typically, CRC conducts a revalidation about every five years.  California has </a:t>
            </a:r>
            <a:r>
              <a:rPr lang="en-US">
                <a:latin typeface="Verdana" panose="020B0604030504040204" pitchFamily="34" charset="0"/>
                <a:ea typeface="Verdana" panose="020B0604030504040204" pitchFamily="34" charset="0"/>
                <a:cs typeface="Verdana" panose="020B0604030504040204" pitchFamily="34" charset="0"/>
              </a:rPr>
              <a:t>completed </a:t>
            </a:r>
            <a:r>
              <a:rPr lang="en-US" smtClean="0">
                <a:latin typeface="Verdana" panose="020B0604030504040204" pitchFamily="34" charset="0"/>
                <a:ea typeface="Verdana" panose="020B0604030504040204" pitchFamily="34" charset="0"/>
                <a:cs typeface="Verdana" panose="020B0604030504040204" pitchFamily="34" charset="0"/>
              </a:rPr>
              <a:t>four </a:t>
            </a:r>
            <a:r>
              <a:rPr lang="en-US" dirty="0">
                <a:latin typeface="Verdana" panose="020B0604030504040204" pitchFamily="34" charset="0"/>
                <a:ea typeface="Verdana" panose="020B0604030504040204" pitchFamily="34" charset="0"/>
                <a:cs typeface="Verdana" panose="020B0604030504040204" pitchFamily="34" charset="0"/>
              </a:rPr>
              <a:t>validations of the risk assessment. </a:t>
            </a:r>
            <a:r>
              <a:rPr lang="en-US">
                <a:latin typeface="Verdana" panose="020B0604030504040204" pitchFamily="34" charset="0"/>
                <a:ea typeface="Verdana" panose="020B0604030504040204" pitchFamily="34" charset="0"/>
                <a:cs typeface="Verdana" panose="020B0604030504040204" pitchFamily="34" charset="0"/>
              </a:rPr>
              <a:t>Here </a:t>
            </a:r>
            <a:r>
              <a:rPr lang="en-US" smtClean="0">
                <a:latin typeface="Verdana" panose="020B0604030504040204" pitchFamily="34" charset="0"/>
                <a:ea typeface="Verdana" panose="020B0604030504040204" pitchFamily="34" charset="0"/>
                <a:cs typeface="Verdana" panose="020B0604030504040204" pitchFamily="34" charset="0"/>
              </a:rPr>
              <a:t>are </a:t>
            </a:r>
            <a:r>
              <a:rPr lang="en-US" dirty="0">
                <a:latin typeface="Verdana" panose="020B0604030504040204" pitchFamily="34" charset="0"/>
                <a:ea typeface="Verdana" panose="020B0604030504040204" pitchFamily="34" charset="0"/>
                <a:cs typeface="Verdana" panose="020B0604030504040204" pitchFamily="34" charset="0"/>
              </a:rPr>
              <a:t>the most recent validation results from 2013. This is important in learning whether slight adjustments are required.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pPr>
            <a:r>
              <a:rPr lang="en-US" dirty="0">
                <a:latin typeface="Verdana" panose="020B0604030504040204" pitchFamily="34" charset="0"/>
                <a:ea typeface="Verdana" panose="020B0604030504040204" pitchFamily="34" charset="0"/>
                <a:cs typeface="Verdana" panose="020B0604030504040204" pitchFamily="34" charset="0"/>
              </a:rPr>
              <a:t>DIGGING DEEPER: Revalidation studies also take advantage of increasingly systematic record-keeping. Some important items may not work in early tools solely because case records did not systematically report that item. Also, revalidation studies are generally prospective, so they reflect use of the tool in the field rather than case record reviews.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most recent California risk revalidation study was conducted in 2013, and the current tool is the result of this study. You can see that the tool is very robust. The slide shows results for re-referrals, re-substantiations, and placements. You can see that for each outcome, as risk level goes up, the chances that a family will have those outcomes increases significantly.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For example, there is about an 84% chance that a low risk family will not have a new investigation over the next two years (rate = 16%). There is  a 95.0% chance that they will not have a new substantiation (rate = 5%), and it appears that even if there is a substantiation, it is extremely unlikely to be a serious situation, because only about 1% of low risk families have a child end up in foster care within 18 months.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In contrast, a very high risk family has about a 58% chance of HAVING at least one new investigation. Many of these families, in fact, will have multiple referrals in the next 18 months. Almost one quarter of them will be substantiated at least once more, and 16% will result in a foster placement.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you had the resources to serve all families, you would not need to choose. But if you only have enough workers to serve either a low risk family or a high risk family, and your goal is to prevent future harm, which family would you select? Why?</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Desired response is to serve the very high risk family because services may prevent future harm. For low risk families, there is little to prevent, although referrals to community support services for identified needs should be made.</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pPr>
            <a:r>
              <a:rPr lang="en-US" dirty="0">
                <a:latin typeface="Verdana" panose="020B0604030504040204" pitchFamily="34" charset="0"/>
                <a:ea typeface="Verdana" panose="020B0604030504040204" pitchFamily="34" charset="0"/>
                <a:cs typeface="Verdana" panose="020B0604030504040204" pitchFamily="34" charset="0"/>
              </a:rPr>
              <a:t>DIGGING DEEPER: For background, you may wish to become familiar with the risk study. You can download a copy at docs.sdmdata.org. The user name is “california” and the password is “training.” Select Trainer Resources and select Risk Revalidation Report 2013 A new validation study was completed in 2013, and an updated risk assessment will be introduced in November 2015.</a:t>
            </a:r>
            <a:endParaRPr lang="en-US" alt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solidFill>
                  <a:prstClr val="black"/>
                </a:solidFill>
                <a:latin typeface="Verdana" charset="0"/>
                <a:ea typeface="MS PGothic" charset="0"/>
                <a:cs typeface="MS PGothic" charset="0"/>
              </a:rPr>
              <a:pPr/>
              <a:t>83</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25272445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To gather information for the risk assessment, use a rigorous and balanced approach. Include the perspectives of family members—including children—and key stakeholders. Use scaling, preferred future, and perspective questions, along with other solution-focused questions. Also, use the definitions to help identify specific pieces of information you need to inquire about.</a:t>
            </a: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sp>
        <p:nvSpPr>
          <p:cNvPr id="16179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807">
              <a:defRPr b="1">
                <a:solidFill>
                  <a:schemeClr val="tx1"/>
                </a:solidFill>
                <a:latin typeface="Arial" panose="020B0604020202020204" pitchFamily="34" charset="0"/>
              </a:defRPr>
            </a:lvl1pPr>
            <a:lvl2pPr marL="742649" indent="-285634" defTabSz="964807">
              <a:defRPr b="1">
                <a:solidFill>
                  <a:schemeClr val="tx1"/>
                </a:solidFill>
                <a:latin typeface="Arial" panose="020B0604020202020204" pitchFamily="34" charset="0"/>
              </a:defRPr>
            </a:lvl2pPr>
            <a:lvl3pPr marL="1142536" indent="-228507" defTabSz="964807">
              <a:defRPr b="1">
                <a:solidFill>
                  <a:schemeClr val="tx1"/>
                </a:solidFill>
                <a:latin typeface="Arial" panose="020B0604020202020204" pitchFamily="34" charset="0"/>
              </a:defRPr>
            </a:lvl3pPr>
            <a:lvl4pPr marL="1599549" indent="-228507" defTabSz="964807">
              <a:defRPr b="1">
                <a:solidFill>
                  <a:schemeClr val="tx1"/>
                </a:solidFill>
                <a:latin typeface="Arial" panose="020B0604020202020204" pitchFamily="34" charset="0"/>
              </a:defRPr>
            </a:lvl4pPr>
            <a:lvl5pPr marL="2056564" indent="-228507" defTabSz="964807">
              <a:defRPr b="1">
                <a:solidFill>
                  <a:schemeClr val="tx1"/>
                </a:solidFill>
                <a:latin typeface="Arial" panose="020B0604020202020204" pitchFamily="34" charset="0"/>
              </a:defRPr>
            </a:lvl5pPr>
            <a:lvl6pPr marL="2513578" indent="-228507" defTabSz="964807" eaLnBrk="0" fontAlgn="base" hangingPunct="0">
              <a:spcBef>
                <a:spcPct val="0"/>
              </a:spcBef>
              <a:spcAft>
                <a:spcPct val="0"/>
              </a:spcAft>
              <a:defRPr b="1">
                <a:solidFill>
                  <a:schemeClr val="tx1"/>
                </a:solidFill>
                <a:latin typeface="Arial" panose="020B0604020202020204" pitchFamily="34" charset="0"/>
              </a:defRPr>
            </a:lvl6pPr>
            <a:lvl7pPr marL="2970593" indent="-228507" defTabSz="964807" eaLnBrk="0" fontAlgn="base" hangingPunct="0">
              <a:spcBef>
                <a:spcPct val="0"/>
              </a:spcBef>
              <a:spcAft>
                <a:spcPct val="0"/>
              </a:spcAft>
              <a:defRPr b="1">
                <a:solidFill>
                  <a:schemeClr val="tx1"/>
                </a:solidFill>
                <a:latin typeface="Arial" panose="020B0604020202020204" pitchFamily="34" charset="0"/>
              </a:defRPr>
            </a:lvl7pPr>
            <a:lvl8pPr marL="3427607" indent="-228507" defTabSz="964807" eaLnBrk="0" fontAlgn="base" hangingPunct="0">
              <a:spcBef>
                <a:spcPct val="0"/>
              </a:spcBef>
              <a:spcAft>
                <a:spcPct val="0"/>
              </a:spcAft>
              <a:defRPr b="1">
                <a:solidFill>
                  <a:schemeClr val="tx1"/>
                </a:solidFill>
                <a:latin typeface="Arial" panose="020B0604020202020204" pitchFamily="34" charset="0"/>
              </a:defRPr>
            </a:lvl8pPr>
            <a:lvl9pPr marL="3884621" indent="-228507" defTabSz="964807" eaLnBrk="0" fontAlgn="base" hangingPunct="0">
              <a:spcBef>
                <a:spcPct val="0"/>
              </a:spcBef>
              <a:spcAft>
                <a:spcPct val="0"/>
              </a:spcAft>
              <a:defRPr b="1">
                <a:solidFill>
                  <a:schemeClr val="tx1"/>
                </a:solidFill>
                <a:latin typeface="Arial" panose="020B0604020202020204" pitchFamily="34" charset="0"/>
              </a:defRPr>
            </a:lvl9pPr>
          </a:lstStyle>
          <a:p>
            <a:fld id="{5C610231-502D-459F-AF52-0F2855397BBC}" type="slidenum">
              <a:rPr lang="en-US" altLang="en-US" sz="1100" b="0">
                <a:solidFill>
                  <a:prstClr val="black"/>
                </a:solidFill>
                <a:latin typeface="Verdana" charset="0"/>
                <a:ea typeface="MS PGothic" charset="0"/>
                <a:cs typeface="MS PGothic" charset="0"/>
              </a:rPr>
              <a:pPr/>
              <a:t>84</a:t>
            </a:fld>
            <a:endParaRPr lang="en-US" altLang="en-US" sz="1100" b="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10436575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Slide Image Placeholder 1"/>
          <p:cNvSpPr>
            <a:spLocks noGrp="1" noRot="1" noChangeAspect="1" noTextEdit="1"/>
          </p:cNvSpPr>
          <p:nvPr>
            <p:ph type="sldImg"/>
          </p:nvPr>
        </p:nvSpPr>
        <p:spPr>
          <a:xfrm>
            <a:off x="1228725" y="692150"/>
            <a:ext cx="4619625" cy="3463925"/>
          </a:xfrm>
          <a:ln/>
        </p:spPr>
      </p:sp>
      <p:sp>
        <p:nvSpPr>
          <p:cNvPr id="60621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0"/>
              </a:spcBef>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This is really about the </a:t>
            </a:r>
            <a:r>
              <a:rPr lang="en-US" altLang="ja-JP" dirty="0">
                <a:latin typeface="Verdana" panose="020B0604030504040204" pitchFamily="34" charset="0"/>
                <a:ea typeface="Verdana" panose="020B0604030504040204" pitchFamily="34" charset="0"/>
                <a:cs typeface="Verdana" panose="020B0604030504040204" pitchFamily="34" charset="0"/>
              </a:rPr>
              <a:t>art of asking questions and applying the family’s responses to the definitions. CRC offers these practice skills in SDM training workshops and coaching sessions.</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Now that you have learned a bit about the purpose of and uses for the </a:t>
            </a:r>
            <a:r>
              <a:rPr lang="en-US">
                <a:latin typeface="Verdana" panose="020B0604030504040204" pitchFamily="34" charset="0"/>
                <a:ea typeface="Verdana" panose="020B0604030504040204" pitchFamily="34" charset="0"/>
                <a:cs typeface="Verdana" panose="020B0604030504040204" pitchFamily="34" charset="0"/>
              </a:rPr>
              <a:t>SDM </a:t>
            </a:r>
            <a:r>
              <a:rPr lang="en-US" smtClean="0">
                <a:latin typeface="Verdana" panose="020B0604030504040204" pitchFamily="34" charset="0"/>
                <a:ea typeface="Verdana" panose="020B0604030504040204" pitchFamily="34" charset="0"/>
                <a:cs typeface="Verdana" panose="020B0604030504040204" pitchFamily="34" charset="0"/>
              </a:rPr>
              <a:t>risk assessment</a:t>
            </a:r>
            <a:r>
              <a:rPr lang="en-US" dirty="0">
                <a:latin typeface="Verdana" panose="020B0604030504040204" pitchFamily="34" charset="0"/>
                <a:ea typeface="Verdana" panose="020B0604030504040204" pitchFamily="34" charset="0"/>
                <a:cs typeface="Verdana" panose="020B0604030504040204" pitchFamily="34" charset="0"/>
              </a:rPr>
              <a:t>, imagine that you are explaining to a caregiver the purpose of the risk assessment and how it is used to make decisions about agency involvement. Take a few minutes and practice with a partner on how you might explain this to a family you are working with.</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606211" name="Slide Number Placeholder 3"/>
          <p:cNvSpPr>
            <a:spLocks noGrp="1"/>
          </p:cNvSpPr>
          <p:nvPr>
            <p:ph type="sldNum" sz="quarter" idx="5"/>
          </p:nvPr>
        </p:nvSpPr>
        <p:spPr>
          <a:xfrm>
            <a:off x="4116891" y="9121778"/>
            <a:ext cx="3170237" cy="4794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N W3" charset="0"/>
                <a:cs typeface="ヒラギノ角ゴ ProN W3" charset="0"/>
              </a:defRPr>
            </a:lvl1pPr>
            <a:lvl2pPr marL="742825" indent="-285701">
              <a:defRPr sz="2400">
                <a:solidFill>
                  <a:schemeClr val="tx1"/>
                </a:solidFill>
                <a:latin typeface="Arial" charset="0"/>
                <a:ea typeface="ヒラギノ角ゴ ProN W3" charset="0"/>
                <a:cs typeface="ヒラギノ角ゴ ProN W3" charset="0"/>
              </a:defRPr>
            </a:lvl2pPr>
            <a:lvl3pPr marL="1142809" indent="-228561">
              <a:defRPr sz="2400">
                <a:solidFill>
                  <a:schemeClr val="tx1"/>
                </a:solidFill>
                <a:latin typeface="Arial" charset="0"/>
                <a:ea typeface="ヒラギノ角ゴ ProN W3" charset="0"/>
                <a:cs typeface="ヒラギノ角ゴ ProN W3" charset="0"/>
              </a:defRPr>
            </a:lvl3pPr>
            <a:lvl4pPr marL="1599932" indent="-228561">
              <a:defRPr sz="2400">
                <a:solidFill>
                  <a:schemeClr val="tx1"/>
                </a:solidFill>
                <a:latin typeface="Arial" charset="0"/>
                <a:ea typeface="ヒラギノ角ゴ ProN W3" charset="0"/>
                <a:cs typeface="ヒラギノ角ゴ ProN W3" charset="0"/>
              </a:defRPr>
            </a:lvl4pPr>
            <a:lvl5pPr marL="2057056" indent="-228561">
              <a:defRPr sz="2400">
                <a:solidFill>
                  <a:schemeClr val="tx1"/>
                </a:solidFill>
                <a:latin typeface="Arial" charset="0"/>
                <a:ea typeface="ヒラギノ角ゴ ProN W3" charset="0"/>
                <a:cs typeface="ヒラギノ角ゴ ProN W3" charset="0"/>
              </a:defRPr>
            </a:lvl5pPr>
            <a:lvl6pPr marL="2514179" indent="-22856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6pPr>
            <a:lvl7pPr marL="2971301" indent="-22856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7pPr>
            <a:lvl8pPr marL="3428427" indent="-22856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8pPr>
            <a:lvl9pPr marL="3885549" indent="-22856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9pPr>
          </a:lstStyle>
          <a:p>
            <a:fld id="{4FFA057C-D841-6042-A4AF-966C8AB0563B}" type="slidenum">
              <a:rPr lang="en-US" sz="1100">
                <a:solidFill>
                  <a:prstClr val="black"/>
                </a:solidFill>
                <a:latin typeface="Verdana" charset="0"/>
                <a:ea typeface="MS PGothic" charset="0"/>
                <a:cs typeface="MS PGothic" charset="0"/>
              </a:rPr>
              <a:pPr/>
              <a:t>85</a:t>
            </a:fld>
            <a:endParaRPr 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39352161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a:latin typeface="Verdana" panose="020B0604030504040204" pitchFamily="34" charset="0"/>
                <a:ea typeface="Verdana" panose="020B0604030504040204" pitchFamily="34" charset="0"/>
                <a:cs typeface="Verdana" panose="020B0604030504040204" pitchFamily="34" charset="0"/>
              </a:rPr>
              <a:t>For </a:t>
            </a:r>
            <a:r>
              <a:rPr lang="en-US" smtClean="0">
                <a:latin typeface="Verdana" panose="020B0604030504040204" pitchFamily="34" charset="0"/>
                <a:ea typeface="Verdana" panose="020B0604030504040204" pitchFamily="34" charset="0"/>
                <a:cs typeface="Verdana" panose="020B0604030504040204" pitchFamily="34" charset="0"/>
              </a:rPr>
              <a:t>high-risk </a:t>
            </a:r>
            <a:r>
              <a:rPr lang="en-US" dirty="0">
                <a:latin typeface="Verdana" panose="020B0604030504040204" pitchFamily="34" charset="0"/>
                <a:ea typeface="Verdana" panose="020B0604030504040204" pitchFamily="34" charset="0"/>
                <a:cs typeface="Verdana" panose="020B0604030504040204" pitchFamily="34" charset="0"/>
              </a:rPr>
              <a:t>and </a:t>
            </a:r>
            <a:r>
              <a:rPr lang="en-US">
                <a:latin typeface="Verdana" panose="020B0604030504040204" pitchFamily="34" charset="0"/>
                <a:ea typeface="Verdana" panose="020B0604030504040204" pitchFamily="34" charset="0"/>
                <a:cs typeface="Verdana" panose="020B0604030504040204" pitchFamily="34" charset="0"/>
              </a:rPr>
              <a:t>very </a:t>
            </a:r>
            <a:r>
              <a:rPr lang="en-US" smtClean="0">
                <a:latin typeface="Verdana" panose="020B0604030504040204" pitchFamily="34" charset="0"/>
                <a:ea typeface="Verdana" panose="020B0604030504040204" pitchFamily="34" charset="0"/>
                <a:cs typeface="Verdana" panose="020B0604030504040204" pitchFamily="34" charset="0"/>
              </a:rPr>
              <a:t>high-risk </a:t>
            </a:r>
            <a:r>
              <a:rPr lang="en-US" dirty="0">
                <a:latin typeface="Verdana" panose="020B0604030504040204" pitchFamily="34" charset="0"/>
                <a:ea typeface="Verdana" panose="020B0604030504040204" pitchFamily="34" charset="0"/>
                <a:cs typeface="Verdana" panose="020B0604030504040204" pitchFamily="34" charset="0"/>
              </a:rPr>
              <a:t>cases, the recommendation is to open the case. Studies have showed that when controlling for risk level, substantiated and unsubstantiated cases had similar recurrence rates. Unsubstantiated cases (and even some substantiated cases) may lack evidence to petition the court. In these cases, families may refuse services. Effort should be made, however, to engage these families in voluntary services.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Low and moderate risk referrals are recommended closures unless there are unresolved safety threats. This does not mean that community referrals could not be made. In fact, recalling data from Wisconsin, these families will likely do quite well with community services.</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solidFill>
                  <a:prstClr val="black"/>
                </a:solidFill>
                <a:latin typeface="Verdana" charset="0"/>
                <a:ea typeface="MS PGothic" charset="0"/>
                <a:cs typeface="MS PGothic" charset="0"/>
              </a:rPr>
              <a:pPr/>
              <a:t>86</a:t>
            </a:fld>
            <a:endParaRPr lang="en-US" altLang="en-US" sz="11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55870652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Slide Image Placeholder 1"/>
          <p:cNvSpPr>
            <a:spLocks noGrp="1" noRot="1" noChangeAspect="1" noTextEdit="1"/>
          </p:cNvSpPr>
          <p:nvPr>
            <p:ph type="sldImg"/>
          </p:nvPr>
        </p:nvSpPr>
        <p:spPr>
          <a:xfrm>
            <a:off x="1228725" y="692150"/>
            <a:ext cx="4619625" cy="3463925"/>
          </a:xfrm>
          <a:ln/>
        </p:spPr>
      </p:sp>
      <p:sp>
        <p:nvSpPr>
          <p:cNvPr id="151555" name="Notes Placeholder 2"/>
          <p:cNvSpPr>
            <a:spLocks noGrp="1"/>
          </p:cNvSpPr>
          <p:nvPr>
            <p:ph type="body" idx="1"/>
          </p:nvPr>
        </p:nvSpPr>
        <p:spPr>
          <a:xfrm>
            <a:off x="990602" y="4419601"/>
            <a:ext cx="5334000" cy="4360807"/>
          </a:xfrm>
          <a:extLst/>
        </p:spPr>
        <p:txBody>
          <a:bodyPr>
            <a:normAutofit/>
          </a:bodyPr>
          <a:lstStyle/>
          <a:p>
            <a:pPr>
              <a:spcBef>
                <a:spcPts val="0"/>
              </a:spcBef>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Let’s look a little more closely at the overrides and their purpose.</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Trainer Note: Training points to be made include the following.</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marL="457015" lvl="1" indent="-228507">
              <a:spcBef>
                <a:spcPts val="0"/>
              </a:spcBef>
              <a:buFont typeface="Verdana" pitchFamily="34" charset="0"/>
              <a:buChar char="•"/>
              <a:defRPr/>
            </a:pPr>
            <a:r>
              <a:rPr lang="en-US" dirty="0">
                <a:latin typeface="Verdana" panose="020B0604030504040204" pitchFamily="34" charset="0"/>
                <a:ea typeface="Verdana" panose="020B0604030504040204" pitchFamily="34" charset="0"/>
                <a:cs typeface="Verdana" panose="020B0604030504040204" pitchFamily="34" charset="0"/>
              </a:rPr>
              <a:t>Actuarial research cannot account for unique situations. This is why we have overrides. Review the policy and procedures instructions related to overrides.</a:t>
            </a:r>
          </a:p>
          <a:p>
            <a:pPr marL="457015" indent="-228507">
              <a:spcBef>
                <a:spcPts val="0"/>
              </a:spcBef>
              <a:buFont typeface="Verdana" pitchFamily="34" charset="0"/>
              <a:buChar char="•"/>
              <a:defRPr/>
            </a:pPr>
            <a:endParaRPr lang="en-US" dirty="0">
              <a:latin typeface="Verdana" panose="020B0604030504040204" pitchFamily="34" charset="0"/>
              <a:ea typeface="Verdana" panose="020B0604030504040204" pitchFamily="34" charset="0"/>
              <a:cs typeface="Verdana" panose="020B0604030504040204" pitchFamily="34" charset="0"/>
            </a:endParaRPr>
          </a:p>
          <a:p>
            <a:pPr marL="457015" lvl="1" indent="-228507">
              <a:spcBef>
                <a:spcPts val="0"/>
              </a:spcBef>
              <a:buFont typeface="Verdana" pitchFamily="34" charset="0"/>
              <a:buChar char="•"/>
              <a:defRPr/>
            </a:pPr>
            <a:r>
              <a:rPr lang="en-US" dirty="0">
                <a:latin typeface="Verdana" panose="020B0604030504040204" pitchFamily="34" charset="0"/>
                <a:ea typeface="Verdana" panose="020B0604030504040204" pitchFamily="34" charset="0"/>
                <a:cs typeface="Verdana" panose="020B0604030504040204" pitchFamily="34" charset="0"/>
              </a:rPr>
              <a:t>Some overrides are defined for us and increase risk to very high. Review these on the assessment. </a:t>
            </a:r>
          </a:p>
          <a:p>
            <a:pPr marL="457015" indent="-228507">
              <a:spcBef>
                <a:spcPts val="0"/>
              </a:spcBef>
              <a:buFont typeface="Verdana" pitchFamily="34" charset="0"/>
              <a:buChar char="•"/>
              <a:defRPr/>
            </a:pPr>
            <a:endParaRPr lang="en-US" dirty="0">
              <a:latin typeface="Verdana" panose="020B0604030504040204" pitchFamily="34" charset="0"/>
              <a:ea typeface="Verdana" panose="020B0604030504040204" pitchFamily="34" charset="0"/>
              <a:cs typeface="Verdana" panose="020B0604030504040204" pitchFamily="34" charset="0"/>
            </a:endParaRPr>
          </a:p>
          <a:p>
            <a:pPr marL="457015" lvl="1" indent="-228507">
              <a:spcBef>
                <a:spcPts val="0"/>
              </a:spcBef>
              <a:buFont typeface="Verdana" pitchFamily="34" charset="0"/>
              <a:buChar char="•"/>
              <a:defRPr/>
            </a:pPr>
            <a:r>
              <a:rPr lang="en-US" dirty="0">
                <a:latin typeface="Verdana" panose="020B0604030504040204" pitchFamily="34" charset="0"/>
                <a:ea typeface="Verdana" panose="020B0604030504040204" pitchFamily="34" charset="0"/>
                <a:cs typeface="Verdana" panose="020B0604030504040204" pitchFamily="34" charset="0"/>
              </a:rPr>
              <a:t>Some overrides are discretionary. It is up to the worker to determine whether any unique circumstances exist that increase the likelihood of harm to a child in this home that are not considered elsewhere.</a:t>
            </a:r>
          </a:p>
          <a:p>
            <a:pPr marL="457015" lvl="1" indent="-228507">
              <a:spcBef>
                <a:spcPts val="0"/>
              </a:spcBef>
              <a:buFont typeface="Verdana" pitchFamily="34" charset="0"/>
              <a:buChar char="•"/>
              <a:defRPr/>
            </a:pPr>
            <a:endParaRPr lang="en-US" dirty="0">
              <a:latin typeface="Verdana" panose="020B0604030504040204" pitchFamily="34" charset="0"/>
              <a:ea typeface="Verdana" panose="020B0604030504040204" pitchFamily="34" charset="0"/>
              <a:cs typeface="Verdana" panose="020B0604030504040204" pitchFamily="34" charset="0"/>
            </a:endParaRPr>
          </a:p>
          <a:p>
            <a:pPr marL="457015" lvl="1" indent="-228507">
              <a:spcBef>
                <a:spcPts val="0"/>
              </a:spcBef>
              <a:buFont typeface="Verdana" pitchFamily="34" charset="0"/>
              <a:buChar char="•"/>
              <a:defRPr/>
            </a:pPr>
            <a:r>
              <a:rPr lang="en-US" dirty="0">
                <a:latin typeface="Verdana" panose="020B0604030504040204" pitchFamily="34" charset="0"/>
                <a:ea typeface="Verdana" panose="020B0604030504040204" pitchFamily="34" charset="0"/>
                <a:cs typeface="Verdana" panose="020B0604030504040204" pitchFamily="34" charset="0"/>
              </a:rPr>
              <a:t>We use the final level to make decisions regarding transferring cases to treatment.</a:t>
            </a:r>
          </a:p>
        </p:txBody>
      </p:sp>
      <p:sp>
        <p:nvSpPr>
          <p:cNvPr id="591875" name="Slide Number Placeholder 5"/>
          <p:cNvSpPr>
            <a:spLocks noGrp="1"/>
          </p:cNvSpPr>
          <p:nvPr>
            <p:ph type="sldNum" sz="quarter" idx="5"/>
          </p:nvPr>
        </p:nvSpPr>
        <p:spPr>
          <a:xfrm>
            <a:off x="4120900" y="9121778"/>
            <a:ext cx="3170237" cy="47942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N W3" charset="0"/>
                <a:cs typeface="ヒラギノ角ゴ ProN W3" charset="0"/>
              </a:defRPr>
            </a:lvl1pPr>
            <a:lvl2pPr marL="742825" indent="-285701">
              <a:defRPr sz="2400">
                <a:solidFill>
                  <a:schemeClr val="tx1"/>
                </a:solidFill>
                <a:latin typeface="Arial" charset="0"/>
                <a:ea typeface="ヒラギノ角ゴ ProN W3" charset="0"/>
                <a:cs typeface="ヒラギノ角ゴ ProN W3" charset="0"/>
              </a:defRPr>
            </a:lvl2pPr>
            <a:lvl3pPr marL="1142809" indent="-228561">
              <a:defRPr sz="2400">
                <a:solidFill>
                  <a:schemeClr val="tx1"/>
                </a:solidFill>
                <a:latin typeface="Arial" charset="0"/>
                <a:ea typeface="ヒラギノ角ゴ ProN W3" charset="0"/>
                <a:cs typeface="ヒラギノ角ゴ ProN W3" charset="0"/>
              </a:defRPr>
            </a:lvl3pPr>
            <a:lvl4pPr marL="1599932" indent="-228561">
              <a:defRPr sz="2400">
                <a:solidFill>
                  <a:schemeClr val="tx1"/>
                </a:solidFill>
                <a:latin typeface="Arial" charset="0"/>
                <a:ea typeface="ヒラギノ角ゴ ProN W3" charset="0"/>
                <a:cs typeface="ヒラギノ角ゴ ProN W3" charset="0"/>
              </a:defRPr>
            </a:lvl4pPr>
            <a:lvl5pPr marL="2057056" indent="-228561">
              <a:defRPr sz="2400">
                <a:solidFill>
                  <a:schemeClr val="tx1"/>
                </a:solidFill>
                <a:latin typeface="Arial" charset="0"/>
                <a:ea typeface="ヒラギノ角ゴ ProN W3" charset="0"/>
                <a:cs typeface="ヒラギノ角ゴ ProN W3" charset="0"/>
              </a:defRPr>
            </a:lvl5pPr>
            <a:lvl6pPr marL="2514179" indent="-22856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6pPr>
            <a:lvl7pPr marL="2971301" indent="-22856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7pPr>
            <a:lvl8pPr marL="3428427" indent="-22856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8pPr>
            <a:lvl9pPr marL="3885549" indent="-22856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9pPr>
          </a:lstStyle>
          <a:p>
            <a:fld id="{DF98E2C6-D2FE-FA40-9618-4054F4CA3105}" type="slidenum">
              <a:rPr lang="en-US" sz="1100">
                <a:solidFill>
                  <a:prstClr val="black"/>
                </a:solidFill>
                <a:latin typeface="Verdana" charset="0"/>
                <a:ea typeface="MS PGothic" charset="0"/>
                <a:cs typeface="MS PGothic" charset="0"/>
              </a:rPr>
              <a:pPr/>
              <a:t>87</a:t>
            </a:fld>
            <a:endParaRPr lang="en-US" sz="1000" dirty="0">
              <a:solidFill>
                <a:prstClr val="black"/>
              </a:solidFill>
              <a:latin typeface="Verdana" charset="0"/>
              <a:ea typeface="MS PGothic" charset="0"/>
              <a:cs typeface="MS PGothic" charset="0"/>
            </a:endParaRPr>
          </a:p>
        </p:txBody>
      </p:sp>
    </p:spTree>
    <p:extLst>
      <p:ext uri="{BB962C8B-B14F-4D97-AF65-F5344CB8AC3E}">
        <p14:creationId xmlns:p14="http://schemas.microsoft.com/office/powerpoint/2010/main" val="28894154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152400"/>
            <a:ext cx="4799013" cy="3598863"/>
          </a:xfrm>
        </p:spPr>
      </p:sp>
      <p:sp>
        <p:nvSpPr>
          <p:cNvPr id="3" name="Notes Placeholder 2"/>
          <p:cNvSpPr>
            <a:spLocks noGrp="1"/>
          </p:cNvSpPr>
          <p:nvPr>
            <p:ph type="body" idx="1"/>
          </p:nvPr>
        </p:nvSpPr>
        <p:spPr>
          <a:xfrm>
            <a:off x="152403" y="3751266"/>
            <a:ext cx="6934200" cy="4354511"/>
          </a:xfrm>
        </p:spPr>
        <p:txBody>
          <a:bodyPr/>
          <a:lstStyle/>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Ask group to identify how many households and who is primary and secondary caregiver in each.</a:t>
            </a:r>
          </a:p>
          <a:p>
            <a:pPr defTabSz="912441">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Answer: Two households.  Mother is primary, Juan is secondary. Father is primary and there is no secondary. </a:t>
            </a:r>
          </a:p>
          <a:p>
            <a:pPr defTabSz="912441">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Ask participants to tell you how many </a:t>
            </a:r>
            <a:r>
              <a:rPr lang="en-US">
                <a:latin typeface="Verdana" panose="020B0604030504040204" pitchFamily="34" charset="0"/>
                <a:ea typeface="Verdana" panose="020B0604030504040204" pitchFamily="34" charset="0"/>
                <a:cs typeface="Verdana" panose="020B0604030504040204" pitchFamily="34" charset="0"/>
              </a:rPr>
              <a:t>risk </a:t>
            </a:r>
            <a:r>
              <a:rPr lang="en-US" smtClean="0">
                <a:latin typeface="Verdana" panose="020B0604030504040204" pitchFamily="34" charset="0"/>
                <a:ea typeface="Verdana" panose="020B0604030504040204" pitchFamily="34" charset="0"/>
                <a:cs typeface="Verdana" panose="020B0604030504040204" pitchFamily="34" charset="0"/>
              </a:rPr>
              <a:t>assessments </a:t>
            </a:r>
            <a:r>
              <a:rPr lang="en-US" dirty="0">
                <a:latin typeface="Verdana" panose="020B0604030504040204" pitchFamily="34" charset="0"/>
                <a:ea typeface="Verdana" panose="020B0604030504040204" pitchFamily="34" charset="0"/>
                <a:cs typeface="Verdana" panose="020B0604030504040204" pitchFamily="34" charset="0"/>
              </a:rPr>
              <a:t>should be completed at this stage.</a:t>
            </a:r>
          </a:p>
          <a:p>
            <a:pPr defTabSz="912441">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Answer:  Both households, because mother’s household is the household of the alleged perpetrator and father wants to receive reunification services.</a:t>
            </a:r>
          </a:p>
          <a:p>
            <a:pPr defTabSz="912441">
              <a:spcBef>
                <a:spcPts val="0"/>
              </a:spcBef>
              <a:defRPr/>
            </a:pPr>
            <a:endParaRPr lang="en-US" dirty="0">
              <a:latin typeface="Verdana" panose="020B0604030504040204" pitchFamily="34" charset="0"/>
              <a:ea typeface="Verdana" panose="020B0604030504040204" pitchFamily="34" charset="0"/>
              <a:cs typeface="Verdana" panose="020B0604030504040204" pitchFamily="34" charset="0"/>
            </a:endParaRPr>
          </a:p>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Say: In small groups, we will practice using the risk assessment tool with the Jefferson/Baxter case. Read Segment </a:t>
            </a:r>
            <a:r>
              <a:rPr lang="en-US" dirty="0" smtClean="0">
                <a:latin typeface="Verdana" panose="020B0604030504040204" pitchFamily="34" charset="0"/>
                <a:ea typeface="Verdana" panose="020B0604030504040204" pitchFamily="34" charset="0"/>
                <a:cs typeface="Verdana" panose="020B0604030504040204" pitchFamily="34" charset="0"/>
              </a:rPr>
              <a:t>4, </a:t>
            </a:r>
            <a:r>
              <a:rPr lang="en-US" smtClean="0">
                <a:latin typeface="Verdana" panose="020B0604030504040204" pitchFamily="34" charset="0"/>
                <a:ea typeface="Verdana" panose="020B0604030504040204" pitchFamily="34" charset="0"/>
                <a:cs typeface="Verdana" panose="020B0604030504040204" pitchFamily="34" charset="0"/>
              </a:rPr>
              <a:t>pages 11–14 </a:t>
            </a:r>
            <a:r>
              <a:rPr lang="en-US" dirty="0">
                <a:latin typeface="Verdana" panose="020B0604030504040204" pitchFamily="34" charset="0"/>
                <a:ea typeface="Verdana" panose="020B0604030504040204" pitchFamily="34" charset="0"/>
                <a:cs typeface="Verdana" panose="020B0604030504040204" pitchFamily="34" charset="0"/>
              </a:rPr>
              <a:t>of </a:t>
            </a:r>
            <a:r>
              <a:rPr lang="en-US">
                <a:latin typeface="Verdana" panose="020B0604030504040204" pitchFamily="34" charset="0"/>
                <a:ea typeface="Verdana" panose="020B0604030504040204" pitchFamily="34" charset="0"/>
                <a:cs typeface="Verdana" panose="020B0604030504040204" pitchFamily="34" charset="0"/>
              </a:rPr>
              <a:t>the </a:t>
            </a:r>
            <a:r>
              <a:rPr lang="en-US" smtClean="0">
                <a:latin typeface="Verdana" panose="020B0604030504040204" pitchFamily="34" charset="0"/>
                <a:ea typeface="Verdana" panose="020B0604030504040204" pitchFamily="34" charset="0"/>
                <a:cs typeface="Verdana" panose="020B0604030504040204" pitchFamily="34" charset="0"/>
              </a:rPr>
              <a:t>Jefferson/Baxter </a:t>
            </a:r>
            <a:r>
              <a:rPr lang="en-US" dirty="0">
                <a:latin typeface="Verdana" panose="020B0604030504040204" pitchFamily="34" charset="0"/>
                <a:ea typeface="Verdana" panose="020B0604030504040204" pitchFamily="34" charset="0"/>
                <a:cs typeface="Verdana" panose="020B0604030504040204" pitchFamily="34" charset="0"/>
              </a:rPr>
              <a:t>case. As a group, complete one tool for mother’s household and one tool for father’s household. Each small group should determine appropriate response. They must come to consensus as a small group. If time runs out without consensus, they should vote.</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b="1" dirty="0">
                <a:latin typeface="Verdana" panose="020B0604030504040204" pitchFamily="34" charset="0"/>
                <a:ea typeface="Verdana" panose="020B0604030504040204" pitchFamily="34" charset="0"/>
                <a:cs typeface="Verdana" panose="020B0604030504040204" pitchFamily="34" charset="0"/>
              </a:rPr>
              <a:t>Risk Assessment Practice</a:t>
            </a: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Trainer circulates. Make certain participants have definitions out and are using them. Also, use this time to prepare a flip chart page to record small group answers for each question on the risk tool.</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Trainer emphasizes household composition prior to completing the risk assessment. Discuss who is being assessed and why. Remind participants that the risk assessment is always completed on the household of the alleged perpetrator and is focusing on the time of the incident, prior to interventions that have been put into place.</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pPr>
            <a:r>
              <a:rPr lang="en-US" dirty="0">
                <a:latin typeface="Verdana" panose="020B0604030504040204" pitchFamily="34" charset="0"/>
                <a:ea typeface="Verdana" panose="020B0604030504040204" pitchFamily="34" charset="0"/>
                <a:cs typeface="Verdana" panose="020B0604030504040204" pitchFamily="34" charset="0"/>
              </a:rPr>
              <a:t>DIGGING DEEPER: It is also important to emphasize the value of engaging fathers in the assessment process.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Trainer asks one group to report results for each question. Ask if any other groups had different responses. If all agree, point out the consistency. If there are disagreements, ask one side (the one matching the SDM-recommended response, if possible) to explain why they chose their responses. Ask the other side if they accept that. Work toward agreement, especially if it would result in a different response. If the disagreement would not result in a different response and agreement cannot be reached, point out that there can be some difference without affecting the result. If agreement cannot be reached and there is a different result, begin a list of issues to refer to “experts” (may need a moment to explain that each county will have experts who will be resource persons, who will periodically provide FAQ sheets to clarify common concerns, and will consider modifications to tools or definitions if needed).</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88</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3376795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As with all SDM tools, the case narrative should include evidence of specific observations that support the items endorsed. For example, checking that the primary caregiver has a past or current substance use problem should be accompanied by narrative that describes the evidence for this. This may include self-report, specific witnessed events, treatment records, social worker observations, police records, etc.</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In addition to including documentation that supports specific items, workers must also document the disposition decision if it differs from the recommended response as noted in the risk-based case open/close guide. </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marL="171382" indent="-171382">
              <a:spcBef>
                <a:spcPts val="0"/>
              </a:spcBef>
              <a:buSzPct val="200000"/>
              <a:buBlip>
                <a:blip r:embed="rId3"/>
              </a:buBlip>
              <a:tabLst>
                <a:tab pos="342760" algn="l"/>
              </a:tabLst>
            </a:pPr>
            <a:r>
              <a:rPr lang="en-US" dirty="0">
                <a:latin typeface="Verdana" panose="020B0604030504040204" pitchFamily="34" charset="0"/>
                <a:ea typeface="Verdana" panose="020B0604030504040204" pitchFamily="34" charset="0"/>
                <a:cs typeface="Verdana" panose="020B0604030504040204" pitchFamily="34" charset="0"/>
              </a:rPr>
              <a:t>COMPUTER NOTE: In webSDM, when you reach a final risk level, you will be presented with a recommended response to either promote to a case or close without promoting. You will be asked what you actually intend to do. If you will do something other than the recommended response, you must provide a brief reason. For example, if you will NOT promote a high or very high risk case, you may indicate, “Family refused services, county counsel declined petition.” If you PROMOTE a moderate risk, you may indicate “unresolved safety threat.”</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807">
              <a:defRPr b="1">
                <a:solidFill>
                  <a:schemeClr val="tx1"/>
                </a:solidFill>
                <a:latin typeface="Arial" panose="020B0604020202020204" pitchFamily="34" charset="0"/>
              </a:defRPr>
            </a:lvl1pPr>
            <a:lvl2pPr marL="742649" indent="-285634" defTabSz="964807">
              <a:defRPr b="1">
                <a:solidFill>
                  <a:schemeClr val="tx1"/>
                </a:solidFill>
                <a:latin typeface="Arial" panose="020B0604020202020204" pitchFamily="34" charset="0"/>
              </a:defRPr>
            </a:lvl2pPr>
            <a:lvl3pPr marL="1142536" indent="-228507" defTabSz="964807">
              <a:defRPr b="1">
                <a:solidFill>
                  <a:schemeClr val="tx1"/>
                </a:solidFill>
                <a:latin typeface="Arial" panose="020B0604020202020204" pitchFamily="34" charset="0"/>
              </a:defRPr>
            </a:lvl3pPr>
            <a:lvl4pPr marL="1599549" indent="-228507" defTabSz="964807">
              <a:defRPr b="1">
                <a:solidFill>
                  <a:schemeClr val="tx1"/>
                </a:solidFill>
                <a:latin typeface="Arial" panose="020B0604020202020204" pitchFamily="34" charset="0"/>
              </a:defRPr>
            </a:lvl4pPr>
            <a:lvl5pPr marL="2056564" indent="-228507" defTabSz="964807">
              <a:defRPr b="1">
                <a:solidFill>
                  <a:schemeClr val="tx1"/>
                </a:solidFill>
                <a:latin typeface="Arial" panose="020B0604020202020204" pitchFamily="34" charset="0"/>
              </a:defRPr>
            </a:lvl5pPr>
            <a:lvl6pPr marL="2513578" indent="-228507" defTabSz="964807" eaLnBrk="0" fontAlgn="base" hangingPunct="0">
              <a:spcBef>
                <a:spcPct val="0"/>
              </a:spcBef>
              <a:spcAft>
                <a:spcPct val="0"/>
              </a:spcAft>
              <a:defRPr b="1">
                <a:solidFill>
                  <a:schemeClr val="tx1"/>
                </a:solidFill>
                <a:latin typeface="Arial" panose="020B0604020202020204" pitchFamily="34" charset="0"/>
              </a:defRPr>
            </a:lvl6pPr>
            <a:lvl7pPr marL="2970593" indent="-228507" defTabSz="964807" eaLnBrk="0" fontAlgn="base" hangingPunct="0">
              <a:spcBef>
                <a:spcPct val="0"/>
              </a:spcBef>
              <a:spcAft>
                <a:spcPct val="0"/>
              </a:spcAft>
              <a:defRPr b="1">
                <a:solidFill>
                  <a:schemeClr val="tx1"/>
                </a:solidFill>
                <a:latin typeface="Arial" panose="020B0604020202020204" pitchFamily="34" charset="0"/>
              </a:defRPr>
            </a:lvl7pPr>
            <a:lvl8pPr marL="3427607" indent="-228507" defTabSz="964807" eaLnBrk="0" fontAlgn="base" hangingPunct="0">
              <a:spcBef>
                <a:spcPct val="0"/>
              </a:spcBef>
              <a:spcAft>
                <a:spcPct val="0"/>
              </a:spcAft>
              <a:defRPr b="1">
                <a:solidFill>
                  <a:schemeClr val="tx1"/>
                </a:solidFill>
                <a:latin typeface="Arial" panose="020B0604020202020204" pitchFamily="34" charset="0"/>
              </a:defRPr>
            </a:lvl8pPr>
            <a:lvl9pPr marL="3884621" indent="-228507" defTabSz="964807" eaLnBrk="0" fontAlgn="base" hangingPunct="0">
              <a:spcBef>
                <a:spcPct val="0"/>
              </a:spcBef>
              <a:spcAft>
                <a:spcPct val="0"/>
              </a:spcAft>
              <a:defRPr b="1">
                <a:solidFill>
                  <a:schemeClr val="tx1"/>
                </a:solidFill>
                <a:latin typeface="Arial" panose="020B0604020202020204" pitchFamily="34" charset="0"/>
              </a:defRPr>
            </a:lvl9pPr>
          </a:lstStyle>
          <a:p>
            <a:fld id="{933D09D1-B785-43CC-9806-EAB2B8AC2461}" type="slidenum">
              <a:rPr lang="en-US" altLang="en-US" sz="1100" b="0">
                <a:latin typeface="Verdana" panose="020B0604030504040204" pitchFamily="34" charset="0"/>
                <a:ea typeface="Verdana" panose="020B0604030504040204" pitchFamily="34" charset="0"/>
                <a:cs typeface="Verdana" panose="020B0604030504040204" pitchFamily="34" charset="0"/>
              </a:rPr>
              <a:pPr/>
              <a:t>89</a:t>
            </a:fld>
            <a:endParaRPr lang="en-US" altLang="en-US" sz="1100" b="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5970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9</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0332844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3813" y="76200"/>
            <a:ext cx="4802187" cy="3600450"/>
          </a:xfrm>
        </p:spPr>
      </p:sp>
      <p:sp>
        <p:nvSpPr>
          <p:cNvPr id="3" name="Notes Placeholder 2"/>
          <p:cNvSpPr>
            <a:spLocks noGrp="1"/>
          </p:cNvSpPr>
          <p:nvPr>
            <p:ph type="body" idx="1"/>
          </p:nvPr>
        </p:nvSpPr>
        <p:spPr>
          <a:xfrm>
            <a:off x="188119" y="3675066"/>
            <a:ext cx="7010400" cy="4202111"/>
          </a:xfrm>
        </p:spPr>
        <p:txBody>
          <a:bodyPr/>
          <a:lstStyle/>
          <a:p>
            <a:pPr>
              <a:spcBef>
                <a:spcPts val="0"/>
              </a:spcBef>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Let’s take a look at what we can learn about how to intervene with families when we look at the intersection between the SDM safety assessment findings and the SDM risk assessment findings. In California, we combined safety and risk assessment results to see where families tend to be across the risk AND safety continuums.</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Trainer Note: Walk through each square. Transition to how these results inform how we work with families.</a:t>
            </a:r>
          </a:p>
          <a:p>
            <a:pPr>
              <a:spcBef>
                <a:spcPts val="0"/>
              </a:spcBef>
            </a:pPr>
            <a:endParaRPr lang="en-US" i="1"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One very important point must be made before practicing the risk assessment. Often in </a:t>
            </a:r>
            <a:r>
              <a:rPr lang="en-US" dirty="0" smtClean="0">
                <a:latin typeface="Verdana" panose="020B0604030504040204" pitchFamily="34" charset="0"/>
                <a:ea typeface="Verdana" panose="020B0604030504040204" pitchFamily="34" charset="0"/>
                <a:cs typeface="Verdana" panose="020B0604030504040204" pitchFamily="34" charset="0"/>
              </a:rPr>
              <a:t>CWS</a:t>
            </a:r>
            <a:r>
              <a:rPr lang="en-US" dirty="0">
                <a:latin typeface="Verdana" panose="020B0604030504040204" pitchFamily="34" charset="0"/>
                <a:ea typeface="Verdana" panose="020B0604030504040204" pitchFamily="34" charset="0"/>
                <a:cs typeface="Verdana" panose="020B0604030504040204" pitchFamily="34" charset="0"/>
              </a:rPr>
              <a:t>, risk and safety are used interchangeably. In the SDM model they are very different, but related, concepts. Safety is the immediate danger of serious harm; risk is the probability of future maltreatment of any severity. Data reveal that, while related, each tool is measuring something different.</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Each bar represents all families with a given safety decision. The colors within a bar show their risk level. If safety and risk were the same, each bar would be all one color. If they were different and unrelated, there would be no pattern to the colors.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Instead, we see that among families who are safe, there was the highest proportion of families at low risk. Conversely, removals (unsafe) involved mostly high and very high risk families, but they did occur among low and moderate risk families.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This illustrates why it is vital to do a safety assessment and not simply use risk level to decide whom to remove. As risk increases, so does the proportion of families experiencing removals. High and very high risk families are included among those who were assessed as safe, and others were assessed as </a:t>
            </a:r>
            <a:r>
              <a:rPr lang="en-US" dirty="0" smtClean="0">
                <a:latin typeface="Verdana" panose="020B0604030504040204" pitchFamily="34" charset="0"/>
                <a:ea typeface="Verdana" panose="020B0604030504040204" pitchFamily="34" charset="0"/>
                <a:cs typeface="Verdana" panose="020B0604030504040204" pitchFamily="34" charset="0"/>
              </a:rPr>
              <a:t>“safe with a plan” </a:t>
            </a:r>
            <a:r>
              <a:rPr lang="en-US" dirty="0">
                <a:latin typeface="Verdana" panose="020B0604030504040204" pitchFamily="34" charset="0"/>
                <a:ea typeface="Verdana" panose="020B0604030504040204" pitchFamily="34" charset="0"/>
                <a:cs typeface="Verdana" panose="020B0604030504040204" pitchFamily="34" charset="0"/>
              </a:rPr>
              <a:t>using a safety plan. Again, this is why risk is not a basis for removal. So safety and risk are related, but different.</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It is also important to note that since the risk tool is validated and safety correlates well with risk, this adds support for the validity of the safety tool.</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71DAC79-2716-4D12-B7A3-B50ED621A7C3}" type="slidenum">
              <a:rPr lang="en-US" sz="1100">
                <a:latin typeface="Verdana" panose="020B0604030504040204" pitchFamily="34" charset="0"/>
                <a:ea typeface="Verdana" panose="020B0604030504040204" pitchFamily="34" charset="0"/>
                <a:cs typeface="Verdana" panose="020B0604030504040204" pitchFamily="34" charset="0"/>
              </a:rPr>
              <a:pPr/>
              <a:t>90</a:t>
            </a:fld>
            <a:endParaRPr 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417322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This intersection can help us think about the intensity and manner in which we will work with families.</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71DAC79-2716-4D12-B7A3-B50ED621A7C3}" type="slidenum">
              <a:rPr lang="en-US" sz="1100">
                <a:latin typeface="Verdana" panose="020B0604030504040204" pitchFamily="34" charset="0"/>
                <a:ea typeface="Verdana" panose="020B0604030504040204" pitchFamily="34" charset="0"/>
                <a:cs typeface="Verdana" panose="020B0604030504040204" pitchFamily="34" charset="0"/>
              </a:rPr>
              <a:pPr/>
              <a:t>91</a:t>
            </a:fld>
            <a:endParaRPr 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887614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These two SDM assessments work together to help us make critical decisions about how to intervene.</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SDM safety assessment informs </a:t>
            </a:r>
            <a:r>
              <a:rPr lang="en-US" i="1" dirty="0">
                <a:latin typeface="Verdana" panose="020B0604030504040204" pitchFamily="34" charset="0"/>
                <a:ea typeface="Verdana" panose="020B0604030504040204" pitchFamily="34" charset="0"/>
                <a:cs typeface="Verdana" panose="020B0604030504040204" pitchFamily="34" charset="0"/>
              </a:rPr>
              <a:t>what</a:t>
            </a:r>
            <a:r>
              <a:rPr lang="en-US" dirty="0">
                <a:latin typeface="Verdana" panose="020B0604030504040204" pitchFamily="34" charset="0"/>
                <a:ea typeface="Verdana" panose="020B0604030504040204" pitchFamily="34" charset="0"/>
                <a:cs typeface="Verdana" panose="020B0604030504040204" pitchFamily="34" charset="0"/>
              </a:rPr>
              <a:t> we are worried about and helps us to know what immediate actions need to be taken to create safety.</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SDM risk assessment informs </a:t>
            </a:r>
            <a:r>
              <a:rPr lang="en-US" i="1" dirty="0">
                <a:latin typeface="Verdana" panose="020B0604030504040204" pitchFamily="34" charset="0"/>
                <a:ea typeface="Verdana" panose="020B0604030504040204" pitchFamily="34" charset="0"/>
                <a:cs typeface="Verdana" panose="020B0604030504040204" pitchFamily="34" charset="0"/>
              </a:rPr>
              <a:t>how</a:t>
            </a:r>
            <a:r>
              <a:rPr lang="en-US" dirty="0">
                <a:latin typeface="Verdana" panose="020B0604030504040204" pitchFamily="34" charset="0"/>
                <a:ea typeface="Verdana" panose="020B0604030504040204" pitchFamily="34" charset="0"/>
                <a:cs typeface="Verdana" panose="020B0604030504040204" pitchFamily="34" charset="0"/>
              </a:rPr>
              <a:t> worried we should be about this family and helps us know whether the family may benefit from continued involvement.</a:t>
            </a:r>
          </a:p>
        </p:txBody>
      </p:sp>
      <p:sp>
        <p:nvSpPr>
          <p:cNvPr id="4" name="Slide Number Placeholder 3"/>
          <p:cNvSpPr>
            <a:spLocks noGrp="1"/>
          </p:cNvSpPr>
          <p:nvPr>
            <p:ph type="sldNum" sz="quarter" idx="10"/>
          </p:nvPr>
        </p:nvSpPr>
        <p:spPr/>
        <p:txBody>
          <a:bodyPr/>
          <a:lstStyle/>
          <a:p>
            <a:fld id="{271DAC79-2716-4D12-B7A3-B50ED621A7C3}" type="slidenum">
              <a:rPr lang="en-US" sz="1100">
                <a:latin typeface="Verdana" panose="020B0604030504040204" pitchFamily="34" charset="0"/>
                <a:ea typeface="Verdana" panose="020B0604030504040204" pitchFamily="34" charset="0"/>
                <a:cs typeface="Verdana" panose="020B0604030504040204" pitchFamily="34" charset="0"/>
              </a:rPr>
              <a:pPr/>
              <a:t>92</a:t>
            </a:fld>
            <a:endParaRPr 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867935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Slide Image Placeholder 1"/>
          <p:cNvSpPr>
            <a:spLocks noGrp="1" noRot="1" noChangeAspect="1" noTextEdit="1"/>
          </p:cNvSpPr>
          <p:nvPr>
            <p:ph type="sldImg"/>
          </p:nvPr>
        </p:nvSpPr>
        <p:spPr>
          <a:xfrm>
            <a:off x="1282700" y="708025"/>
            <a:ext cx="4721225" cy="3541713"/>
          </a:xfrm>
          <a:ln/>
        </p:spPr>
      </p:sp>
      <p:sp>
        <p:nvSpPr>
          <p:cNvPr id="5693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Here is another way to think about the difference between safety threat and risk.</a:t>
            </a:r>
            <a:endParaRPr lang="en-US" alt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altLang="en-US" dirty="0">
                <a:latin typeface="Verdana" panose="020B0604030504040204" pitchFamily="34" charset="0"/>
                <a:ea typeface="Verdana" panose="020B0604030504040204" pitchFamily="34" charset="0"/>
                <a:cs typeface="Verdana" panose="020B0604030504040204" pitchFamily="34" charset="0"/>
              </a:rPr>
              <a:t>High (or very high) risk means you are in a situation where the chances of an adverse event happening are unusually high, such as places on the road where they post deer crossing signs. It does not mean you need to slam on your breaks—it just means to be extra cautious.</a:t>
            </a:r>
          </a:p>
          <a:p>
            <a:pPr>
              <a:spcBef>
                <a:spcPts val="0"/>
              </a:spcBef>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altLang="en-US" dirty="0">
                <a:latin typeface="Verdana" panose="020B0604030504040204" pitchFamily="34" charset="0"/>
                <a:ea typeface="Verdana" panose="020B0604030504040204" pitchFamily="34" charset="0"/>
                <a:cs typeface="Verdana" panose="020B0604030504040204" pitchFamily="34" charset="0"/>
              </a:rPr>
              <a:t>Danger means that there is a deer on the road! An accident has just happened, is happening or is about to happen unless someone changes course immediately.</a:t>
            </a:r>
          </a:p>
          <a:p>
            <a:pPr>
              <a:spcBef>
                <a:spcPts val="0"/>
              </a:spcBef>
            </a:pPr>
            <a:endParaRPr lang="en-AU" alt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5693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charset="0"/>
                <a:ea typeface="ヒラギノ角ゴ ProN W3" charset="0"/>
                <a:cs typeface="ヒラギノ角ゴ ProN W3" charset="0"/>
              </a:defRPr>
            </a:lvl1pPr>
            <a:lvl2pPr marL="761916" indent="-293045">
              <a:defRPr sz="2500">
                <a:solidFill>
                  <a:schemeClr val="tx1"/>
                </a:solidFill>
                <a:latin typeface="Arial" charset="0"/>
                <a:ea typeface="ヒラギノ角ゴ ProN W3" charset="0"/>
                <a:cs typeface="ヒラギノ角ゴ ProN W3" charset="0"/>
              </a:defRPr>
            </a:lvl2pPr>
            <a:lvl3pPr marL="1172178" indent="-234433">
              <a:defRPr sz="2500">
                <a:solidFill>
                  <a:schemeClr val="tx1"/>
                </a:solidFill>
                <a:latin typeface="Arial" charset="0"/>
                <a:ea typeface="ヒラギノ角ゴ ProN W3" charset="0"/>
                <a:cs typeface="ヒラギノ角ゴ ProN W3" charset="0"/>
              </a:defRPr>
            </a:lvl3pPr>
            <a:lvl4pPr marL="1641049" indent="-234433">
              <a:defRPr sz="2500">
                <a:solidFill>
                  <a:schemeClr val="tx1"/>
                </a:solidFill>
                <a:latin typeface="Arial" charset="0"/>
                <a:ea typeface="ヒラギノ角ゴ ProN W3" charset="0"/>
                <a:cs typeface="ヒラギノ角ゴ ProN W3" charset="0"/>
              </a:defRPr>
            </a:lvl4pPr>
            <a:lvl5pPr marL="2109921" indent="-234433">
              <a:defRPr sz="2500">
                <a:solidFill>
                  <a:schemeClr val="tx1"/>
                </a:solidFill>
                <a:latin typeface="Arial" charset="0"/>
                <a:ea typeface="ヒラギノ角ゴ ProN W3" charset="0"/>
                <a:cs typeface="ヒラギノ角ゴ ProN W3" charset="0"/>
              </a:defRPr>
            </a:lvl5pPr>
            <a:lvl6pPr marL="2578794" indent="-234433" eaLnBrk="0" fontAlgn="base" hangingPunct="0">
              <a:spcBef>
                <a:spcPct val="0"/>
              </a:spcBef>
              <a:spcAft>
                <a:spcPct val="0"/>
              </a:spcAft>
              <a:defRPr sz="2500">
                <a:solidFill>
                  <a:schemeClr val="tx1"/>
                </a:solidFill>
                <a:latin typeface="Arial" charset="0"/>
                <a:ea typeface="ヒラギノ角ゴ ProN W3" charset="0"/>
                <a:cs typeface="ヒラギノ角ゴ ProN W3" charset="0"/>
              </a:defRPr>
            </a:lvl6pPr>
            <a:lvl7pPr marL="3047665" indent="-234433" eaLnBrk="0" fontAlgn="base" hangingPunct="0">
              <a:spcBef>
                <a:spcPct val="0"/>
              </a:spcBef>
              <a:spcAft>
                <a:spcPct val="0"/>
              </a:spcAft>
              <a:defRPr sz="2500">
                <a:solidFill>
                  <a:schemeClr val="tx1"/>
                </a:solidFill>
                <a:latin typeface="Arial" charset="0"/>
                <a:ea typeface="ヒラギノ角ゴ ProN W3" charset="0"/>
                <a:cs typeface="ヒラギノ角ゴ ProN W3" charset="0"/>
              </a:defRPr>
            </a:lvl7pPr>
            <a:lvl8pPr marL="3516535" indent="-234433" eaLnBrk="0" fontAlgn="base" hangingPunct="0">
              <a:spcBef>
                <a:spcPct val="0"/>
              </a:spcBef>
              <a:spcAft>
                <a:spcPct val="0"/>
              </a:spcAft>
              <a:defRPr sz="2500">
                <a:solidFill>
                  <a:schemeClr val="tx1"/>
                </a:solidFill>
                <a:latin typeface="Arial" charset="0"/>
                <a:ea typeface="ヒラギノ角ゴ ProN W3" charset="0"/>
                <a:cs typeface="ヒラギノ角ゴ ProN W3" charset="0"/>
              </a:defRPr>
            </a:lvl8pPr>
            <a:lvl9pPr marL="3985407" indent="-234433" eaLnBrk="0" fontAlgn="base" hangingPunct="0">
              <a:spcBef>
                <a:spcPct val="0"/>
              </a:spcBef>
              <a:spcAft>
                <a:spcPct val="0"/>
              </a:spcAft>
              <a:defRPr sz="2500">
                <a:solidFill>
                  <a:schemeClr val="tx1"/>
                </a:solidFill>
                <a:latin typeface="Arial" charset="0"/>
                <a:ea typeface="ヒラギノ角ゴ ProN W3" charset="0"/>
                <a:cs typeface="ヒラギノ角ゴ ProN W3" charset="0"/>
              </a:defRPr>
            </a:lvl9pPr>
          </a:lstStyle>
          <a:p>
            <a:fld id="{18672EA3-3F00-7B47-BD09-5C24C2CC989E}" type="slidenum">
              <a:rPr lang="en-US" sz="1100">
                <a:latin typeface="Verdana" panose="020B0604030504040204" pitchFamily="34" charset="0"/>
                <a:ea typeface="Verdana" panose="020B0604030504040204" pitchFamily="34" charset="0"/>
                <a:cs typeface="Verdana" panose="020B0604030504040204" pitchFamily="34" charset="0"/>
              </a:rPr>
              <a:pPr/>
              <a:t>93</a:t>
            </a:fld>
            <a:endParaRPr 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9510296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This represents all children who were included in substantiated referrals in California in 2014. For each risk level, we are comparing how often there was another substantiated abuse/neglect investigation involving the child within six months. Notice that the recurrence rate is virtually the same for low and moderate risk whether CPS services were provided or not. But for high- and very high-risk families, providing ongoing child welfare case work reduced recurrence rates by about half. CRC has observed this pattern year after year in California.</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pPr>
            <a:r>
              <a:rPr lang="en-US" dirty="0">
                <a:latin typeface="Verdana" panose="020B0604030504040204" pitchFamily="34" charset="0"/>
                <a:ea typeface="Verdana" panose="020B0604030504040204" pitchFamily="34" charset="0"/>
                <a:cs typeface="Verdana" panose="020B0604030504040204" pitchFamily="34" charset="0"/>
              </a:rPr>
              <a:t>DIGGING DEEPER: http://nccdglobal.org/sites/default/files/publication_pdf/nm_1998_roundtable_risk.pdf</a:t>
            </a:r>
            <a:endParaRPr lang="en-US" altLang="en-US" dirty="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94</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356176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For ongoing workers, do you currently spend exactly the same amount of time each month with every family on your caseload? Which cases get more of your time? (Discussion is likely to include that more complicated and more needy cases get the most time. They may say these cases “blow up.” Ask them what they mean by “blowing up.”)</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smtClean="0">
                <a:latin typeface="Verdana" panose="020B0604030504040204" pitchFamily="34" charset="0"/>
                <a:ea typeface="Verdana" panose="020B0604030504040204" pitchFamily="34" charset="0"/>
                <a:cs typeface="Verdana" panose="020B0604030504040204" pitchFamily="34" charset="0"/>
              </a:rPr>
              <a:t>Turn to pages 130 and 131 of the SDM Policy and Procedure</a:t>
            </a:r>
            <a:r>
              <a:rPr lang="en-US" baseline="0" dirty="0" smtClean="0">
                <a:latin typeface="Verdana" panose="020B0604030504040204" pitchFamily="34" charset="0"/>
                <a:ea typeface="Verdana" panose="020B0604030504040204" pitchFamily="34" charset="0"/>
                <a:cs typeface="Verdana" panose="020B0604030504040204" pitchFamily="34" charset="0"/>
              </a:rPr>
              <a:t> Manual. </a:t>
            </a:r>
            <a:r>
              <a:rPr lang="en-US" dirty="0" smtClean="0">
                <a:latin typeface="Verdana" panose="020B0604030504040204" pitchFamily="34" charset="0"/>
                <a:ea typeface="Verdana" panose="020B0604030504040204" pitchFamily="34" charset="0"/>
                <a:cs typeface="Verdana" panose="020B0604030504040204" pitchFamily="34" charset="0"/>
              </a:rPr>
              <a:t>Risk-based </a:t>
            </a:r>
            <a:r>
              <a:rPr lang="en-US" dirty="0">
                <a:latin typeface="Verdana" panose="020B0604030504040204" pitchFamily="34" charset="0"/>
                <a:ea typeface="Verdana" panose="020B0604030504040204" pitchFamily="34" charset="0"/>
                <a:cs typeface="Verdana" panose="020B0604030504040204" pitchFamily="34" charset="0"/>
              </a:rPr>
              <a:t>contact frequency guidelines do two things: they acknowledge that some cases require more time than others (a case is not a case is not a case), and they increase the likelihood that the cases receiving the most time are the cases where the investment of time has the greatest potential to reduce future harm. We want to provide preventive services BEFORE a case blows up.</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If a low-risk case (in </a:t>
            </a:r>
            <a:r>
              <a:rPr lang="en-US">
                <a:latin typeface="Verdana" panose="020B0604030504040204" pitchFamily="34" charset="0"/>
                <a:ea typeface="Verdana" panose="020B0604030504040204" pitchFamily="34" charset="0"/>
                <a:cs typeface="Verdana" panose="020B0604030504040204" pitchFamily="34" charset="0"/>
              </a:rPr>
              <a:t>over </a:t>
            </a:r>
            <a:r>
              <a:rPr lang="en-US" smtClean="0">
                <a:latin typeface="Verdana" panose="020B0604030504040204" pitchFamily="34" charset="0"/>
                <a:ea typeface="Verdana" panose="020B0604030504040204" pitchFamily="34" charset="0"/>
                <a:cs typeface="Verdana" panose="020B0604030504040204" pitchFamily="34" charset="0"/>
              </a:rPr>
              <a:t>90% </a:t>
            </a:r>
            <a:r>
              <a:rPr lang="en-US" dirty="0">
                <a:latin typeface="Verdana" panose="020B0604030504040204" pitchFamily="34" charset="0"/>
                <a:ea typeface="Verdana" panose="020B0604030504040204" pitchFamily="34" charset="0"/>
                <a:cs typeface="Verdana" panose="020B0604030504040204" pitchFamily="34" charset="0"/>
              </a:rPr>
              <a:t>of these families, there will be no future harm within two years) involves a parent who is very demanding of your time, and a high-risk case (about half of the families WILL maltreat their child again) would prefer it if you did not contact them at all, which case has the greater clinical need for your services?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A major principle of the SDM model is to direct resources to families at greatest risk. Research and the CFSR results demonstrate that this has the greatest impact on reducing subsequent harm.</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pPr>
            <a:r>
              <a:rPr lang="en-US" dirty="0">
                <a:latin typeface="Verdana" panose="020B0604030504040204" pitchFamily="34" charset="0"/>
                <a:ea typeface="Verdana" panose="020B0604030504040204" pitchFamily="34" charset="0"/>
                <a:cs typeface="Verdana" panose="020B0604030504040204" pitchFamily="34" charset="0"/>
              </a:rPr>
              <a:t>DIGGING DEEPER: When Michigan first implemented the SDM model, it was piloted in a group of 12</a:t>
            </a:r>
            <a:r>
              <a:rPr lang="en-US">
                <a:latin typeface="Verdana" panose="020B0604030504040204" pitchFamily="34" charset="0"/>
                <a:ea typeface="Verdana" panose="020B0604030504040204" pitchFamily="34" charset="0"/>
                <a:cs typeface="Verdana" panose="020B0604030504040204" pitchFamily="34" charset="0"/>
              </a:rPr>
              <a:t> </a:t>
            </a:r>
            <a:r>
              <a:rPr lang="en-US" smtClean="0">
                <a:latin typeface="Verdana" panose="020B0604030504040204" pitchFamily="34" charset="0"/>
                <a:ea typeface="Verdana" panose="020B0604030504040204" pitchFamily="34" charset="0"/>
                <a:cs typeface="Verdana" panose="020B0604030504040204" pitchFamily="34" charset="0"/>
              </a:rPr>
              <a:t>counties</a:t>
            </a:r>
            <a:r>
              <a:rPr lang="en-US" dirty="0">
                <a:latin typeface="Verdana" panose="020B0604030504040204" pitchFamily="34" charset="0"/>
                <a:ea typeface="Verdana" panose="020B0604030504040204" pitchFamily="34" charset="0"/>
                <a:cs typeface="Verdana" panose="020B0604030504040204" pitchFamily="34" charset="0"/>
              </a:rPr>
              <a:t>. Several years later, outcomes were measured in SDM counties and compared to the outcomes from a set of matched  comparison counties. Approximately 900 families entering CPS in each group were followed for 12 months after the initial investigation. This graph shows the results.</a:t>
            </a:r>
          </a:p>
          <a:p>
            <a:r>
              <a:rPr lang="en-US" dirty="0">
                <a:latin typeface="Verdana" panose="020B0604030504040204" pitchFamily="34" charset="0"/>
                <a:ea typeface="Verdana" panose="020B0604030504040204" pitchFamily="34" charset="0"/>
                <a:cs typeface="Verdana" panose="020B0604030504040204" pitchFamily="34" charset="0"/>
              </a:rPr>
              <a:t> </a:t>
            </a:r>
          </a:p>
          <a:p>
            <a:r>
              <a:rPr lang="en-US" dirty="0">
                <a:latin typeface="Verdana" panose="020B0604030504040204" pitchFamily="34" charset="0"/>
                <a:ea typeface="Verdana" panose="020B0604030504040204" pitchFamily="34" charset="0"/>
                <a:cs typeface="Verdana" panose="020B0604030504040204" pitchFamily="34" charset="0"/>
              </a:rPr>
              <a:t>Families in SDM counties were much less likely to experience subsequent referrals, substantiations, foster placements, and abuse-related injuries.</a:t>
            </a:r>
          </a:p>
          <a:p>
            <a:r>
              <a:rPr lang="en-US" dirty="0">
                <a:latin typeface="Verdana" panose="020B0604030504040204" pitchFamily="34" charset="0"/>
                <a:ea typeface="Verdana" panose="020B0604030504040204" pitchFamily="34" charset="0"/>
                <a:cs typeface="Verdana" panose="020B0604030504040204" pitchFamily="34" charset="0"/>
              </a:rPr>
              <a:t> </a:t>
            </a:r>
          </a:p>
          <a:p>
            <a:r>
              <a:rPr lang="en-US" dirty="0">
                <a:latin typeface="Verdana" panose="020B0604030504040204" pitchFamily="34" charset="0"/>
                <a:ea typeface="Verdana" panose="020B0604030504040204" pitchFamily="34" charset="0"/>
                <a:cs typeface="Verdana" panose="020B0604030504040204" pitchFamily="34" charset="0"/>
              </a:rPr>
              <a:t>It was evidence such as this that led CDSS to turn to the SDM model.</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pPr>
            <a:r>
              <a:rPr lang="en-US" dirty="0">
                <a:latin typeface="Verdana" panose="020B0604030504040204" pitchFamily="34" charset="0"/>
                <a:ea typeface="Verdana" panose="020B0604030504040204" pitchFamily="34" charset="0"/>
                <a:cs typeface="Verdana" panose="020B0604030504040204" pitchFamily="34" charset="0"/>
              </a:rPr>
              <a:t>DIGGING DEEPER: Complete study is available at http://nccdglobal.org/sites/default/files/publication_pdf/mi_1995_cps_eval.pdf.</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95</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035065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3813" y="76200"/>
            <a:ext cx="4802187" cy="3600450"/>
          </a:xfrm>
        </p:spPr>
      </p:sp>
      <p:sp>
        <p:nvSpPr>
          <p:cNvPr id="3" name="Notes Placeholder 2"/>
          <p:cNvSpPr>
            <a:spLocks noGrp="1"/>
          </p:cNvSpPr>
          <p:nvPr>
            <p:ph type="body" idx="1"/>
          </p:nvPr>
        </p:nvSpPr>
        <p:spPr>
          <a:xfrm>
            <a:off x="228603" y="3810001"/>
            <a:ext cx="6781800" cy="4460875"/>
          </a:xfrm>
        </p:spPr>
        <p:txBody>
          <a:bodyPr/>
          <a:lstStyle/>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 core team established contact guidelines that call for increased services with increasing risk.</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These are the principles behind risk-based contact guidelines. The SDM tool identifies the risk level. Jurisdictions set the contact guideline policies based on risk level. There are two sets of guidelines, one for in-home care and one for out-of-home care. These are located in Section VI of your P&amp;P manual.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Contact frequency guidelines do not attempt to measure everything a worker does on a case; they approximate the relative difference between what is required of a worker to serve families at different risk levels.</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Some of the contacts can be made by social work aides or by agencies with a contractual relationship with </a:t>
            </a:r>
            <a:r>
              <a:rPr lang="en-US" dirty="0" smtClean="0">
                <a:latin typeface="Verdana" panose="020B0604030504040204" pitchFamily="34" charset="0"/>
                <a:ea typeface="Verdana" panose="020B0604030504040204" pitchFamily="34" charset="0"/>
                <a:cs typeface="Verdana" panose="020B0604030504040204" pitchFamily="34" charset="0"/>
              </a:rPr>
              <a:t>CW.</a:t>
            </a:r>
            <a:endParaRPr lang="en-US" dirty="0">
              <a:latin typeface="Verdana" panose="020B0604030504040204" pitchFamily="34" charset="0"/>
              <a:ea typeface="Verdana" panose="020B0604030504040204" pitchFamily="34" charset="0"/>
              <a:cs typeface="Verdana" panose="020B0604030504040204" pitchFamily="34" charset="0"/>
            </a:endParaRP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Until staff resources change and the long-term efficiencies of SDM are realized (i.e., reduced re-substantiations, not opening low and moderate risk cases), workers will not be able to achieve these guidelines on all cases. These are, however, the benchmarks.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These are guidelines, not rules. CDSS audits will be made on Division 31 regulations (one contact per month regardless of the risk level). The notion is to work toward these guidelines by considering them when making decisions about how to spend your time.</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Font typeface="Verdana" panose="020B060403050404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TRAINER NOTE: Review number and type of contacts and what qualifies as a designated contact.</a:t>
            </a:r>
          </a:p>
          <a:p>
            <a:pPr>
              <a:spcBef>
                <a:spcPts val="0"/>
              </a:spcBef>
            </a:pPr>
            <a:r>
              <a:rPr lang="en-US" dirty="0">
                <a:latin typeface="Verdana" panose="020B0604030504040204" pitchFamily="34" charset="0"/>
                <a:ea typeface="Verdana" panose="020B0604030504040204" pitchFamily="34" charset="0"/>
                <a:cs typeface="Verdana" panose="020B0604030504040204" pitchFamily="34" charset="0"/>
              </a:rPr>
              <a:t> </a:t>
            </a:r>
          </a:p>
          <a:p>
            <a:pPr marL="171382" indent="-171382">
              <a:spcBef>
                <a:spcPts val="0"/>
              </a:spcBef>
              <a:buSzPct val="200000"/>
              <a:buBlip>
                <a:blip r:embed="rId3"/>
              </a:buBlip>
            </a:pPr>
            <a:r>
              <a:rPr lang="en-US" dirty="0">
                <a:latin typeface="Verdana" panose="020B0604030504040204" pitchFamily="34" charset="0"/>
                <a:ea typeface="Verdana" panose="020B0604030504040204" pitchFamily="34" charset="0"/>
                <a:cs typeface="Verdana" panose="020B0604030504040204" pitchFamily="34" charset="0"/>
              </a:rPr>
              <a:t>DIGGING DEEPER: If the workers raise concerns about their liability for not meeting these guidelines, emphasize that regulations have not changed—they are accountable for one visit per month. These are efforts to provide service beyond minimum regulatory standards and to target those additional services to families at greatest risk.</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96</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1891920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441">
              <a:spcBef>
                <a:spcPts val="0"/>
              </a:spcBef>
              <a:defRPr/>
            </a:pPr>
            <a:r>
              <a:rPr lang="en-US" dirty="0">
                <a:latin typeface="Verdana" panose="020B0604030504040204" pitchFamily="34" charset="0"/>
                <a:ea typeface="Verdana" panose="020B0604030504040204" pitchFamily="34" charset="0"/>
                <a:cs typeface="Verdana" panose="020B0604030504040204" pitchFamily="34" charset="0"/>
              </a:rPr>
              <a:t>Contact frequency guidelines for reunification cases are similar except that very high-risk families have three, rather than four, contacts per month. Additionally, all children in out-of-home care have one visit per month.</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25247304-57D7-438A-BE02-671ED1C5BF3A}" type="slidenum">
              <a:rPr lang="en-US" altLang="en-US" sz="1100">
                <a:latin typeface="Verdana" panose="020B0604030504040204" pitchFamily="34" charset="0"/>
                <a:ea typeface="Verdana" panose="020B0604030504040204" pitchFamily="34" charset="0"/>
                <a:cs typeface="Verdana" panose="020B0604030504040204" pitchFamily="34" charset="0"/>
              </a:rPr>
              <a:pPr/>
              <a:t>97</a:t>
            </a:fld>
            <a:endParaRPr lang="en-US" alt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2002631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Slide Image Placeholder 1"/>
          <p:cNvSpPr>
            <a:spLocks noGrp="1" noRot="1" noChangeAspect="1" noTextEdit="1"/>
          </p:cNvSpPr>
          <p:nvPr>
            <p:ph type="sldImg"/>
          </p:nvPr>
        </p:nvSpPr>
        <p:spPr>
          <a:xfrm>
            <a:off x="1228725" y="692150"/>
            <a:ext cx="4619625" cy="3463925"/>
          </a:xfrm>
          <a:ln/>
        </p:spPr>
      </p:sp>
      <p:sp>
        <p:nvSpPr>
          <p:cNvPr id="61849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Bef>
                <a:spcPts val="0"/>
              </a:spcBef>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Once we have finalized the risk assessment and have thought about the recommended action that needs to be taken, it is important to share the results with families as an opportunity to motivate change.</a:t>
            </a:r>
          </a:p>
          <a:p>
            <a:pPr>
              <a:spcBef>
                <a:spcPts val="0"/>
              </a:spcBef>
            </a:pP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6184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N W3" charset="0"/>
                <a:cs typeface="ヒラギノ角ゴ ProN W3" charset="0"/>
              </a:defRPr>
            </a:lvl1pPr>
            <a:lvl2pPr marL="742825" indent="-285701">
              <a:defRPr sz="2400">
                <a:solidFill>
                  <a:schemeClr val="tx1"/>
                </a:solidFill>
                <a:latin typeface="Arial" charset="0"/>
                <a:ea typeface="ヒラギノ角ゴ ProN W3" charset="0"/>
                <a:cs typeface="ヒラギノ角ゴ ProN W3" charset="0"/>
              </a:defRPr>
            </a:lvl2pPr>
            <a:lvl3pPr marL="1142809" indent="-228561">
              <a:defRPr sz="2400">
                <a:solidFill>
                  <a:schemeClr val="tx1"/>
                </a:solidFill>
                <a:latin typeface="Arial" charset="0"/>
                <a:ea typeface="ヒラギノ角ゴ ProN W3" charset="0"/>
                <a:cs typeface="ヒラギノ角ゴ ProN W3" charset="0"/>
              </a:defRPr>
            </a:lvl3pPr>
            <a:lvl4pPr marL="1599932" indent="-228561">
              <a:defRPr sz="2400">
                <a:solidFill>
                  <a:schemeClr val="tx1"/>
                </a:solidFill>
                <a:latin typeface="Arial" charset="0"/>
                <a:ea typeface="ヒラギノ角ゴ ProN W3" charset="0"/>
                <a:cs typeface="ヒラギノ角ゴ ProN W3" charset="0"/>
              </a:defRPr>
            </a:lvl4pPr>
            <a:lvl5pPr marL="2057056" indent="-228561">
              <a:defRPr sz="2400">
                <a:solidFill>
                  <a:schemeClr val="tx1"/>
                </a:solidFill>
                <a:latin typeface="Arial" charset="0"/>
                <a:ea typeface="ヒラギノ角ゴ ProN W3" charset="0"/>
                <a:cs typeface="ヒラギノ角ゴ ProN W3" charset="0"/>
              </a:defRPr>
            </a:lvl5pPr>
            <a:lvl6pPr marL="2514179" indent="-22856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6pPr>
            <a:lvl7pPr marL="2971301" indent="-22856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7pPr>
            <a:lvl8pPr marL="3428427" indent="-22856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8pPr>
            <a:lvl9pPr marL="3885549" indent="-22856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9pPr>
          </a:lstStyle>
          <a:p>
            <a:fld id="{2D9DFE00-407B-DF4A-BD7D-29DEF83AFF5F}" type="slidenum">
              <a:rPr lang="en-US" sz="1100">
                <a:latin typeface="Verdana" panose="020B0604030504040204" pitchFamily="34" charset="0"/>
                <a:ea typeface="Verdana" panose="020B0604030504040204" pitchFamily="34" charset="0"/>
                <a:cs typeface="Verdana" panose="020B0604030504040204" pitchFamily="34" charset="0"/>
              </a:rPr>
              <a:pPr/>
              <a:t>98</a:t>
            </a:fld>
            <a:endParaRPr 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759801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Slide Image Placeholder 1"/>
          <p:cNvSpPr>
            <a:spLocks noGrp="1" noRot="1" noChangeAspect="1" noTextEdit="1"/>
          </p:cNvSpPr>
          <p:nvPr>
            <p:ph type="sldImg"/>
          </p:nvPr>
        </p:nvSpPr>
        <p:spPr>
          <a:xfrm>
            <a:off x="1228725" y="692150"/>
            <a:ext cx="4619625" cy="3463925"/>
          </a:xfrm>
          <a:ln/>
        </p:spPr>
      </p:sp>
      <p:sp>
        <p:nvSpPr>
          <p:cNvPr id="6205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ts val="0"/>
              </a:spcBef>
            </a:pPr>
            <a:r>
              <a:rPr lang="en-US" b="1" dirty="0">
                <a:latin typeface="Verdana" panose="020B0604030504040204" pitchFamily="34" charset="0"/>
                <a:ea typeface="Verdana" panose="020B0604030504040204" pitchFamily="34" charset="0"/>
                <a:cs typeface="Verdana" panose="020B0604030504040204" pitchFamily="34" charset="0"/>
              </a:rPr>
              <a:t>Say: </a:t>
            </a:r>
            <a:r>
              <a:rPr lang="en-US" dirty="0">
                <a:latin typeface="Verdana" panose="020B0604030504040204" pitchFamily="34" charset="0"/>
                <a:ea typeface="Verdana" panose="020B0604030504040204" pitchFamily="34" charset="0"/>
                <a:cs typeface="Verdana" panose="020B0604030504040204" pitchFamily="34" charset="0"/>
              </a:rPr>
              <a:t>Here are some simple steps and tips for explaining risk level to families. You can explain purpose, how the assessment classifies, and even give examples about how these types of assessments are used in many professions.</a:t>
            </a:r>
          </a:p>
        </p:txBody>
      </p:sp>
      <p:sp>
        <p:nvSpPr>
          <p:cNvPr id="6205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06311">
              <a:defRPr sz="2400">
                <a:solidFill>
                  <a:schemeClr val="tx1"/>
                </a:solidFill>
                <a:latin typeface="Arial" charset="0"/>
                <a:ea typeface="ヒラギノ角ゴ ProN W3" charset="0"/>
                <a:cs typeface="ヒラギノ角ゴ ProN W3" charset="0"/>
              </a:defRPr>
            </a:lvl1pPr>
            <a:lvl2pPr marL="742825" indent="-285701" defTabSz="906311">
              <a:defRPr sz="2400">
                <a:solidFill>
                  <a:schemeClr val="tx1"/>
                </a:solidFill>
                <a:latin typeface="Arial" charset="0"/>
                <a:ea typeface="ヒラギノ角ゴ ProN W3" charset="0"/>
                <a:cs typeface="ヒラギノ角ゴ ProN W3" charset="0"/>
              </a:defRPr>
            </a:lvl2pPr>
            <a:lvl3pPr marL="1142809" indent="-228561" defTabSz="906311">
              <a:defRPr sz="2400">
                <a:solidFill>
                  <a:schemeClr val="tx1"/>
                </a:solidFill>
                <a:latin typeface="Arial" charset="0"/>
                <a:ea typeface="ヒラギノ角ゴ ProN W3" charset="0"/>
                <a:cs typeface="ヒラギノ角ゴ ProN W3" charset="0"/>
              </a:defRPr>
            </a:lvl3pPr>
            <a:lvl4pPr marL="1599932" indent="-228561" defTabSz="906311">
              <a:defRPr sz="2400">
                <a:solidFill>
                  <a:schemeClr val="tx1"/>
                </a:solidFill>
                <a:latin typeface="Arial" charset="0"/>
                <a:ea typeface="ヒラギノ角ゴ ProN W3" charset="0"/>
                <a:cs typeface="ヒラギノ角ゴ ProN W3" charset="0"/>
              </a:defRPr>
            </a:lvl4pPr>
            <a:lvl5pPr marL="2057056" indent="-228561" defTabSz="906311">
              <a:defRPr sz="2400">
                <a:solidFill>
                  <a:schemeClr val="tx1"/>
                </a:solidFill>
                <a:latin typeface="Arial" charset="0"/>
                <a:ea typeface="ヒラギノ角ゴ ProN W3" charset="0"/>
                <a:cs typeface="ヒラギノ角ゴ ProN W3" charset="0"/>
              </a:defRPr>
            </a:lvl5pPr>
            <a:lvl6pPr marL="2514179" indent="-228561" defTabSz="90631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6pPr>
            <a:lvl7pPr marL="2971301" indent="-228561" defTabSz="90631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7pPr>
            <a:lvl8pPr marL="3428427" indent="-228561" defTabSz="90631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8pPr>
            <a:lvl9pPr marL="3885549" indent="-228561" defTabSz="906311" eaLnBrk="0" fontAlgn="base" hangingPunct="0">
              <a:spcBef>
                <a:spcPct val="0"/>
              </a:spcBef>
              <a:spcAft>
                <a:spcPct val="0"/>
              </a:spcAft>
              <a:defRPr sz="2400">
                <a:solidFill>
                  <a:schemeClr val="tx1"/>
                </a:solidFill>
                <a:latin typeface="Arial" charset="0"/>
                <a:ea typeface="ヒラギノ角ゴ ProN W3" charset="0"/>
                <a:cs typeface="ヒラギノ角ゴ ProN W3" charset="0"/>
              </a:defRPr>
            </a:lvl9pPr>
          </a:lstStyle>
          <a:p>
            <a:fld id="{486B9BBA-C8E5-414F-941A-CD3DBB53FC46}" type="slidenum">
              <a:rPr lang="en-US" sz="1100">
                <a:latin typeface="Verdana" panose="020B0604030504040204" pitchFamily="34" charset="0"/>
                <a:ea typeface="Verdana" panose="020B0604030504040204" pitchFamily="34" charset="0"/>
                <a:cs typeface="Verdana" panose="020B0604030504040204" pitchFamily="34" charset="0"/>
              </a:rPr>
              <a:pPr/>
              <a:t>99</a:t>
            </a:fld>
            <a:endParaRPr lang="en-US" sz="11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30272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Report figures">
    <p:spTree>
      <p:nvGrpSpPr>
        <p:cNvPr id="1" name=""/>
        <p:cNvGrpSpPr/>
        <p:nvPr/>
      </p:nvGrpSpPr>
      <p:grpSpPr>
        <a:xfrm>
          <a:off x="0" y="0"/>
          <a:ext cx="0" cy="0"/>
          <a:chOff x="0" y="0"/>
          <a:chExt cx="0" cy="0"/>
        </a:xfrm>
      </p:grpSpPr>
      <p:sp>
        <p:nvSpPr>
          <p:cNvPr id="16" name="Content Placeholder 5"/>
          <p:cNvSpPr>
            <a:spLocks noGrp="1"/>
          </p:cNvSpPr>
          <p:nvPr>
            <p:ph sz="quarter" idx="13"/>
          </p:nvPr>
        </p:nvSpPr>
        <p:spPr>
          <a:xfrm>
            <a:off x="457200" y="1385180"/>
            <a:ext cx="8229599" cy="4617267"/>
          </a:xfrm>
        </p:spPr>
        <p:txBody>
          <a:bodyPr>
            <a:noAutofit/>
          </a:bodyPr>
          <a:lstStyle>
            <a:lvl1pPr marL="0" indent="0">
              <a:lnSpc>
                <a:spcPct val="100000"/>
              </a:lnSpc>
              <a:spcBef>
                <a:spcPts val="0"/>
              </a:spcBef>
              <a:buFontTx/>
              <a:buNone/>
              <a:defRPr sz="1600"/>
            </a:lvl1pPr>
            <a:lvl2pPr>
              <a:lnSpc>
                <a:spcPct val="100000"/>
              </a:lnSpc>
              <a:spcBef>
                <a:spcPts val="0"/>
              </a:spcBef>
              <a:defRPr sz="1600"/>
            </a:lvl2pPr>
            <a:lvl3pPr>
              <a:lnSpc>
                <a:spcPct val="100000"/>
              </a:lnSpc>
              <a:spcBef>
                <a:spcPts val="0"/>
              </a:spcBef>
              <a:defRPr sz="1600"/>
            </a:lvl3pPr>
            <a:lvl4pPr>
              <a:lnSpc>
                <a:spcPct val="100000"/>
              </a:lnSpc>
              <a:spcBef>
                <a:spcPts val="0"/>
              </a:spcBef>
              <a:defRPr sz="1600"/>
            </a:lvl4pPr>
            <a:lvl5pPr>
              <a:lnSpc>
                <a:spcPct val="100000"/>
              </a:lnSpc>
              <a:spcBef>
                <a:spcPts val="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0" name="Title 1"/>
          <p:cNvSpPr>
            <a:spLocks noGrp="1"/>
          </p:cNvSpPr>
          <p:nvPr>
            <p:ph type="title" hasCustomPrompt="1"/>
          </p:nvPr>
        </p:nvSpPr>
        <p:spPr>
          <a:xfrm>
            <a:off x="457200" y="207025"/>
            <a:ext cx="8229600" cy="961998"/>
          </a:xfrm>
        </p:spPr>
        <p:txBody>
          <a:bodyPr>
            <a:normAutofit/>
          </a:bodyPr>
          <a:lstStyle>
            <a:lvl1pPr algn="ctr">
              <a:lnSpc>
                <a:spcPct val="100000"/>
              </a:lnSpc>
              <a:defRPr sz="2400" b="1">
                <a:solidFill>
                  <a:srgbClr val="040404"/>
                </a:solidFill>
              </a:defRPr>
            </a:lvl1pPr>
          </a:lstStyle>
          <a:p>
            <a:r>
              <a:rPr lang="en-US" dirty="0" smtClean="0"/>
              <a:t>Slide master</a:t>
            </a:r>
            <a:endParaRPr lang="en-US" dirty="0"/>
          </a:p>
        </p:txBody>
      </p:sp>
      <p:sp>
        <p:nvSpPr>
          <p:cNvPr id="3" name="Content Placeholder 2"/>
          <p:cNvSpPr>
            <a:spLocks noGrp="1"/>
          </p:cNvSpPr>
          <p:nvPr>
            <p:ph sz="quarter" idx="14" hasCustomPrompt="1"/>
          </p:nvPr>
        </p:nvSpPr>
        <p:spPr>
          <a:xfrm>
            <a:off x="457200" y="6209362"/>
            <a:ext cx="8229600" cy="354012"/>
          </a:xfrm>
        </p:spPr>
        <p:txBody>
          <a:bodyPr/>
          <a:lstStyle>
            <a:lvl1pPr>
              <a:defRPr baseline="0"/>
            </a:lvl1pPr>
          </a:lstStyle>
          <a:p>
            <a:pPr lvl="0"/>
            <a:r>
              <a:rPr lang="en-US" dirty="0" smtClean="0"/>
              <a:t>N size should be 16-point, notes should be 14-point font.</a:t>
            </a:r>
            <a:endParaRPr lang="en-US" dirty="0"/>
          </a:p>
        </p:txBody>
      </p:sp>
    </p:spTree>
    <p:extLst>
      <p:ext uri="{BB962C8B-B14F-4D97-AF65-F5344CB8AC3E}">
        <p14:creationId xmlns:p14="http://schemas.microsoft.com/office/powerpoint/2010/main" val="1888066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xfrm>
            <a:off x="1295400" y="6245225"/>
            <a:ext cx="2286000" cy="476250"/>
          </a:xfrm>
          <a:prstGeom prst="rect">
            <a:avLst/>
          </a:prstGeom>
          <a:ln/>
        </p:spPr>
        <p:txBody>
          <a:bodyPr/>
          <a:lstStyle>
            <a:lvl1pPr>
              <a:defRPr/>
            </a:lvl1pPr>
          </a:lstStyle>
          <a:p>
            <a:pPr>
              <a:defRPr/>
            </a:pP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6897984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Title Slide with photo">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029" t="14366" r="691" b="33556"/>
          <a:stretch/>
        </p:blipFill>
        <p:spPr>
          <a:xfrm>
            <a:off x="51850" y="3592985"/>
            <a:ext cx="9047747" cy="3265015"/>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
        <p:nvSpPr>
          <p:cNvPr id="8" name="Rectangle 7"/>
          <p:cNvSpPr/>
          <p:nvPr userDrawn="1"/>
        </p:nvSpPr>
        <p:spPr>
          <a:xfrm>
            <a:off x="3724" y="1862220"/>
            <a:ext cx="9144000" cy="2159000"/>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ctrTitle"/>
          </p:nvPr>
        </p:nvSpPr>
        <p:spPr>
          <a:xfrm>
            <a:off x="2108200" y="1862220"/>
            <a:ext cx="6350000" cy="2023979"/>
          </a:xfrm>
        </p:spPr>
        <p:txBody>
          <a:bodyPr>
            <a:noAutofit/>
          </a:bodyPr>
          <a:lstStyle>
            <a:lvl1pPr algn="l">
              <a:lnSpc>
                <a:spcPct val="100000"/>
              </a:lnSpc>
              <a:defRPr sz="3200">
                <a:solidFill>
                  <a:srgbClr val="393634"/>
                </a:solidFill>
              </a:defRPr>
            </a:lvl1pPr>
          </a:lstStyle>
          <a:p>
            <a:r>
              <a:rPr lang="en-US" smtClean="0"/>
              <a:t>Click to edit Master title style</a:t>
            </a:r>
            <a:endParaRPr lang="en-US" dirty="0"/>
          </a:p>
        </p:txBody>
      </p:sp>
      <p:sp>
        <p:nvSpPr>
          <p:cNvPr id="10" name="Rectangle 9"/>
          <p:cNvSpPr/>
          <p:nvPr userDrawn="1"/>
        </p:nvSpPr>
        <p:spPr>
          <a:xfrm>
            <a:off x="3724" y="4030578"/>
            <a:ext cx="9147724" cy="310896"/>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pic>
        <p:nvPicPr>
          <p:cNvPr id="1026" name="Picture 2" descr="\\sharepoint.nccdcrc.org@SSL\DavWWWRoot\workgroups\communications\LogosTemplates\CRC logos and templates\CRC RGB for screen.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0480" y="468754"/>
            <a:ext cx="3295440" cy="649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456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Title Slide with photo">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3896" r="1381" b="41878"/>
          <a:stretch/>
        </p:blipFill>
        <p:spPr>
          <a:xfrm>
            <a:off x="-16042" y="3543302"/>
            <a:ext cx="9196510" cy="3368160"/>
          </a:xfrm>
          <a:prstGeom prst="rect">
            <a:avLst/>
          </a:prstGeom>
        </p:spPr>
      </p:pic>
      <p:sp>
        <p:nvSpPr>
          <p:cNvPr id="8" name="Rectangle 7"/>
          <p:cNvSpPr/>
          <p:nvPr userDrawn="1"/>
        </p:nvSpPr>
        <p:spPr>
          <a:xfrm>
            <a:off x="0" y="1305167"/>
            <a:ext cx="9180468" cy="222209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ctrTitle"/>
          </p:nvPr>
        </p:nvSpPr>
        <p:spPr>
          <a:xfrm>
            <a:off x="2108200" y="1305168"/>
            <a:ext cx="6350000" cy="2158999"/>
          </a:xfrm>
        </p:spPr>
        <p:txBody>
          <a:bodyPr>
            <a:noAutofit/>
          </a:bodyPr>
          <a:lstStyle>
            <a:lvl1pPr algn="l">
              <a:lnSpc>
                <a:spcPct val="100000"/>
              </a:lnSpc>
              <a:defRPr sz="3200">
                <a:solidFill>
                  <a:srgbClr val="393634"/>
                </a:solidFill>
              </a:defRPr>
            </a:lvl1pPr>
          </a:lstStyle>
          <a:p>
            <a:r>
              <a:rPr lang="en-US" smtClean="0"/>
              <a:t>Click to edit Master title style</a:t>
            </a:r>
            <a:endParaRPr lang="en-US" dirty="0"/>
          </a:p>
        </p:txBody>
      </p:sp>
      <p:pic>
        <p:nvPicPr>
          <p:cNvPr id="9" name="Picture 2" descr="\\sharepoint.nccdcrc.org@SSL\DavWWWRoot\workgroups\communications\LogosTemplates\CRC logos and templates\CRC RGB for screen.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0480" y="480460"/>
            <a:ext cx="3295440" cy="64922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2084" y="3543302"/>
            <a:ext cx="9212552" cy="30680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Tree>
    <p:extLst>
      <p:ext uri="{BB962C8B-B14F-4D97-AF65-F5344CB8AC3E}">
        <p14:creationId xmlns:p14="http://schemas.microsoft.com/office/powerpoint/2010/main" val="25552380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Slide -- no photo">
    <p:spTree>
      <p:nvGrpSpPr>
        <p:cNvPr id="1" name=""/>
        <p:cNvGrpSpPr/>
        <p:nvPr/>
      </p:nvGrpSpPr>
      <p:grpSpPr>
        <a:xfrm>
          <a:off x="0" y="0"/>
          <a:ext cx="0" cy="0"/>
          <a:chOff x="0" y="0"/>
          <a:chExt cx="0" cy="0"/>
        </a:xfrm>
      </p:grpSpPr>
      <p:sp>
        <p:nvSpPr>
          <p:cNvPr id="8" name="Rectangle 7"/>
          <p:cNvSpPr/>
          <p:nvPr userDrawn="1"/>
        </p:nvSpPr>
        <p:spPr>
          <a:xfrm>
            <a:off x="0" y="1727200"/>
            <a:ext cx="9144000" cy="730250"/>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9" name="Rectangle 8"/>
          <p:cNvSpPr/>
          <p:nvPr userDrawn="1"/>
        </p:nvSpPr>
        <p:spPr>
          <a:xfrm>
            <a:off x="0" y="1718733"/>
            <a:ext cx="9144000"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6" name="Title 1"/>
          <p:cNvSpPr>
            <a:spLocks noGrp="1"/>
          </p:cNvSpPr>
          <p:nvPr>
            <p:ph type="ctrTitle"/>
          </p:nvPr>
        </p:nvSpPr>
        <p:spPr>
          <a:xfrm>
            <a:off x="2108200" y="1998133"/>
            <a:ext cx="6350000" cy="4385734"/>
          </a:xfrm>
        </p:spPr>
        <p:txBody>
          <a:bodyPr>
            <a:noAutofit/>
          </a:bodyPr>
          <a:lstStyle>
            <a:lvl1pPr algn="l">
              <a:lnSpc>
                <a:spcPct val="100000"/>
              </a:lnSpc>
              <a:defRPr sz="4800">
                <a:solidFill>
                  <a:srgbClr val="393634"/>
                </a:solidFill>
              </a:defRPr>
            </a:lvl1pPr>
          </a:lstStyle>
          <a:p>
            <a:r>
              <a:rPr lang="en-US" smtClean="0"/>
              <a:t>Click to edit Master title style</a:t>
            </a:r>
            <a:endParaRPr lang="en-US" dirty="0"/>
          </a:p>
        </p:txBody>
      </p:sp>
      <p:pic>
        <p:nvPicPr>
          <p:cNvPr id="7" name="Picture 2" descr="\\sharepoint.nccdcrc.org@SSL\DavWWWRoot\workgroups\communications\LogosTemplates\CRC logos and templates\CRC RGB for screen.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1470" y="425622"/>
            <a:ext cx="3295440" cy="6492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userDrawn="1"/>
        </p:nvSpPr>
        <p:spPr>
          <a:xfrm>
            <a:off x="7634377" y="6452558"/>
            <a:ext cx="1371600" cy="276046"/>
          </a:xfrm>
          <a:prstGeom prst="rect">
            <a:avLst/>
          </a:prstGeom>
          <a:solidFill>
            <a:schemeClr val="bg1"/>
          </a:solidFill>
        </p:spPr>
        <p:txBody>
          <a:bodyPr vert="horz" wrap="square" lIns="91440" tIns="45720" rIns="91440" bIns="45720" rtlCol="0" anchor="ctr">
            <a:normAutofit fontScale="55000" lnSpcReduction="20000"/>
          </a:bodyPr>
          <a:lstStyle/>
          <a:p>
            <a:pPr defTabSz="457200" eaLnBrk="1" fontAlgn="auto" hangingPunct="1">
              <a:spcAft>
                <a:spcPts val="0"/>
              </a:spcAft>
            </a:pPr>
            <a:endParaRPr lang="en-US" sz="2800" b="0" dirty="0" smtClean="0">
              <a:solidFill>
                <a:srgbClr val="FFFFFF"/>
              </a:solidFill>
              <a:latin typeface="Verdana"/>
              <a:cs typeface="Verdana"/>
            </a:endParaRPr>
          </a:p>
        </p:txBody>
      </p:sp>
    </p:spTree>
    <p:extLst>
      <p:ext uri="{BB962C8B-B14F-4D97-AF65-F5344CB8AC3E}">
        <p14:creationId xmlns:p14="http://schemas.microsoft.com/office/powerpoint/2010/main" val="14280764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p:cNvSpPr/>
          <p:nvPr userDrawn="1"/>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1"/>
            <a:ext cx="8229600" cy="961998"/>
          </a:xfrm>
        </p:spPr>
        <p:txBody>
          <a:bodyPr>
            <a:noAutofit/>
          </a:bodyPr>
          <a:lstStyle>
            <a:lvl1pPr algn="l">
              <a:lnSpc>
                <a:spcPct val="100000"/>
              </a:lnSpc>
              <a:defRPr sz="3200">
                <a:solidFill>
                  <a:srgbClr val="393634"/>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709954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rgbClr val="A19D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solidFill>
                  <a:srgbClr val="393634"/>
                </a:solidFill>
              </a:defRPr>
            </a:lvl1pPr>
            <a:lvl2pPr>
              <a:lnSpc>
                <a:spcPct val="100000"/>
              </a:lnSpc>
              <a:spcBef>
                <a:spcPts val="0"/>
              </a:spcBef>
              <a:spcAft>
                <a:spcPts val="0"/>
              </a:spcAft>
              <a:defRPr sz="1800">
                <a:solidFill>
                  <a:srgbClr val="393634"/>
                </a:solidFill>
              </a:defRPr>
            </a:lvl2pPr>
            <a:lvl3pPr marL="914400" indent="-457200">
              <a:lnSpc>
                <a:spcPct val="100000"/>
              </a:lnSpc>
              <a:spcBef>
                <a:spcPts val="0"/>
              </a:spcBef>
              <a:spcAft>
                <a:spcPts val="0"/>
              </a:spcAft>
              <a:defRPr sz="1800">
                <a:solidFill>
                  <a:srgbClr val="393634"/>
                </a:solidFill>
              </a:defRPr>
            </a:lvl3pPr>
            <a:lvl4pPr marL="1371600" indent="-457200">
              <a:lnSpc>
                <a:spcPct val="100000"/>
              </a:lnSpc>
              <a:spcBef>
                <a:spcPts val="0"/>
              </a:spcBef>
              <a:spcAft>
                <a:spcPts val="0"/>
              </a:spcAft>
              <a:defRPr sz="1800">
                <a:solidFill>
                  <a:srgbClr val="393634"/>
                </a:solidFill>
              </a:defRPr>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9861170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1" name="Rectangle 10"/>
          <p:cNvSpPr/>
          <p:nvPr userDrawn="1"/>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4" name="Rectangle 13"/>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9" name="Text Placeholder 4"/>
          <p:cNvSpPr>
            <a:spLocks noGrp="1"/>
          </p:cNvSpPr>
          <p:nvPr>
            <p:ph type="body" sz="quarter" idx="3"/>
          </p:nvPr>
        </p:nvSpPr>
        <p:spPr>
          <a:xfrm>
            <a:off x="4645025" y="1729854"/>
            <a:ext cx="4041775" cy="639762"/>
          </a:xfrm>
        </p:spPr>
        <p:txBody>
          <a:bodyPr anchor="b">
            <a:noAutofit/>
          </a:bodyPr>
          <a:lstStyle>
            <a:lvl1pPr marL="0" indent="0">
              <a:buNone/>
              <a:defRPr sz="2400" b="1">
                <a:solidFill>
                  <a:srgbClr val="A19D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Content Placeholder 5"/>
          <p:cNvSpPr>
            <a:spLocks noGrp="1"/>
          </p:cNvSpPr>
          <p:nvPr>
            <p:ph sz="quarter" idx="4"/>
          </p:nvPr>
        </p:nvSpPr>
        <p:spPr>
          <a:xfrm>
            <a:off x="4645025" y="2369616"/>
            <a:ext cx="4041775" cy="3756547"/>
          </a:xfrm>
        </p:spPr>
        <p:txBody>
          <a:bodyPr>
            <a:noAutofit/>
          </a:bodyPr>
          <a:lstStyle>
            <a:lvl1pPr marL="0" indent="0">
              <a:lnSpc>
                <a:spcPct val="100000"/>
              </a:lnSpc>
              <a:spcBef>
                <a:spcPts val="0"/>
              </a:spcBef>
              <a:spcAft>
                <a:spcPts val="0"/>
              </a:spcAft>
              <a:buFontTx/>
              <a:buNone/>
              <a:defRPr sz="1800"/>
            </a:lvl1pPr>
            <a:lvl2pPr>
              <a:lnSpc>
                <a:spcPct val="100000"/>
              </a:lnSpc>
              <a:spcBef>
                <a:spcPts val="0"/>
              </a:spcBef>
              <a:spcAft>
                <a:spcPts val="0"/>
              </a:spcAft>
              <a:defRPr sz="1800"/>
            </a:lvl2pPr>
            <a:lvl3pPr>
              <a:lnSpc>
                <a:spcPct val="100000"/>
              </a:lnSpc>
              <a:spcBef>
                <a:spcPts val="0"/>
              </a:spcBef>
              <a:spcAft>
                <a:spcPts val="0"/>
              </a:spcAft>
              <a:defRPr sz="1800"/>
            </a:lvl3pPr>
            <a:lvl4pPr>
              <a:lnSpc>
                <a:spcPct val="100000"/>
              </a:lnSpc>
              <a:spcBef>
                <a:spcPts val="0"/>
              </a:spcBef>
              <a:spcAft>
                <a:spcPts val="0"/>
              </a:spcAft>
              <a:defRPr sz="18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5" name="Footer Placeholder 7"/>
          <p:cNvSpPr>
            <a:spLocks noGrp="1"/>
          </p:cNvSpPr>
          <p:nvPr>
            <p:ph type="ftr" sz="quarter" idx="11"/>
          </p:nvPr>
        </p:nvSpPr>
        <p:spPr>
          <a:xfrm>
            <a:off x="618073" y="6356350"/>
            <a:ext cx="683515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7" name="Content Placeholder 5"/>
          <p:cNvSpPr>
            <a:spLocks noGrp="1"/>
          </p:cNvSpPr>
          <p:nvPr>
            <p:ph sz="quarter" idx="12"/>
          </p:nvPr>
        </p:nvSpPr>
        <p:spPr>
          <a:xfrm>
            <a:off x="457200" y="1729853"/>
            <a:ext cx="4041775" cy="4396309"/>
          </a:xfrm>
        </p:spPr>
        <p:txBody>
          <a:bodyPr>
            <a:normAutofit/>
          </a:bodyPr>
          <a:lstStyle>
            <a:lvl1pPr marL="0" indent="0">
              <a:spcAft>
                <a:spcPts val="600"/>
              </a:spcAft>
              <a:buFont typeface="Arial"/>
              <a:buNone/>
              <a:defRPr sz="1800"/>
            </a:lvl1pPr>
            <a:lvl2pPr>
              <a:spcAft>
                <a:spcPts val="600"/>
              </a:spcAft>
              <a:defRPr sz="1800"/>
            </a:lvl2pPr>
            <a:lvl3pPr>
              <a:spcAft>
                <a:spcPts val="600"/>
              </a:spcAft>
              <a:defRPr sz="1800"/>
            </a:lvl3pPr>
            <a:lvl4pPr>
              <a:spcAft>
                <a:spcPts val="600"/>
              </a:spcAft>
              <a:defRPr sz="1800"/>
            </a:lvl4pPr>
            <a:lvl5pPr>
              <a:spcAft>
                <a:spcPts val="60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9" name="TextBox 18"/>
          <p:cNvSpPr txBox="1"/>
          <p:nvPr userDrawn="1"/>
        </p:nvSpPr>
        <p:spPr>
          <a:xfrm>
            <a:off x="5503599" y="3192536"/>
            <a:ext cx="914400" cy="914400"/>
          </a:xfrm>
          <a:prstGeom prst="rect">
            <a:avLst/>
          </a:prstGeom>
        </p:spPr>
        <p:txBody>
          <a:bodyPr vert="horz" wrap="none" lIns="91440" tIns="45720" rIns="91440" bIns="45720" rtlCol="0" anchor="ctr">
            <a:normAutofit/>
          </a:bodyPr>
          <a:lstStyle/>
          <a:p>
            <a:pPr defTabSz="457200" eaLnBrk="1" fontAlgn="auto" hangingPunct="1">
              <a:spcAft>
                <a:spcPts val="0"/>
              </a:spcAft>
            </a:pPr>
            <a:endParaRPr lang="en-US" sz="2800" b="0" dirty="0" smtClean="0">
              <a:solidFill>
                <a:srgbClr val="FFFFFF"/>
              </a:solidFill>
              <a:latin typeface="Verdana"/>
              <a:cs typeface="Verdana"/>
            </a:endParaRPr>
          </a:p>
        </p:txBody>
      </p:sp>
      <p:sp>
        <p:nvSpPr>
          <p:cNvPr id="16" name="Title 1"/>
          <p:cNvSpPr>
            <a:spLocks noGrp="1"/>
          </p:cNvSpPr>
          <p:nvPr>
            <p:ph type="title" hasCustomPrompt="1"/>
          </p:nvPr>
        </p:nvSpPr>
        <p:spPr>
          <a:xfrm>
            <a:off x="457200" y="1"/>
            <a:ext cx="8229600" cy="961998"/>
          </a:xfrm>
        </p:spPr>
        <p:txBody>
          <a:bodyPr>
            <a:noAutofit/>
          </a:bodyPr>
          <a:lstStyle>
            <a:lvl1pPr algn="l">
              <a:lnSpc>
                <a:spcPct val="100000"/>
              </a:lnSpc>
              <a:defRPr sz="3200">
                <a:solidFill>
                  <a:srgbClr val="040404"/>
                </a:solidFill>
              </a:defRPr>
            </a:lvl1pPr>
          </a:lstStyle>
          <a:p>
            <a:r>
              <a:rPr lang="en-US" dirty="0" smtClean="0"/>
              <a:t>Slide master</a:t>
            </a:r>
            <a:endParaRPr lang="en-US" dirty="0"/>
          </a:p>
        </p:txBody>
      </p:sp>
    </p:spTree>
    <p:extLst>
      <p:ext uri="{BB962C8B-B14F-4D97-AF65-F5344CB8AC3E}">
        <p14:creationId xmlns:p14="http://schemas.microsoft.com/office/powerpoint/2010/main" val="1571969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618073" y="6356350"/>
            <a:ext cx="693004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5" name="Text Placeholder 4"/>
          <p:cNvSpPr>
            <a:spLocks noGrp="1"/>
          </p:cNvSpPr>
          <p:nvPr>
            <p:ph type="body" sz="quarter" idx="12"/>
          </p:nvPr>
        </p:nvSpPr>
        <p:spPr>
          <a:xfrm>
            <a:off x="560915" y="1729854"/>
            <a:ext cx="3884083" cy="639762"/>
          </a:xfrm>
        </p:spPr>
        <p:txBody>
          <a:bodyPr anchor="b">
            <a:noAutofit/>
          </a:bodyPr>
          <a:lstStyle>
            <a:lvl1pPr marL="0" indent="0">
              <a:buNone/>
              <a:defRPr sz="1800" b="1">
                <a:solidFill>
                  <a:srgbClr val="04040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Content Placeholder 5"/>
          <p:cNvSpPr>
            <a:spLocks noGrp="1"/>
          </p:cNvSpPr>
          <p:nvPr>
            <p:ph sz="quarter" idx="13"/>
          </p:nvPr>
        </p:nvSpPr>
        <p:spPr>
          <a:xfrm>
            <a:off x="560915" y="2369616"/>
            <a:ext cx="3884083" cy="3756547"/>
          </a:xfrm>
        </p:spPr>
        <p:txBody>
          <a:bodyPr>
            <a:noAutofit/>
          </a:bodyPr>
          <a:lstStyle>
            <a:lvl1pPr marL="0" indent="0">
              <a:lnSpc>
                <a:spcPct val="100000"/>
              </a:lnSpc>
              <a:spcBef>
                <a:spcPts val="0"/>
              </a:spcBef>
              <a:buFontTx/>
              <a:buNone/>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7" name="Text Placeholder 4"/>
          <p:cNvSpPr>
            <a:spLocks noGrp="1"/>
          </p:cNvSpPr>
          <p:nvPr>
            <p:ph type="body" sz="quarter" idx="14"/>
          </p:nvPr>
        </p:nvSpPr>
        <p:spPr>
          <a:xfrm>
            <a:off x="4802716" y="1729854"/>
            <a:ext cx="3884083" cy="639762"/>
          </a:xfrm>
        </p:spPr>
        <p:txBody>
          <a:bodyPr anchor="b">
            <a:noAutofit/>
          </a:bodyPr>
          <a:lstStyle>
            <a:lvl1pPr marL="0" indent="0">
              <a:buNone/>
              <a:defRPr sz="1800" b="1">
                <a:solidFill>
                  <a:srgbClr val="04040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8" name="Content Placeholder 5"/>
          <p:cNvSpPr>
            <a:spLocks noGrp="1"/>
          </p:cNvSpPr>
          <p:nvPr>
            <p:ph sz="quarter" idx="15"/>
          </p:nvPr>
        </p:nvSpPr>
        <p:spPr>
          <a:xfrm>
            <a:off x="4802716" y="2369616"/>
            <a:ext cx="3884083" cy="3756547"/>
          </a:xfrm>
        </p:spPr>
        <p:txBody>
          <a:bodyPr>
            <a:noAutofit/>
          </a:bodyPr>
          <a:lstStyle>
            <a:lvl1pPr marL="0" indent="0">
              <a:lnSpc>
                <a:spcPct val="100000"/>
              </a:lnSpc>
              <a:spcBef>
                <a:spcPts val="0"/>
              </a:spcBef>
              <a:buFontTx/>
              <a:buNone/>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Rectangle 11"/>
          <p:cNvSpPr/>
          <p:nvPr userDrawn="1"/>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4" name="Rectangle 13"/>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0" name="Title 1"/>
          <p:cNvSpPr>
            <a:spLocks noGrp="1"/>
          </p:cNvSpPr>
          <p:nvPr>
            <p:ph type="title" hasCustomPrompt="1"/>
          </p:nvPr>
        </p:nvSpPr>
        <p:spPr>
          <a:xfrm>
            <a:off x="457200" y="1"/>
            <a:ext cx="8229600" cy="961998"/>
          </a:xfrm>
        </p:spPr>
        <p:txBody>
          <a:bodyPr>
            <a:normAutofit/>
          </a:bodyPr>
          <a:lstStyle>
            <a:lvl1pPr algn="l">
              <a:lnSpc>
                <a:spcPct val="100000"/>
              </a:lnSpc>
              <a:defRPr sz="3200">
                <a:solidFill>
                  <a:srgbClr val="040404"/>
                </a:solidFill>
              </a:defRPr>
            </a:lvl1pPr>
          </a:lstStyle>
          <a:p>
            <a:r>
              <a:rPr lang="en-US" dirty="0" smtClean="0"/>
              <a:t>Slide master</a:t>
            </a:r>
            <a:endParaRPr lang="en-US" dirty="0"/>
          </a:p>
        </p:txBody>
      </p:sp>
    </p:spTree>
    <p:extLst>
      <p:ext uri="{BB962C8B-B14F-4D97-AF65-F5344CB8AC3E}">
        <p14:creationId xmlns:p14="http://schemas.microsoft.com/office/powerpoint/2010/main" val="22528818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0" name="Footer Placeholder 7"/>
          <p:cNvSpPr>
            <a:spLocks noGrp="1"/>
          </p:cNvSpPr>
          <p:nvPr>
            <p:ph type="ftr" sz="quarter" idx="11"/>
          </p:nvPr>
        </p:nvSpPr>
        <p:spPr>
          <a:xfrm>
            <a:off x="618073" y="6356350"/>
            <a:ext cx="693004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8" name="Rectangle 7"/>
          <p:cNvSpPr/>
          <p:nvPr userDrawn="1"/>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2" name="Rectangle 11"/>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3" name="Title 1"/>
          <p:cNvSpPr>
            <a:spLocks noGrp="1"/>
          </p:cNvSpPr>
          <p:nvPr>
            <p:ph type="title" hasCustomPrompt="1"/>
          </p:nvPr>
        </p:nvSpPr>
        <p:spPr>
          <a:xfrm>
            <a:off x="457200" y="1"/>
            <a:ext cx="8229600" cy="961998"/>
          </a:xfrm>
        </p:spPr>
        <p:txBody>
          <a:bodyPr>
            <a:noAutofit/>
          </a:bodyPr>
          <a:lstStyle>
            <a:lvl1pPr algn="l">
              <a:lnSpc>
                <a:spcPct val="100000"/>
              </a:lnSpc>
              <a:defRPr sz="3200">
                <a:solidFill>
                  <a:srgbClr val="040404"/>
                </a:solidFill>
              </a:defRPr>
            </a:lvl1pPr>
          </a:lstStyle>
          <a:p>
            <a:r>
              <a:rPr lang="en-US" dirty="0" smtClean="0"/>
              <a:t>Slide master</a:t>
            </a:r>
            <a:endParaRPr lang="en-US" dirty="0"/>
          </a:p>
        </p:txBody>
      </p:sp>
    </p:spTree>
    <p:extLst>
      <p:ext uri="{BB962C8B-B14F-4D97-AF65-F5344CB8AC3E}">
        <p14:creationId xmlns:p14="http://schemas.microsoft.com/office/powerpoint/2010/main" val="25071671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9185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9427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500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72035" name="Rectangle 3"/>
          <p:cNvSpPr>
            <a:spLocks noGrp="1" noChangeArrowheads="1"/>
          </p:cNvSpPr>
          <p:nvPr>
            <p:ph type="ctrTitle"/>
          </p:nvPr>
        </p:nvSpPr>
        <p:spPr>
          <a:xfrm>
            <a:off x="1371600" y="1447800"/>
            <a:ext cx="7391400" cy="1470025"/>
          </a:xfrm>
        </p:spPr>
        <p:txBody>
          <a:bodyPr/>
          <a:lstStyle>
            <a:lvl1pPr>
              <a:defRPr sz="3600"/>
            </a:lvl1pPr>
          </a:lstStyle>
          <a:p>
            <a:r>
              <a:rPr lang="en-US"/>
              <a:t>Click to edit Master title style</a:t>
            </a:r>
          </a:p>
        </p:txBody>
      </p:sp>
      <p:sp>
        <p:nvSpPr>
          <p:cNvPr id="172036" name="Rectangle 4"/>
          <p:cNvSpPr>
            <a:spLocks noGrp="1" noChangeArrowheads="1"/>
          </p:cNvSpPr>
          <p:nvPr>
            <p:ph type="subTitle" idx="1"/>
          </p:nvPr>
        </p:nvSpPr>
        <p:spPr>
          <a:xfrm>
            <a:off x="1371600" y="3352800"/>
            <a:ext cx="7086600" cy="2286000"/>
          </a:xfrm>
        </p:spPr>
        <p:txBody>
          <a:bodyPr/>
          <a:lstStyle>
            <a:lvl1pPr marL="0" indent="0">
              <a:buFontTx/>
              <a:buNone/>
              <a:defRPr sz="2800"/>
            </a:lvl1pPr>
          </a:lstStyle>
          <a:p>
            <a:r>
              <a:rPr lang="en-US"/>
              <a:t>Click to edit Master subtitle style</a:t>
            </a:r>
          </a:p>
        </p:txBody>
      </p:sp>
      <p:sp>
        <p:nvSpPr>
          <p:cNvPr id="7" name="Rectangle 8"/>
          <p:cNvSpPr>
            <a:spLocks noGrp="1" noChangeArrowheads="1"/>
          </p:cNvSpPr>
          <p:nvPr>
            <p:ph type="dt" sz="half" idx="10"/>
          </p:nvPr>
        </p:nvSpPr>
        <p:spPr>
          <a:xfrm>
            <a:off x="1295400" y="6245225"/>
            <a:ext cx="2286000" cy="476250"/>
          </a:xfrm>
          <a:prstGeom prst="rect">
            <a:avLst/>
          </a:prstGeom>
        </p:spPr>
        <p:txBody>
          <a:bodyPr/>
          <a:lstStyle>
            <a:lvl1pPr>
              <a:defRPr/>
            </a:lvl1pPr>
          </a:lstStyle>
          <a:p>
            <a:pPr>
              <a:defRPr/>
            </a:pPr>
            <a:endParaRPr lang="en-US" dirty="0"/>
          </a:p>
        </p:txBody>
      </p:sp>
      <p:sp>
        <p:nvSpPr>
          <p:cNvPr id="8" name="Rectangle 9"/>
          <p:cNvSpPr>
            <a:spLocks noGrp="1" noChangeArrowheads="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9978928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6221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7111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4" name="Rectangle 3"/>
          <p:cNvSpPr/>
          <p:nvPr/>
        </p:nvSpPr>
        <p:spPr>
          <a:xfrm>
            <a:off x="0" y="0"/>
            <a:ext cx="9144000" cy="1066800"/>
          </a:xfrm>
          <a:prstGeom prst="rect">
            <a:avLst/>
          </a:prstGeom>
          <a:no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b="0" dirty="0">
              <a:solidFill>
                <a:srgbClr val="FFFFFF"/>
              </a:solidFill>
            </a:endParaRPr>
          </a:p>
        </p:txBody>
      </p:sp>
      <p:cxnSp>
        <p:nvCxnSpPr>
          <p:cNvPr id="5" name="Straight Connector 4"/>
          <p:cNvCxnSpPr/>
          <p:nvPr/>
        </p:nvCxnSpPr>
        <p:spPr>
          <a:xfrm>
            <a:off x="685800" y="4419600"/>
            <a:ext cx="7848600" cy="1588"/>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3743325"/>
            <a:ext cx="7772400" cy="752475"/>
          </a:xfrm>
          <a:ln>
            <a:noFill/>
          </a:ln>
        </p:spPr>
        <p:txBody>
          <a:bodyPr anchor="t"/>
          <a:lstStyle>
            <a:lvl1pPr algn="l">
              <a:defRPr sz="40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85800" y="4495800"/>
            <a:ext cx="7772400" cy="533400"/>
          </a:xfrm>
        </p:spPr>
        <p:txBody>
          <a:bodyPr anchor="b"/>
          <a:lstStyle>
            <a:lvl1pPr marL="0" indent="0">
              <a:buNone/>
              <a:defRPr sz="2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9444039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961998"/>
          </a:xfrm>
        </p:spPr>
        <p:txBody>
          <a:bodyPr>
            <a:noAutofit/>
          </a:bodyPr>
          <a:lstStyle>
            <a:lvl1pPr algn="l">
              <a:lnSpc>
                <a:spcPct val="100000"/>
              </a:lnSpc>
              <a:defRPr sz="2400">
                <a:solidFill>
                  <a:srgbClr val="393634"/>
                </a:solidFill>
              </a:defRPr>
            </a:lvl1pPr>
          </a:lstStyle>
          <a:p>
            <a:r>
              <a:rPr lang="en-US" smtClean="0"/>
              <a:t>Click to edit Master title style</a:t>
            </a:r>
            <a:endParaRPr lang="en-US" dirty="0"/>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1500" b="1">
                <a:solidFill>
                  <a:srgbClr val="A19D8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1" name="Content Placeholder 5"/>
          <p:cNvSpPr>
            <a:spLocks noGrp="1"/>
          </p:cNvSpPr>
          <p:nvPr>
            <p:ph sz="quarter" idx="4"/>
          </p:nvPr>
        </p:nvSpPr>
        <p:spPr>
          <a:xfrm>
            <a:off x="1146583" y="2160696"/>
            <a:ext cx="6773661" cy="3965469"/>
          </a:xfrm>
        </p:spPr>
        <p:txBody>
          <a:bodyPr>
            <a:noAutofit/>
          </a:bodyPr>
          <a:lstStyle>
            <a:lvl1pPr marL="0" indent="0">
              <a:lnSpc>
                <a:spcPct val="100000"/>
              </a:lnSpc>
              <a:spcBef>
                <a:spcPts val="0"/>
              </a:spcBef>
              <a:spcAft>
                <a:spcPts val="0"/>
              </a:spcAft>
              <a:buFontTx/>
              <a:buNone/>
              <a:defRPr sz="1350">
                <a:solidFill>
                  <a:srgbClr val="393634"/>
                </a:solidFill>
              </a:defRPr>
            </a:lvl1pPr>
            <a:lvl2pPr>
              <a:lnSpc>
                <a:spcPct val="100000"/>
              </a:lnSpc>
              <a:spcBef>
                <a:spcPts val="0"/>
              </a:spcBef>
              <a:spcAft>
                <a:spcPts val="0"/>
              </a:spcAft>
              <a:defRPr sz="1350">
                <a:solidFill>
                  <a:srgbClr val="393634"/>
                </a:solidFill>
              </a:defRPr>
            </a:lvl2pPr>
            <a:lvl3pPr marL="685800" indent="-342900">
              <a:lnSpc>
                <a:spcPct val="100000"/>
              </a:lnSpc>
              <a:spcBef>
                <a:spcPts val="0"/>
              </a:spcBef>
              <a:spcAft>
                <a:spcPts val="0"/>
              </a:spcAft>
              <a:defRPr sz="1350">
                <a:solidFill>
                  <a:srgbClr val="393634"/>
                </a:solidFill>
              </a:defRPr>
            </a:lvl3pPr>
            <a:lvl4pPr marL="1028700" indent="-342900">
              <a:lnSpc>
                <a:spcPct val="100000"/>
              </a:lnSpc>
              <a:spcBef>
                <a:spcPts val="0"/>
              </a:spcBef>
              <a:spcAft>
                <a:spcPts val="0"/>
              </a:spcAft>
              <a:defRPr sz="1350">
                <a:solidFill>
                  <a:srgbClr val="393634"/>
                </a:solidFill>
              </a:defRPr>
            </a:lvl4pPr>
            <a:lvl5pPr>
              <a:lnSpc>
                <a:spcPct val="100000"/>
              </a:lnSpc>
              <a:spcBef>
                <a:spcPts val="0"/>
              </a:spcBef>
              <a:spcAft>
                <a:spcPts val="0"/>
              </a:spcAft>
              <a:defRPr sz="135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Footer Placeholder 4"/>
          <p:cNvSpPr>
            <a:spLocks noGrp="1"/>
          </p:cNvSpPr>
          <p:nvPr>
            <p:ph type="ftr" sz="quarter" idx="10"/>
          </p:nvPr>
        </p:nvSpPr>
        <p:spPr>
          <a:xfrm>
            <a:off x="457200" y="6356352"/>
            <a:ext cx="2895600" cy="365125"/>
          </a:xfrm>
          <a:prstGeom prst="rect">
            <a:avLst/>
          </a:prstGeom>
        </p:spPr>
        <p:txBody>
          <a:bodyPr/>
          <a:lstStyle>
            <a:lvl1pPr algn="l">
              <a:defRPr/>
            </a:lvl1pPr>
          </a:lstStyle>
          <a:p>
            <a:pPr defTabSz="457200" eaLnBrk="1" fontAlgn="auto" hangingPunct="1">
              <a:spcBef>
                <a:spcPts val="0"/>
              </a:spcBef>
              <a:spcAft>
                <a:spcPts val="0"/>
              </a:spcAft>
              <a:defRPr/>
            </a:pPr>
            <a:endParaRPr lang="en-US" b="0" dirty="0">
              <a:solidFill>
                <a:srgbClr val="484C45">
                  <a:tint val="75000"/>
                </a:srgbClr>
              </a:solidFill>
              <a:latin typeface="Verdana"/>
            </a:endParaRPr>
          </a:p>
        </p:txBody>
      </p:sp>
    </p:spTree>
    <p:extLst>
      <p:ext uri="{BB962C8B-B14F-4D97-AF65-F5344CB8AC3E}">
        <p14:creationId xmlns:p14="http://schemas.microsoft.com/office/powerpoint/2010/main" val="206869198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7620000" cy="10207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295400" y="1524000"/>
            <a:ext cx="7848600" cy="4572000"/>
          </a:xfrm>
        </p:spPr>
        <p:txBody>
          <a:bodyPr/>
          <a:lstStyle/>
          <a:p>
            <a:pPr lvl="0"/>
            <a:endParaRPr lang="en-US" noProof="0" dirty="0" smtClean="0"/>
          </a:p>
        </p:txBody>
      </p:sp>
      <p:sp>
        <p:nvSpPr>
          <p:cNvPr id="4" name="Date Placeholder 3"/>
          <p:cNvSpPr>
            <a:spLocks noGrp="1" noChangeArrowheads="1"/>
          </p:cNvSpPr>
          <p:nvPr>
            <p:ph type="dt" sz="half" idx="10"/>
          </p:nvPr>
        </p:nvSpPr>
        <p:spPr>
          <a:xfrm>
            <a:off x="1295400" y="6245225"/>
            <a:ext cx="2286000" cy="476250"/>
          </a:xfrm>
          <a:prstGeom prst="rect">
            <a:avLst/>
          </a:prstGeom>
          <a:ln/>
        </p:spPr>
        <p:txBody>
          <a:bodyPr/>
          <a:lstStyle>
            <a:lvl1pPr>
              <a:defRPr/>
            </a:lvl1pPr>
          </a:lstStyle>
          <a:p>
            <a:pPr defTabSz="457200" eaLnBrk="1" fontAlgn="auto" hangingPunct="1">
              <a:spcBef>
                <a:spcPts val="0"/>
              </a:spcBef>
              <a:spcAft>
                <a:spcPts val="0"/>
              </a:spcAft>
              <a:defRPr/>
            </a:pPr>
            <a:endParaRPr lang="en-US" b="0" dirty="0">
              <a:solidFill>
                <a:srgbClr val="484C45"/>
              </a:solidFill>
              <a:latin typeface="Verdana"/>
            </a:endParaRPr>
          </a:p>
        </p:txBody>
      </p:sp>
      <p:sp>
        <p:nvSpPr>
          <p:cNvPr id="5" name="Rectangle 6"/>
          <p:cNvSpPr>
            <a:spLocks noGrp="1" noChangeArrowheads="1"/>
          </p:cNvSpPr>
          <p:nvPr>
            <p:ph type="ftr" sz="quarter" idx="11"/>
          </p:nvPr>
        </p:nvSpPr>
        <p:spPr>
          <a:xfrm>
            <a:off x="457200" y="6356350"/>
            <a:ext cx="8229600" cy="365125"/>
          </a:xfrm>
          <a:prstGeom prst="rect">
            <a:avLst/>
          </a:prstGeom>
          <a:ln/>
        </p:spPr>
        <p:txBody>
          <a:bodyPr/>
          <a:lstStyle>
            <a:lvl1pPr>
              <a:defRPr/>
            </a:lvl1pPr>
          </a:lstStyle>
          <a:p>
            <a:pPr defTabSz="457200" eaLnBrk="1" fontAlgn="auto" hangingPunct="1">
              <a:spcBef>
                <a:spcPts val="0"/>
              </a:spcBef>
              <a:spcAft>
                <a:spcPts val="0"/>
              </a:spcAft>
              <a:defRPr/>
            </a:pPr>
            <a:endParaRPr lang="en-US" b="0" dirty="0">
              <a:solidFill>
                <a:srgbClr val="484C45"/>
              </a:solidFill>
              <a:latin typeface="Verdana"/>
            </a:endParaRPr>
          </a:p>
        </p:txBody>
      </p:sp>
    </p:spTree>
    <p:extLst>
      <p:ext uri="{BB962C8B-B14F-4D97-AF65-F5344CB8AC3E}">
        <p14:creationId xmlns:p14="http://schemas.microsoft.com/office/powerpoint/2010/main" val="21110670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Slide with photo">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2825750"/>
            <a:ext cx="9144000" cy="6881962"/>
          </a:xfrm>
          <a:prstGeom prst="rect">
            <a:avLst/>
          </a:prstGeom>
        </p:spPr>
      </p:pic>
      <p:sp>
        <p:nvSpPr>
          <p:cNvPr id="8" name="Rectangle 7"/>
          <p:cNvSpPr/>
          <p:nvPr/>
        </p:nvSpPr>
        <p:spPr>
          <a:xfrm>
            <a:off x="3724" y="1862220"/>
            <a:ext cx="9144000" cy="2159000"/>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ctrTitle"/>
          </p:nvPr>
        </p:nvSpPr>
        <p:spPr>
          <a:xfrm>
            <a:off x="2108200" y="1862220"/>
            <a:ext cx="6350000" cy="2023979"/>
          </a:xfrm>
        </p:spPr>
        <p:txBody>
          <a:bodyPr>
            <a:noAutofit/>
          </a:bodyPr>
          <a:lstStyle>
            <a:lvl1pPr algn="l">
              <a:lnSpc>
                <a:spcPct val="100000"/>
              </a:lnSpc>
              <a:defRPr sz="3200">
                <a:solidFill>
                  <a:srgbClr val="393634"/>
                </a:solidFill>
              </a:defRPr>
            </a:lvl1pPr>
          </a:lstStyle>
          <a:p>
            <a:r>
              <a:rPr lang="en-US" smtClean="0"/>
              <a:t>Click to edit Master title style</a:t>
            </a:r>
            <a:endParaRPr lang="en-US" dirty="0"/>
          </a:p>
        </p:txBody>
      </p:sp>
      <p:sp>
        <p:nvSpPr>
          <p:cNvPr id="10" name="Rectangle 9"/>
          <p:cNvSpPr/>
          <p:nvPr/>
        </p:nvSpPr>
        <p:spPr>
          <a:xfrm>
            <a:off x="0" y="3886200"/>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pic>
        <p:nvPicPr>
          <p:cNvPr id="1026" name="Picture 2" descr="\\sharepoint.nccdcrc.org@SSL\DavWWWRoot\workgroups\communications\LogosTemplates\CRC logos and templates\CRC RGB for scre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480" y="468754"/>
            <a:ext cx="3295440" cy="64922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604526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_Title Slide with photo">
    <p:spTree>
      <p:nvGrpSpPr>
        <p:cNvPr id="1" name=""/>
        <p:cNvGrpSpPr/>
        <p:nvPr/>
      </p:nvGrpSpPr>
      <p:grpSpPr>
        <a:xfrm>
          <a:off x="0" y="0"/>
          <a:ext cx="0" cy="0"/>
          <a:chOff x="0" y="0"/>
          <a:chExt cx="0" cy="0"/>
        </a:xfrm>
      </p:grpSpPr>
      <p:pic>
        <p:nvPicPr>
          <p:cNvPr id="7" name="Picture 2" descr="O:\Publications\Stock Photos\young family on picn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09" y="3232652"/>
            <a:ext cx="9156409" cy="6098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0" y="1727200"/>
            <a:ext cx="9180468" cy="2159000"/>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ctrTitle"/>
          </p:nvPr>
        </p:nvSpPr>
        <p:spPr>
          <a:xfrm>
            <a:off x="2108200" y="1727200"/>
            <a:ext cx="6350000" cy="2158999"/>
          </a:xfrm>
        </p:spPr>
        <p:txBody>
          <a:bodyPr>
            <a:noAutofit/>
          </a:bodyPr>
          <a:lstStyle>
            <a:lvl1pPr algn="l">
              <a:lnSpc>
                <a:spcPct val="100000"/>
              </a:lnSpc>
              <a:defRPr sz="3200">
                <a:solidFill>
                  <a:srgbClr val="393634"/>
                </a:solidFill>
              </a:defRPr>
            </a:lvl1pPr>
          </a:lstStyle>
          <a:p>
            <a:r>
              <a:rPr lang="en-US" smtClean="0"/>
              <a:t>Click to edit Master title style</a:t>
            </a:r>
            <a:endParaRPr lang="en-US" dirty="0"/>
          </a:p>
        </p:txBody>
      </p:sp>
      <p:sp>
        <p:nvSpPr>
          <p:cNvPr id="10" name="Rectangle 9"/>
          <p:cNvSpPr/>
          <p:nvPr/>
        </p:nvSpPr>
        <p:spPr>
          <a:xfrm>
            <a:off x="0" y="3886200"/>
            <a:ext cx="9180468"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pic>
        <p:nvPicPr>
          <p:cNvPr id="9" name="Picture 2" descr="\\sharepoint.nccdcrc.org@SSL\DavWWWRoot\workgroups\communications\LogosTemplates\CRC logos and templates\CRC RGB for scre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480" y="480460"/>
            <a:ext cx="3295440" cy="64922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329614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Slide -- no photo">
    <p:spTree>
      <p:nvGrpSpPr>
        <p:cNvPr id="1" name=""/>
        <p:cNvGrpSpPr/>
        <p:nvPr/>
      </p:nvGrpSpPr>
      <p:grpSpPr>
        <a:xfrm>
          <a:off x="0" y="0"/>
          <a:ext cx="0" cy="0"/>
          <a:chOff x="0" y="0"/>
          <a:chExt cx="0" cy="0"/>
        </a:xfrm>
      </p:grpSpPr>
      <p:sp>
        <p:nvSpPr>
          <p:cNvPr id="8" name="Rectangle 7"/>
          <p:cNvSpPr/>
          <p:nvPr/>
        </p:nvSpPr>
        <p:spPr>
          <a:xfrm>
            <a:off x="0" y="1727200"/>
            <a:ext cx="9144000" cy="730250"/>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9" name="Rectangle 8"/>
          <p:cNvSpPr/>
          <p:nvPr/>
        </p:nvSpPr>
        <p:spPr>
          <a:xfrm>
            <a:off x="0" y="1718733"/>
            <a:ext cx="9144000"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6" name="Title 1"/>
          <p:cNvSpPr>
            <a:spLocks noGrp="1"/>
          </p:cNvSpPr>
          <p:nvPr>
            <p:ph type="ctrTitle"/>
          </p:nvPr>
        </p:nvSpPr>
        <p:spPr>
          <a:xfrm>
            <a:off x="2108200" y="1998133"/>
            <a:ext cx="6350000" cy="4385734"/>
          </a:xfrm>
        </p:spPr>
        <p:txBody>
          <a:bodyPr>
            <a:noAutofit/>
          </a:bodyPr>
          <a:lstStyle>
            <a:lvl1pPr algn="l">
              <a:lnSpc>
                <a:spcPct val="100000"/>
              </a:lnSpc>
              <a:defRPr sz="4800">
                <a:solidFill>
                  <a:srgbClr val="393634"/>
                </a:solidFill>
              </a:defRPr>
            </a:lvl1pPr>
          </a:lstStyle>
          <a:p>
            <a:r>
              <a:rPr lang="en-US" smtClean="0"/>
              <a:t>Click to edit Master title style</a:t>
            </a:r>
            <a:endParaRPr lang="en-US" dirty="0"/>
          </a:p>
        </p:txBody>
      </p:sp>
      <p:pic>
        <p:nvPicPr>
          <p:cNvPr id="7" name="Picture 2" descr="\\sharepoint.nccdcrc.org@SSL\DavWWWRoot\workgroups\communications\LogosTemplates\CRC logos and templates\CRC RGB for scree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470" y="425622"/>
            <a:ext cx="3295440" cy="649224"/>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p:nvSpPr>
        <p:spPr>
          <a:xfrm>
            <a:off x="7634377" y="6452558"/>
            <a:ext cx="1371600" cy="276046"/>
          </a:xfrm>
          <a:prstGeom prst="rect">
            <a:avLst/>
          </a:prstGeom>
          <a:solidFill>
            <a:schemeClr val="bg1"/>
          </a:solidFill>
        </p:spPr>
        <p:txBody>
          <a:bodyPr vert="horz" wrap="square" lIns="91440" tIns="45720" rIns="91440" bIns="45720" rtlCol="0" anchor="ctr">
            <a:normAutofit fontScale="55000" lnSpcReduction="20000"/>
          </a:bodyPr>
          <a:lstStyle/>
          <a:p>
            <a:pPr defTabSz="457200" eaLnBrk="1" fontAlgn="auto" hangingPunct="1">
              <a:spcAft>
                <a:spcPts val="0"/>
              </a:spcAft>
            </a:pPr>
            <a:endParaRPr lang="en-US" sz="2800" b="0" dirty="0" smtClean="0">
              <a:solidFill>
                <a:srgbClr val="FFFFFF"/>
              </a:solidFill>
              <a:latin typeface="Verdana"/>
              <a:cs typeface="Verdana"/>
            </a:endParaRPr>
          </a:p>
        </p:txBody>
      </p:sp>
    </p:spTree>
    <p:extLst>
      <p:ext uri="{BB962C8B-B14F-4D97-AF65-F5344CB8AC3E}">
        <p14:creationId xmlns:p14="http://schemas.microsoft.com/office/powerpoint/2010/main" val="15969294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1"/>
            <a:ext cx="8229600" cy="961998"/>
          </a:xfrm>
        </p:spPr>
        <p:txBody>
          <a:bodyPr>
            <a:noAutofit/>
          </a:bodyPr>
          <a:lstStyle>
            <a:lvl1pPr algn="l">
              <a:lnSpc>
                <a:spcPct val="100000"/>
              </a:lnSpc>
              <a:defRPr sz="3200">
                <a:solidFill>
                  <a:srgbClr val="393634"/>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709954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rgbClr val="A19D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solidFill>
                  <a:srgbClr val="393634"/>
                </a:solidFill>
              </a:defRPr>
            </a:lvl1pPr>
            <a:lvl2pPr>
              <a:lnSpc>
                <a:spcPct val="100000"/>
              </a:lnSpc>
              <a:spcBef>
                <a:spcPts val="0"/>
              </a:spcBef>
              <a:spcAft>
                <a:spcPts val="0"/>
              </a:spcAft>
              <a:defRPr sz="1800">
                <a:solidFill>
                  <a:srgbClr val="393634"/>
                </a:solidFill>
              </a:defRPr>
            </a:lvl2pPr>
            <a:lvl3pPr marL="914400" indent="-457200">
              <a:lnSpc>
                <a:spcPct val="100000"/>
              </a:lnSpc>
              <a:spcBef>
                <a:spcPts val="0"/>
              </a:spcBef>
              <a:spcAft>
                <a:spcPts val="0"/>
              </a:spcAft>
              <a:defRPr sz="1800">
                <a:solidFill>
                  <a:srgbClr val="393634"/>
                </a:solidFill>
              </a:defRPr>
            </a:lvl3pPr>
            <a:lvl4pPr marL="1371600" indent="-457200">
              <a:lnSpc>
                <a:spcPct val="100000"/>
              </a:lnSpc>
              <a:spcBef>
                <a:spcPts val="0"/>
              </a:spcBef>
              <a:spcAft>
                <a:spcPts val="0"/>
              </a:spcAft>
              <a:defRPr sz="1800">
                <a:solidFill>
                  <a:srgbClr val="393634"/>
                </a:solidFill>
              </a:defRPr>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4333283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4" name="Rectangle 13"/>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9" name="Text Placeholder 4"/>
          <p:cNvSpPr>
            <a:spLocks noGrp="1"/>
          </p:cNvSpPr>
          <p:nvPr>
            <p:ph type="body" sz="quarter" idx="3"/>
          </p:nvPr>
        </p:nvSpPr>
        <p:spPr>
          <a:xfrm>
            <a:off x="4645025" y="1729854"/>
            <a:ext cx="4041775" cy="639762"/>
          </a:xfrm>
        </p:spPr>
        <p:txBody>
          <a:bodyPr anchor="b">
            <a:noAutofit/>
          </a:bodyPr>
          <a:lstStyle>
            <a:lvl1pPr marL="0" indent="0">
              <a:buNone/>
              <a:defRPr sz="2400" b="1">
                <a:solidFill>
                  <a:srgbClr val="A19D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Content Placeholder 5"/>
          <p:cNvSpPr>
            <a:spLocks noGrp="1"/>
          </p:cNvSpPr>
          <p:nvPr>
            <p:ph sz="quarter" idx="4"/>
          </p:nvPr>
        </p:nvSpPr>
        <p:spPr>
          <a:xfrm>
            <a:off x="4645025" y="2369616"/>
            <a:ext cx="4041775" cy="3756547"/>
          </a:xfrm>
        </p:spPr>
        <p:txBody>
          <a:bodyPr>
            <a:noAutofit/>
          </a:bodyPr>
          <a:lstStyle>
            <a:lvl1pPr marL="0" indent="0">
              <a:lnSpc>
                <a:spcPct val="100000"/>
              </a:lnSpc>
              <a:spcBef>
                <a:spcPts val="0"/>
              </a:spcBef>
              <a:spcAft>
                <a:spcPts val="0"/>
              </a:spcAft>
              <a:buFontTx/>
              <a:buNone/>
              <a:defRPr sz="1800"/>
            </a:lvl1pPr>
            <a:lvl2pPr>
              <a:lnSpc>
                <a:spcPct val="100000"/>
              </a:lnSpc>
              <a:spcBef>
                <a:spcPts val="0"/>
              </a:spcBef>
              <a:spcAft>
                <a:spcPts val="0"/>
              </a:spcAft>
              <a:defRPr sz="1800"/>
            </a:lvl2pPr>
            <a:lvl3pPr>
              <a:lnSpc>
                <a:spcPct val="100000"/>
              </a:lnSpc>
              <a:spcBef>
                <a:spcPts val="0"/>
              </a:spcBef>
              <a:spcAft>
                <a:spcPts val="0"/>
              </a:spcAft>
              <a:defRPr sz="1800"/>
            </a:lvl3pPr>
            <a:lvl4pPr>
              <a:lnSpc>
                <a:spcPct val="100000"/>
              </a:lnSpc>
              <a:spcBef>
                <a:spcPts val="0"/>
              </a:spcBef>
              <a:spcAft>
                <a:spcPts val="0"/>
              </a:spcAft>
              <a:defRPr sz="18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5" name="Footer Placeholder 7"/>
          <p:cNvSpPr>
            <a:spLocks noGrp="1"/>
          </p:cNvSpPr>
          <p:nvPr>
            <p:ph type="ftr" sz="quarter" idx="11"/>
          </p:nvPr>
        </p:nvSpPr>
        <p:spPr>
          <a:xfrm>
            <a:off x="618073" y="6356350"/>
            <a:ext cx="683515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7" name="Content Placeholder 5"/>
          <p:cNvSpPr>
            <a:spLocks noGrp="1"/>
          </p:cNvSpPr>
          <p:nvPr>
            <p:ph sz="quarter" idx="12"/>
          </p:nvPr>
        </p:nvSpPr>
        <p:spPr>
          <a:xfrm>
            <a:off x="457200" y="1729853"/>
            <a:ext cx="4041775" cy="4396309"/>
          </a:xfrm>
        </p:spPr>
        <p:txBody>
          <a:bodyPr>
            <a:normAutofit/>
          </a:bodyPr>
          <a:lstStyle>
            <a:lvl1pPr marL="0" indent="0">
              <a:spcAft>
                <a:spcPts val="600"/>
              </a:spcAft>
              <a:buFont typeface="Arial"/>
              <a:buNone/>
              <a:defRPr sz="1800"/>
            </a:lvl1pPr>
            <a:lvl2pPr>
              <a:spcAft>
                <a:spcPts val="600"/>
              </a:spcAft>
              <a:defRPr sz="1800"/>
            </a:lvl2pPr>
            <a:lvl3pPr>
              <a:spcAft>
                <a:spcPts val="600"/>
              </a:spcAft>
              <a:defRPr sz="1800"/>
            </a:lvl3pPr>
            <a:lvl4pPr>
              <a:spcAft>
                <a:spcPts val="600"/>
              </a:spcAft>
              <a:defRPr sz="1800"/>
            </a:lvl4pPr>
            <a:lvl5pPr>
              <a:spcAft>
                <a:spcPts val="60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9" name="TextBox 18"/>
          <p:cNvSpPr txBox="1"/>
          <p:nvPr/>
        </p:nvSpPr>
        <p:spPr>
          <a:xfrm>
            <a:off x="5503599" y="3192536"/>
            <a:ext cx="914400" cy="914400"/>
          </a:xfrm>
          <a:prstGeom prst="rect">
            <a:avLst/>
          </a:prstGeom>
        </p:spPr>
        <p:txBody>
          <a:bodyPr vert="horz" wrap="none" lIns="91440" tIns="45720" rIns="91440" bIns="45720" rtlCol="0" anchor="ctr">
            <a:normAutofit/>
          </a:bodyPr>
          <a:lstStyle/>
          <a:p>
            <a:pPr defTabSz="457200" eaLnBrk="1" fontAlgn="auto" hangingPunct="1">
              <a:spcAft>
                <a:spcPts val="0"/>
              </a:spcAft>
            </a:pPr>
            <a:endParaRPr lang="en-US" sz="2800" b="0" dirty="0" smtClean="0">
              <a:solidFill>
                <a:srgbClr val="FFFFFF"/>
              </a:solidFill>
              <a:latin typeface="Verdana"/>
              <a:cs typeface="Verdana"/>
            </a:endParaRPr>
          </a:p>
        </p:txBody>
      </p:sp>
      <p:sp>
        <p:nvSpPr>
          <p:cNvPr id="16" name="Title 1"/>
          <p:cNvSpPr>
            <a:spLocks noGrp="1"/>
          </p:cNvSpPr>
          <p:nvPr>
            <p:ph type="title" hasCustomPrompt="1"/>
          </p:nvPr>
        </p:nvSpPr>
        <p:spPr>
          <a:xfrm>
            <a:off x="457200" y="1"/>
            <a:ext cx="8229600" cy="961998"/>
          </a:xfrm>
        </p:spPr>
        <p:txBody>
          <a:bodyPr>
            <a:noAutofit/>
          </a:bodyPr>
          <a:lstStyle>
            <a:lvl1pPr algn="l">
              <a:lnSpc>
                <a:spcPct val="100000"/>
              </a:lnSpc>
              <a:defRPr sz="3200">
                <a:solidFill>
                  <a:srgbClr val="040404"/>
                </a:solidFill>
              </a:defRPr>
            </a:lvl1pPr>
          </a:lstStyle>
          <a:p>
            <a:r>
              <a:rPr lang="en-US" dirty="0" smtClean="0"/>
              <a:t>Slide master</a:t>
            </a:r>
            <a:endParaRPr lang="en-US" dirty="0"/>
          </a:p>
        </p:txBody>
      </p:sp>
    </p:spTree>
    <p:extLst>
      <p:ext uri="{BB962C8B-B14F-4D97-AF65-F5344CB8AC3E}">
        <p14:creationId xmlns:p14="http://schemas.microsoft.com/office/powerpoint/2010/main" val="3571312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5240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95900" y="15240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xfrm>
            <a:off x="1295400" y="6245225"/>
            <a:ext cx="2286000" cy="47625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2192199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618073" y="6356350"/>
            <a:ext cx="693004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5" name="Text Placeholder 4"/>
          <p:cNvSpPr>
            <a:spLocks noGrp="1"/>
          </p:cNvSpPr>
          <p:nvPr>
            <p:ph type="body" sz="quarter" idx="12"/>
          </p:nvPr>
        </p:nvSpPr>
        <p:spPr>
          <a:xfrm>
            <a:off x="560915" y="1729854"/>
            <a:ext cx="3884083" cy="639762"/>
          </a:xfrm>
        </p:spPr>
        <p:txBody>
          <a:bodyPr anchor="b">
            <a:noAutofit/>
          </a:bodyPr>
          <a:lstStyle>
            <a:lvl1pPr marL="0" indent="0">
              <a:buNone/>
              <a:defRPr sz="1800" b="1">
                <a:solidFill>
                  <a:srgbClr val="04040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Content Placeholder 5"/>
          <p:cNvSpPr>
            <a:spLocks noGrp="1"/>
          </p:cNvSpPr>
          <p:nvPr>
            <p:ph sz="quarter" idx="13"/>
          </p:nvPr>
        </p:nvSpPr>
        <p:spPr>
          <a:xfrm>
            <a:off x="560915" y="2369616"/>
            <a:ext cx="3884083" cy="3756547"/>
          </a:xfrm>
        </p:spPr>
        <p:txBody>
          <a:bodyPr>
            <a:noAutofit/>
          </a:bodyPr>
          <a:lstStyle>
            <a:lvl1pPr marL="0" indent="0">
              <a:lnSpc>
                <a:spcPct val="100000"/>
              </a:lnSpc>
              <a:spcBef>
                <a:spcPts val="0"/>
              </a:spcBef>
              <a:buFontTx/>
              <a:buNone/>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7" name="Text Placeholder 4"/>
          <p:cNvSpPr>
            <a:spLocks noGrp="1"/>
          </p:cNvSpPr>
          <p:nvPr>
            <p:ph type="body" sz="quarter" idx="14"/>
          </p:nvPr>
        </p:nvSpPr>
        <p:spPr>
          <a:xfrm>
            <a:off x="4802716" y="1729854"/>
            <a:ext cx="3884083" cy="639762"/>
          </a:xfrm>
        </p:spPr>
        <p:txBody>
          <a:bodyPr anchor="b">
            <a:noAutofit/>
          </a:bodyPr>
          <a:lstStyle>
            <a:lvl1pPr marL="0" indent="0">
              <a:buNone/>
              <a:defRPr sz="1800" b="1">
                <a:solidFill>
                  <a:srgbClr val="04040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8" name="Content Placeholder 5"/>
          <p:cNvSpPr>
            <a:spLocks noGrp="1"/>
          </p:cNvSpPr>
          <p:nvPr>
            <p:ph sz="quarter" idx="15"/>
          </p:nvPr>
        </p:nvSpPr>
        <p:spPr>
          <a:xfrm>
            <a:off x="4802716" y="2369616"/>
            <a:ext cx="3884083" cy="3756547"/>
          </a:xfrm>
        </p:spPr>
        <p:txBody>
          <a:bodyPr>
            <a:noAutofit/>
          </a:bodyPr>
          <a:lstStyle>
            <a:lvl1pPr marL="0" indent="0">
              <a:lnSpc>
                <a:spcPct val="100000"/>
              </a:lnSpc>
              <a:spcBef>
                <a:spcPts val="0"/>
              </a:spcBef>
              <a:buFontTx/>
              <a:buNone/>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Rectangle 11"/>
          <p:cNvSpPr/>
          <p:nvPr/>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4" name="Rectangle 13"/>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0" name="Title 1"/>
          <p:cNvSpPr>
            <a:spLocks noGrp="1"/>
          </p:cNvSpPr>
          <p:nvPr>
            <p:ph type="title" hasCustomPrompt="1"/>
          </p:nvPr>
        </p:nvSpPr>
        <p:spPr>
          <a:xfrm>
            <a:off x="457200" y="1"/>
            <a:ext cx="8229600" cy="961998"/>
          </a:xfrm>
        </p:spPr>
        <p:txBody>
          <a:bodyPr>
            <a:normAutofit/>
          </a:bodyPr>
          <a:lstStyle>
            <a:lvl1pPr algn="l">
              <a:lnSpc>
                <a:spcPct val="100000"/>
              </a:lnSpc>
              <a:defRPr sz="3200">
                <a:solidFill>
                  <a:srgbClr val="040404"/>
                </a:solidFill>
              </a:defRPr>
            </a:lvl1pPr>
          </a:lstStyle>
          <a:p>
            <a:r>
              <a:rPr lang="en-US" dirty="0" smtClean="0"/>
              <a:t>Slide master</a:t>
            </a:r>
            <a:endParaRPr lang="en-US" dirty="0"/>
          </a:p>
        </p:txBody>
      </p:sp>
    </p:spTree>
    <p:extLst>
      <p:ext uri="{BB962C8B-B14F-4D97-AF65-F5344CB8AC3E}">
        <p14:creationId xmlns:p14="http://schemas.microsoft.com/office/powerpoint/2010/main" val="486795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0" name="Footer Placeholder 7"/>
          <p:cNvSpPr>
            <a:spLocks noGrp="1"/>
          </p:cNvSpPr>
          <p:nvPr>
            <p:ph type="ftr" sz="quarter" idx="11"/>
          </p:nvPr>
        </p:nvSpPr>
        <p:spPr>
          <a:xfrm>
            <a:off x="618073" y="6356350"/>
            <a:ext cx="693004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8" name="Rectangle 7"/>
          <p:cNvSpPr/>
          <p:nvPr/>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484C45"/>
              </a:solidFill>
            </a:endParaRPr>
          </a:p>
        </p:txBody>
      </p:sp>
      <p:sp>
        <p:nvSpPr>
          <p:cNvPr id="12" name="Rectangle 11"/>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3" name="Title 1"/>
          <p:cNvSpPr>
            <a:spLocks noGrp="1"/>
          </p:cNvSpPr>
          <p:nvPr>
            <p:ph type="title" hasCustomPrompt="1"/>
          </p:nvPr>
        </p:nvSpPr>
        <p:spPr>
          <a:xfrm>
            <a:off x="457200" y="1"/>
            <a:ext cx="8229600" cy="961998"/>
          </a:xfrm>
        </p:spPr>
        <p:txBody>
          <a:bodyPr>
            <a:noAutofit/>
          </a:bodyPr>
          <a:lstStyle>
            <a:lvl1pPr algn="l">
              <a:lnSpc>
                <a:spcPct val="100000"/>
              </a:lnSpc>
              <a:defRPr sz="3200">
                <a:solidFill>
                  <a:schemeClr val="tx1"/>
                </a:solidFill>
              </a:defRPr>
            </a:lvl1pPr>
          </a:lstStyle>
          <a:p>
            <a:r>
              <a:rPr lang="en-US" dirty="0" smtClean="0"/>
              <a:t>Slide master</a:t>
            </a:r>
            <a:endParaRPr lang="en-US" dirty="0"/>
          </a:p>
        </p:txBody>
      </p:sp>
    </p:spTree>
    <p:extLst>
      <p:ext uri="{BB962C8B-B14F-4D97-AF65-F5344CB8AC3E}">
        <p14:creationId xmlns:p14="http://schemas.microsoft.com/office/powerpoint/2010/main" val="1848695167"/>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a:defRPr sz="2800">
                <a:solidFill>
                  <a:srgbClr val="FFFFFF"/>
                </a:solidFill>
              </a:defRPr>
            </a:lvl1pPr>
          </a:lstStyle>
          <a:p>
            <a:pPr defTabSz="457200" eaLnBrk="1" fontAlgn="auto" hangingPunct="1">
              <a:spcAft>
                <a:spcPts val="0"/>
              </a:spcAft>
              <a:defRPr/>
            </a:pPr>
            <a:r>
              <a:rPr lang="en-US" b="0" dirty="0" smtClean="0">
                <a:latin typeface="Verdana"/>
                <a:cs typeface="Verdana"/>
              </a:rPr>
              <a:t>Click to edit Master title style</a:t>
            </a:r>
          </a:p>
        </p:txBody>
      </p:sp>
      <p:sp>
        <p:nvSpPr>
          <p:cNvPr id="9" name="Footer Placeholder 7"/>
          <p:cNvSpPr>
            <a:spLocks noGrp="1"/>
          </p:cNvSpPr>
          <p:nvPr>
            <p:ph type="ftr" sz="quarter" idx="11"/>
          </p:nvPr>
        </p:nvSpPr>
        <p:spPr>
          <a:xfrm>
            <a:off x="618072" y="6356350"/>
            <a:ext cx="6826523"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Tree>
    <p:extLst>
      <p:ext uri="{BB962C8B-B14F-4D97-AF65-F5344CB8AC3E}">
        <p14:creationId xmlns:p14="http://schemas.microsoft.com/office/powerpoint/2010/main" val="26523021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marL="0" indent="0">
              <a:defRPr sz="2400"/>
            </a:lvl1pPr>
            <a:lvl2pPr marL="285750" indent="-285750">
              <a:buFont typeface="Verdana" panose="020B0604030504040204" pitchFamily="34" charset="0"/>
              <a:buChar char="•"/>
              <a:defRPr sz="1800"/>
            </a:lvl2pPr>
            <a:lvl3pPr marL="914400" indent="-457200">
              <a:buFont typeface="Verdana" panose="020B0604030504040204" pitchFamily="34" charset="0"/>
              <a:buChar char="»"/>
              <a:defRPr sz="1800"/>
            </a:lvl3pPr>
            <a:lvl4pPr>
              <a:defRPr sz="18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016035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791411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8601" y="206890"/>
            <a:ext cx="4692315" cy="1489564"/>
          </a:xfrm>
          <a:solidFill>
            <a:schemeClr val="bg1"/>
          </a:solidFill>
          <a:ln>
            <a:noFill/>
          </a:ln>
        </p:spPr>
        <p:txBody>
          <a:bodyPr>
            <a:noAutofit/>
          </a:bodyPr>
          <a:lstStyle>
            <a:lvl1pPr algn="ctr">
              <a:lnSpc>
                <a:spcPct val="100000"/>
              </a:lnSpc>
              <a:defRPr sz="2800">
                <a:solidFill>
                  <a:schemeClr val="tx1">
                    <a:lumMod val="50000"/>
                  </a:schemeClr>
                </a:solidFill>
                <a:latin typeface="+mn-lt"/>
              </a:defRPr>
            </a:lvl1pPr>
          </a:lstStyle>
          <a:p>
            <a:r>
              <a:rPr lang="en-US" dirty="0" smtClean="0"/>
              <a:t>Slide master</a:t>
            </a:r>
            <a:endParaRPr lang="en-US" dirty="0"/>
          </a:p>
        </p:txBody>
      </p:sp>
    </p:spTree>
    <p:extLst>
      <p:ext uri="{BB962C8B-B14F-4D97-AF65-F5344CB8AC3E}">
        <p14:creationId xmlns:p14="http://schemas.microsoft.com/office/powerpoint/2010/main" val="41382715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2" name="TextBox 1"/>
          <p:cNvSpPr txBox="1"/>
          <p:nvPr/>
        </p:nvSpPr>
        <p:spPr>
          <a:xfrm>
            <a:off x="7634377" y="6452558"/>
            <a:ext cx="1371600" cy="276046"/>
          </a:xfrm>
          <a:prstGeom prst="rect">
            <a:avLst/>
          </a:prstGeom>
          <a:solidFill>
            <a:schemeClr val="bg1"/>
          </a:solidFill>
        </p:spPr>
        <p:txBody>
          <a:bodyPr vert="horz" wrap="square" lIns="91440" tIns="45720" rIns="91440" bIns="45720" rtlCol="0" anchor="ctr">
            <a:normAutofit fontScale="55000" lnSpcReduction="20000"/>
          </a:bodyPr>
          <a:lstStyle/>
          <a:p>
            <a:pPr defTabSz="457200" eaLnBrk="1" fontAlgn="auto" hangingPunct="1">
              <a:spcAft>
                <a:spcPts val="0"/>
              </a:spcAft>
            </a:pPr>
            <a:endParaRPr lang="en-US" sz="2800" b="0" dirty="0" smtClean="0">
              <a:solidFill>
                <a:srgbClr val="FFFFFF"/>
              </a:solidFill>
              <a:latin typeface="Verdana"/>
              <a:cs typeface="Verdana"/>
            </a:endParaRPr>
          </a:p>
        </p:txBody>
      </p:sp>
    </p:spTree>
    <p:extLst>
      <p:ext uri="{BB962C8B-B14F-4D97-AF65-F5344CB8AC3E}">
        <p14:creationId xmlns:p14="http://schemas.microsoft.com/office/powerpoint/2010/main" val="9144094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prstClr val="white"/>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prstClr val="white"/>
              </a:solidFill>
            </a:endParaRPr>
          </a:p>
        </p:txBody>
      </p:sp>
      <p:sp>
        <p:nvSpPr>
          <p:cNvPr id="2" name="Title 1"/>
          <p:cNvSpPr>
            <a:spLocks noGrp="1"/>
          </p:cNvSpPr>
          <p:nvPr>
            <p:ph type="title" hasCustomPrompt="1"/>
          </p:nvPr>
        </p:nvSpPr>
        <p:spPr>
          <a:xfrm>
            <a:off x="457200" y="91440"/>
            <a:ext cx="8229600" cy="888834"/>
          </a:xfrm>
        </p:spPr>
        <p:txBody>
          <a:bodyPr>
            <a:noAutofit/>
          </a:bodyPr>
          <a:lstStyle>
            <a:lvl1pPr algn="l">
              <a:lnSpc>
                <a:spcPts val="2500"/>
              </a:lnSpc>
              <a:defRPr sz="2400">
                <a:solidFill>
                  <a:srgbClr val="FFFFFF"/>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289560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C4845">
                  <a:tint val="75000"/>
                </a:srgbClr>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lvl1pPr>
            <a:lvl2pPr>
              <a:lnSpc>
                <a:spcPct val="100000"/>
              </a:lnSpc>
              <a:spcBef>
                <a:spcPts val="0"/>
              </a:spcBef>
              <a:spcAft>
                <a:spcPts val="0"/>
              </a:spcAft>
              <a:defRPr sz="1800"/>
            </a:lvl2pPr>
            <a:lvl3pPr marL="914400" indent="-457200">
              <a:lnSpc>
                <a:spcPct val="100000"/>
              </a:lnSpc>
              <a:spcBef>
                <a:spcPts val="0"/>
              </a:spcBef>
              <a:spcAft>
                <a:spcPts val="0"/>
              </a:spcAft>
              <a:defRPr sz="1800"/>
            </a:lvl3pPr>
            <a:lvl4pPr marL="1371600" indent="-457200">
              <a:lnSpc>
                <a:spcPct val="100000"/>
              </a:lnSpc>
              <a:spcBef>
                <a:spcPts val="0"/>
              </a:spcBef>
              <a:spcAft>
                <a:spcPts val="0"/>
              </a:spcAft>
              <a:defRPr sz="18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5455008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81311"/>
            <a:ext cx="8229600" cy="888834"/>
          </a:xfrm>
        </p:spPr>
        <p:txBody>
          <a:bodyPr>
            <a:noAutofit/>
          </a:bodyPr>
          <a:lstStyle>
            <a:lvl1pPr algn="l">
              <a:lnSpc>
                <a:spcPct val="100000"/>
              </a:lnSpc>
              <a:defRPr sz="2400">
                <a:solidFill>
                  <a:srgbClr val="FFFFFF"/>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289560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lvl1pPr>
            <a:lvl2pPr>
              <a:lnSpc>
                <a:spcPct val="100000"/>
              </a:lnSpc>
              <a:spcBef>
                <a:spcPts val="0"/>
              </a:spcBef>
              <a:spcAft>
                <a:spcPts val="0"/>
              </a:spcAft>
              <a:defRPr sz="1800"/>
            </a:lvl2pPr>
            <a:lvl3pPr marL="914400" indent="-457200">
              <a:lnSpc>
                <a:spcPct val="100000"/>
              </a:lnSpc>
              <a:spcBef>
                <a:spcPts val="0"/>
              </a:spcBef>
              <a:spcAft>
                <a:spcPts val="0"/>
              </a:spcAft>
              <a:defRPr sz="1800"/>
            </a:lvl3pPr>
            <a:lvl4pPr marL="1371600" indent="-457200">
              <a:lnSpc>
                <a:spcPct val="100000"/>
              </a:lnSpc>
              <a:spcBef>
                <a:spcPts val="0"/>
              </a:spcBef>
              <a:spcAft>
                <a:spcPts val="0"/>
              </a:spcAft>
              <a:defRPr sz="18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1925822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91440"/>
            <a:ext cx="8229600" cy="888834"/>
          </a:xfrm>
        </p:spPr>
        <p:txBody>
          <a:bodyPr>
            <a:noAutofit/>
          </a:bodyPr>
          <a:lstStyle>
            <a:lvl1pPr algn="l">
              <a:lnSpc>
                <a:spcPts val="2500"/>
              </a:lnSpc>
              <a:defRPr sz="2400">
                <a:solidFill>
                  <a:srgbClr val="FFFFFF"/>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289560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lvl1pPr>
            <a:lvl2pPr>
              <a:lnSpc>
                <a:spcPct val="100000"/>
              </a:lnSpc>
              <a:spcBef>
                <a:spcPts val="0"/>
              </a:spcBef>
              <a:spcAft>
                <a:spcPts val="0"/>
              </a:spcAft>
              <a:defRPr sz="1800"/>
            </a:lvl2pPr>
            <a:lvl3pPr marL="914400" indent="-457200">
              <a:lnSpc>
                <a:spcPct val="100000"/>
              </a:lnSpc>
              <a:spcBef>
                <a:spcPts val="0"/>
              </a:spcBef>
              <a:spcAft>
                <a:spcPts val="0"/>
              </a:spcAft>
              <a:defRPr sz="1800"/>
            </a:lvl3pPr>
            <a:lvl4pPr marL="1371600" indent="-457200">
              <a:lnSpc>
                <a:spcPct val="100000"/>
              </a:lnSpc>
              <a:spcBef>
                <a:spcPts val="0"/>
              </a:spcBef>
              <a:spcAft>
                <a:spcPts val="0"/>
              </a:spcAft>
              <a:defRPr sz="18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921813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7620000" cy="10207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295400" y="1524000"/>
            <a:ext cx="7848600" cy="4572000"/>
          </a:xfrm>
        </p:spPr>
        <p:txBody>
          <a:bodyPr/>
          <a:lstStyle/>
          <a:p>
            <a:pPr lvl="0"/>
            <a:endParaRPr lang="en-US" noProof="0" dirty="0" smtClean="0"/>
          </a:p>
        </p:txBody>
      </p:sp>
      <p:sp>
        <p:nvSpPr>
          <p:cNvPr id="4" name="Date Placeholder 3"/>
          <p:cNvSpPr>
            <a:spLocks noGrp="1" noChangeArrowheads="1"/>
          </p:cNvSpPr>
          <p:nvPr>
            <p:ph type="dt" sz="half" idx="10"/>
          </p:nvPr>
        </p:nvSpPr>
        <p:spPr>
          <a:xfrm>
            <a:off x="1295400" y="6245225"/>
            <a:ext cx="2286000" cy="476250"/>
          </a:xfrm>
          <a:prstGeom prst="rect">
            <a:avLst/>
          </a:prstGeom>
          <a:ln/>
        </p:spPr>
        <p:txBody>
          <a:bodyPr/>
          <a:lstStyle>
            <a:lvl1pPr>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68462628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81311"/>
            <a:ext cx="8229600" cy="888834"/>
          </a:xfrm>
        </p:spPr>
        <p:txBody>
          <a:bodyPr>
            <a:noAutofit/>
          </a:bodyPr>
          <a:lstStyle>
            <a:lvl1pPr algn="l">
              <a:lnSpc>
                <a:spcPts val="2500"/>
              </a:lnSpc>
              <a:defRPr sz="2400">
                <a:solidFill>
                  <a:srgbClr val="FFFFFF"/>
                </a:solidFill>
              </a:defRPr>
            </a:lvl1pPr>
          </a:lstStyle>
          <a:p>
            <a:r>
              <a:rPr lang="en-US" dirty="0" smtClean="0"/>
              <a:t>Slide master</a:t>
            </a:r>
            <a:endParaRPr lang="en-US" dirty="0"/>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lvl1pPr>
            <a:lvl2pPr>
              <a:lnSpc>
                <a:spcPct val="100000"/>
              </a:lnSpc>
              <a:spcBef>
                <a:spcPts val="0"/>
              </a:spcBef>
              <a:spcAft>
                <a:spcPts val="0"/>
              </a:spcAft>
              <a:defRPr sz="1800"/>
            </a:lvl2pPr>
            <a:lvl3pPr marL="914400" indent="-457200">
              <a:lnSpc>
                <a:spcPct val="100000"/>
              </a:lnSpc>
              <a:spcBef>
                <a:spcPts val="0"/>
              </a:spcBef>
              <a:spcAft>
                <a:spcPts val="0"/>
              </a:spcAft>
              <a:defRPr sz="1800"/>
            </a:lvl3pPr>
            <a:lvl4pPr marL="1371600" indent="-457200">
              <a:lnSpc>
                <a:spcPct val="100000"/>
              </a:lnSpc>
              <a:spcBef>
                <a:spcPts val="0"/>
              </a:spcBef>
              <a:spcAft>
                <a:spcPts val="0"/>
              </a:spcAft>
              <a:defRPr sz="18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82670"/>
            <a:ext cx="1306402" cy="4861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ectangle 8"/>
          <p:cNvSpPr/>
          <p:nvPr userDrawn="1"/>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2" name="Rectangle 11"/>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282670"/>
            <a:ext cx="1306402" cy="4861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06831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1_Title Slide -- no photo">
    <p:spTree>
      <p:nvGrpSpPr>
        <p:cNvPr id="1" name=""/>
        <p:cNvGrpSpPr/>
        <p:nvPr/>
      </p:nvGrpSpPr>
      <p:grpSpPr>
        <a:xfrm>
          <a:off x="0" y="0"/>
          <a:ext cx="0" cy="0"/>
          <a:chOff x="0" y="0"/>
          <a:chExt cx="0" cy="0"/>
        </a:xfrm>
      </p:grpSpPr>
      <p:sp>
        <p:nvSpPr>
          <p:cNvPr id="8" name="Rectangle 7"/>
          <p:cNvSpPr/>
          <p:nvPr/>
        </p:nvSpPr>
        <p:spPr>
          <a:xfrm>
            <a:off x="0" y="1727200"/>
            <a:ext cx="9144000" cy="51308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prstClr val="white"/>
              </a:solidFill>
            </a:endParaRPr>
          </a:p>
        </p:txBody>
      </p:sp>
      <p:sp>
        <p:nvSpPr>
          <p:cNvPr id="9" name="Rectangle 8"/>
          <p:cNvSpPr/>
          <p:nvPr/>
        </p:nvSpPr>
        <p:spPr>
          <a:xfrm>
            <a:off x="0" y="1718733"/>
            <a:ext cx="9144000"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prstClr val="white"/>
              </a:solidFill>
            </a:endParaRPr>
          </a:p>
        </p:txBody>
      </p:sp>
      <p:sp>
        <p:nvSpPr>
          <p:cNvPr id="6" name="Title 1"/>
          <p:cNvSpPr>
            <a:spLocks noGrp="1"/>
          </p:cNvSpPr>
          <p:nvPr>
            <p:ph type="ctrTitle"/>
          </p:nvPr>
        </p:nvSpPr>
        <p:spPr>
          <a:xfrm>
            <a:off x="2108200" y="1998133"/>
            <a:ext cx="6350000" cy="4385734"/>
          </a:xfrm>
        </p:spPr>
        <p:txBody>
          <a:bodyPr>
            <a:noAutofit/>
          </a:bodyPr>
          <a:lstStyle>
            <a:lvl1pPr algn="l">
              <a:lnSpc>
                <a:spcPct val="100000"/>
              </a:lnSpc>
              <a:defRPr sz="4800">
                <a:solidFill>
                  <a:schemeClr val="bg1"/>
                </a:solidFill>
              </a:defRPr>
            </a:lvl1pPr>
          </a:lstStyle>
          <a:p>
            <a:r>
              <a:rPr lang="en-US" smtClean="0"/>
              <a:t>Click to edit Master title style</a:t>
            </a:r>
            <a:endParaRPr lang="en-US" dirty="0"/>
          </a:p>
        </p:txBody>
      </p:sp>
      <p:pic>
        <p:nvPicPr>
          <p:cNvPr id="7" name="Picture 6" descr="FINAL_1212_NCCD_Main_Logo_72dpi.jpg"/>
          <p:cNvPicPr>
            <a:picLocks noChangeAspect="1"/>
          </p:cNvPicPr>
          <p:nvPr/>
        </p:nvPicPr>
        <p:blipFill>
          <a:blip r:embed="rId2"/>
          <a:stretch>
            <a:fillRect/>
          </a:stretch>
        </p:blipFill>
        <p:spPr>
          <a:xfrm>
            <a:off x="457200" y="745067"/>
            <a:ext cx="3841857" cy="621853"/>
          </a:xfrm>
          <a:prstGeom prst="rect">
            <a:avLst/>
          </a:prstGeom>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8804" y="114147"/>
            <a:ext cx="1545317" cy="15453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Rectangle 10"/>
          <p:cNvSpPr/>
          <p:nvPr userDrawn="1"/>
        </p:nvSpPr>
        <p:spPr>
          <a:xfrm>
            <a:off x="0" y="1727200"/>
            <a:ext cx="9144000" cy="51308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prstClr val="white"/>
              </a:solidFill>
            </a:endParaRPr>
          </a:p>
        </p:txBody>
      </p:sp>
      <p:sp>
        <p:nvSpPr>
          <p:cNvPr id="12" name="Rectangle 11"/>
          <p:cNvSpPr/>
          <p:nvPr userDrawn="1"/>
        </p:nvSpPr>
        <p:spPr>
          <a:xfrm>
            <a:off x="0" y="1718733"/>
            <a:ext cx="9144000"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prstClr val="white"/>
              </a:solidFill>
            </a:endParaRPr>
          </a:p>
        </p:txBody>
      </p:sp>
      <p:pic>
        <p:nvPicPr>
          <p:cNvPr id="13" name="Picture 12" descr="FINAL_1212_NCCD_Main_Logo_72dpi.jpg"/>
          <p:cNvPicPr>
            <a:picLocks noChangeAspect="1"/>
          </p:cNvPicPr>
          <p:nvPr userDrawn="1"/>
        </p:nvPicPr>
        <p:blipFill>
          <a:blip r:embed="rId2"/>
          <a:stretch>
            <a:fillRect/>
          </a:stretch>
        </p:blipFill>
        <p:spPr>
          <a:xfrm>
            <a:off x="457200" y="745067"/>
            <a:ext cx="3841857" cy="621853"/>
          </a:xfrm>
          <a:prstGeom prst="rect">
            <a:avLst/>
          </a:prstGeom>
        </p:spPr>
      </p:pic>
      <p:pic>
        <p:nvPicPr>
          <p:cNvPr id="1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28804" y="114147"/>
            <a:ext cx="1545317" cy="15453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54056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81311"/>
            <a:ext cx="8229600" cy="888834"/>
          </a:xfrm>
          <a:prstGeom prst="rect">
            <a:avLst/>
          </a:prstGeom>
        </p:spPr>
        <p:txBody>
          <a:bodyPr anchor="ctr">
            <a:noAutofit/>
          </a:bodyPr>
          <a:lstStyle>
            <a:lvl1pPr algn="l">
              <a:lnSpc>
                <a:spcPct val="100000"/>
              </a:lnSpc>
              <a:defRPr sz="2400">
                <a:solidFill>
                  <a:srgbClr val="FFFFFF"/>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6838950" cy="365125"/>
          </a:xfrm>
          <a:prstGeom prst="rect">
            <a:avLst/>
          </a:prstGeom>
        </p:spPr>
        <p:txBody>
          <a:bodyPr/>
          <a:lstStyle>
            <a:lvl1pPr algn="l">
              <a:defRPr sz="1600"/>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2400"/>
            </a:lvl1pPr>
            <a:lvl2pPr>
              <a:lnSpc>
                <a:spcPct val="100000"/>
              </a:lnSpc>
              <a:spcBef>
                <a:spcPts val="0"/>
              </a:spcBef>
              <a:spcAft>
                <a:spcPts val="0"/>
              </a:spcAft>
              <a:defRPr sz="2400"/>
            </a:lvl2pPr>
            <a:lvl3pPr marL="914400" indent="-457200">
              <a:lnSpc>
                <a:spcPct val="100000"/>
              </a:lnSpc>
              <a:spcBef>
                <a:spcPts val="0"/>
              </a:spcBef>
              <a:spcAft>
                <a:spcPts val="0"/>
              </a:spcAft>
              <a:defRPr sz="2400"/>
            </a:lvl3pPr>
            <a:lvl4pPr marL="1371600" indent="-457200">
              <a:lnSpc>
                <a:spcPct val="100000"/>
              </a:lnSpc>
              <a:spcBef>
                <a:spcPts val="0"/>
              </a:spcBef>
              <a:spcAft>
                <a:spcPts val="0"/>
              </a:spcAft>
              <a:defRPr sz="24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Rectangle 8"/>
          <p:cNvSpPr/>
          <p:nvPr userDrawn="1"/>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2" name="Rectangle 11"/>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Tree>
    <p:extLst>
      <p:ext uri="{BB962C8B-B14F-4D97-AF65-F5344CB8AC3E}">
        <p14:creationId xmlns:p14="http://schemas.microsoft.com/office/powerpoint/2010/main" val="22155784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81311"/>
            <a:ext cx="8229600" cy="888834"/>
          </a:xfrm>
          <a:prstGeom prst="rect">
            <a:avLst/>
          </a:prstGeom>
        </p:spPr>
        <p:txBody>
          <a:bodyPr anchor="ctr">
            <a:noAutofit/>
          </a:bodyPr>
          <a:lstStyle>
            <a:lvl1pPr algn="l">
              <a:lnSpc>
                <a:spcPct val="100000"/>
              </a:lnSpc>
              <a:defRPr sz="2400">
                <a:solidFill>
                  <a:srgbClr val="FFFFFF"/>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6838950" cy="365125"/>
          </a:xfrm>
          <a:prstGeom prst="rect">
            <a:avLst/>
          </a:prstGeom>
        </p:spPr>
        <p:txBody>
          <a:bodyPr/>
          <a:lstStyle>
            <a:lvl1pPr algn="l">
              <a:defRPr sz="1600"/>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2400"/>
            </a:lvl1pPr>
            <a:lvl2pPr>
              <a:lnSpc>
                <a:spcPct val="100000"/>
              </a:lnSpc>
              <a:spcBef>
                <a:spcPts val="0"/>
              </a:spcBef>
              <a:spcAft>
                <a:spcPts val="0"/>
              </a:spcAft>
              <a:defRPr sz="2400"/>
            </a:lvl2pPr>
            <a:lvl3pPr marL="914400" indent="-457200">
              <a:lnSpc>
                <a:spcPct val="100000"/>
              </a:lnSpc>
              <a:spcBef>
                <a:spcPts val="0"/>
              </a:spcBef>
              <a:spcAft>
                <a:spcPts val="0"/>
              </a:spcAft>
              <a:defRPr sz="2400"/>
            </a:lvl3pPr>
            <a:lvl4pPr marL="1371600" indent="-457200">
              <a:lnSpc>
                <a:spcPct val="100000"/>
              </a:lnSpc>
              <a:spcBef>
                <a:spcPts val="0"/>
              </a:spcBef>
              <a:spcAft>
                <a:spcPts val="0"/>
              </a:spcAft>
              <a:defRPr sz="24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Rectangle 8"/>
          <p:cNvSpPr/>
          <p:nvPr userDrawn="1"/>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2" name="Rectangle 11"/>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Tree>
    <p:extLst>
      <p:ext uri="{BB962C8B-B14F-4D97-AF65-F5344CB8AC3E}">
        <p14:creationId xmlns:p14="http://schemas.microsoft.com/office/powerpoint/2010/main" val="31981182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Report figures">
    <p:spTree>
      <p:nvGrpSpPr>
        <p:cNvPr id="1" name=""/>
        <p:cNvGrpSpPr/>
        <p:nvPr/>
      </p:nvGrpSpPr>
      <p:grpSpPr>
        <a:xfrm>
          <a:off x="0" y="0"/>
          <a:ext cx="0" cy="0"/>
          <a:chOff x="0" y="0"/>
          <a:chExt cx="0" cy="0"/>
        </a:xfrm>
      </p:grpSpPr>
      <p:sp>
        <p:nvSpPr>
          <p:cNvPr id="16" name="Content Placeholder 5"/>
          <p:cNvSpPr>
            <a:spLocks noGrp="1"/>
          </p:cNvSpPr>
          <p:nvPr>
            <p:ph sz="quarter" idx="13"/>
          </p:nvPr>
        </p:nvSpPr>
        <p:spPr>
          <a:xfrm>
            <a:off x="457200" y="1385180"/>
            <a:ext cx="8229599" cy="4617267"/>
          </a:xfrm>
        </p:spPr>
        <p:txBody>
          <a:bodyPr>
            <a:noAutofit/>
          </a:bodyPr>
          <a:lstStyle>
            <a:lvl1pPr marL="0" indent="0">
              <a:lnSpc>
                <a:spcPct val="100000"/>
              </a:lnSpc>
              <a:spcBef>
                <a:spcPts val="0"/>
              </a:spcBef>
              <a:buFontTx/>
              <a:buNone/>
              <a:defRPr sz="1600"/>
            </a:lvl1pPr>
            <a:lvl2pPr>
              <a:lnSpc>
                <a:spcPct val="100000"/>
              </a:lnSpc>
              <a:spcBef>
                <a:spcPts val="0"/>
              </a:spcBef>
              <a:defRPr sz="1600"/>
            </a:lvl2pPr>
            <a:lvl3pPr>
              <a:lnSpc>
                <a:spcPct val="100000"/>
              </a:lnSpc>
              <a:spcBef>
                <a:spcPts val="0"/>
              </a:spcBef>
              <a:defRPr sz="1600"/>
            </a:lvl3pPr>
            <a:lvl4pPr>
              <a:lnSpc>
                <a:spcPct val="100000"/>
              </a:lnSpc>
              <a:spcBef>
                <a:spcPts val="0"/>
              </a:spcBef>
              <a:defRPr sz="1600"/>
            </a:lvl4pPr>
            <a:lvl5pPr>
              <a:lnSpc>
                <a:spcPct val="100000"/>
              </a:lnSpc>
              <a:spcBef>
                <a:spcPts val="0"/>
              </a:spcBef>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0" name="Title 1"/>
          <p:cNvSpPr>
            <a:spLocks noGrp="1"/>
          </p:cNvSpPr>
          <p:nvPr>
            <p:ph type="title" hasCustomPrompt="1"/>
          </p:nvPr>
        </p:nvSpPr>
        <p:spPr>
          <a:xfrm>
            <a:off x="457200" y="207025"/>
            <a:ext cx="8229600" cy="961998"/>
          </a:xfrm>
        </p:spPr>
        <p:txBody>
          <a:bodyPr>
            <a:normAutofit/>
          </a:bodyPr>
          <a:lstStyle>
            <a:lvl1pPr algn="ctr">
              <a:lnSpc>
                <a:spcPct val="100000"/>
              </a:lnSpc>
              <a:defRPr sz="2400" b="1">
                <a:solidFill>
                  <a:srgbClr val="040404"/>
                </a:solidFill>
              </a:defRPr>
            </a:lvl1pPr>
          </a:lstStyle>
          <a:p>
            <a:r>
              <a:rPr lang="en-US" dirty="0" smtClean="0"/>
              <a:t>Slide master</a:t>
            </a:r>
            <a:endParaRPr lang="en-US" dirty="0"/>
          </a:p>
        </p:txBody>
      </p:sp>
      <p:sp>
        <p:nvSpPr>
          <p:cNvPr id="3" name="Content Placeholder 2"/>
          <p:cNvSpPr>
            <a:spLocks noGrp="1"/>
          </p:cNvSpPr>
          <p:nvPr>
            <p:ph sz="quarter" idx="14" hasCustomPrompt="1"/>
          </p:nvPr>
        </p:nvSpPr>
        <p:spPr>
          <a:xfrm>
            <a:off x="457200" y="6209362"/>
            <a:ext cx="8229600" cy="354012"/>
          </a:xfrm>
        </p:spPr>
        <p:txBody>
          <a:bodyPr/>
          <a:lstStyle>
            <a:lvl1pPr>
              <a:defRPr baseline="0"/>
            </a:lvl1pPr>
          </a:lstStyle>
          <a:p>
            <a:pPr lvl="0"/>
            <a:r>
              <a:rPr lang="en-US" dirty="0" smtClean="0"/>
              <a:t>N size should be 16-point, notes should be 14-point font.</a:t>
            </a:r>
            <a:endParaRPr lang="en-US" dirty="0"/>
          </a:p>
        </p:txBody>
      </p:sp>
    </p:spTree>
    <p:extLst>
      <p:ext uri="{BB962C8B-B14F-4D97-AF65-F5344CB8AC3E}">
        <p14:creationId xmlns:p14="http://schemas.microsoft.com/office/powerpoint/2010/main" val="10427595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p:cNvSpPr/>
          <p:nvPr userDrawn="1"/>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1"/>
            <a:ext cx="8229600" cy="961998"/>
          </a:xfrm>
        </p:spPr>
        <p:txBody>
          <a:bodyPr>
            <a:noAutofit/>
          </a:bodyPr>
          <a:lstStyle>
            <a:lvl1pPr algn="l">
              <a:lnSpc>
                <a:spcPct val="100000"/>
              </a:lnSpc>
              <a:defRPr sz="2800">
                <a:solidFill>
                  <a:schemeClr val="tx1"/>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709954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rgbClr val="A19D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solidFill>
                  <a:srgbClr val="393634"/>
                </a:solidFill>
              </a:defRPr>
            </a:lvl1pPr>
            <a:lvl2pPr>
              <a:lnSpc>
                <a:spcPct val="100000"/>
              </a:lnSpc>
              <a:spcBef>
                <a:spcPts val="0"/>
              </a:spcBef>
              <a:spcAft>
                <a:spcPts val="0"/>
              </a:spcAft>
              <a:defRPr sz="1800">
                <a:solidFill>
                  <a:srgbClr val="393634"/>
                </a:solidFill>
              </a:defRPr>
            </a:lvl2pPr>
            <a:lvl3pPr marL="914400" indent="-457200">
              <a:lnSpc>
                <a:spcPct val="100000"/>
              </a:lnSpc>
              <a:spcBef>
                <a:spcPts val="0"/>
              </a:spcBef>
              <a:spcAft>
                <a:spcPts val="0"/>
              </a:spcAft>
              <a:defRPr sz="1800">
                <a:solidFill>
                  <a:srgbClr val="393634"/>
                </a:solidFill>
              </a:defRPr>
            </a:lvl3pPr>
            <a:lvl4pPr marL="1371600" indent="-457200">
              <a:lnSpc>
                <a:spcPct val="100000"/>
              </a:lnSpc>
              <a:spcBef>
                <a:spcPts val="0"/>
              </a:spcBef>
              <a:spcAft>
                <a:spcPts val="0"/>
              </a:spcAft>
              <a:defRPr sz="1800">
                <a:solidFill>
                  <a:srgbClr val="393634"/>
                </a:solidFill>
              </a:defRPr>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282670"/>
            <a:ext cx="1306402" cy="4861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0877063"/>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Slide with photo">
    <p:spTree>
      <p:nvGrpSpPr>
        <p:cNvPr id="1" name=""/>
        <p:cNvGrpSpPr/>
        <p:nvPr/>
      </p:nvGrpSpPr>
      <p:grpSpPr>
        <a:xfrm>
          <a:off x="0" y="0"/>
          <a:ext cx="0" cy="0"/>
          <a:chOff x="0" y="0"/>
          <a:chExt cx="0" cy="0"/>
        </a:xfrm>
      </p:grpSpPr>
      <p:sp>
        <p:nvSpPr>
          <p:cNvPr id="3" name="Rectangle 2"/>
          <p:cNvSpPr>
            <a:spLocks noChangeArrowheads="1"/>
          </p:cNvSpPr>
          <p:nvPr/>
        </p:nvSpPr>
        <p:spPr bwMode="auto">
          <a:xfrm>
            <a:off x="3175" y="1862138"/>
            <a:ext cx="9144000" cy="2159000"/>
          </a:xfrm>
          <a:prstGeom prst="rect">
            <a:avLst/>
          </a:prstGeom>
          <a:solidFill>
            <a:srgbClr val="DDD9C3"/>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2400" b="0" dirty="0">
              <a:solidFill>
                <a:srgbClr val="FFFFFF"/>
              </a:solidFill>
              <a:latin typeface="Verdana"/>
              <a:ea typeface="MS PGothic" panose="020B0600070205080204" pitchFamily="34" charset="-128"/>
            </a:endParaRPr>
          </a:p>
        </p:txBody>
      </p:sp>
      <p:sp>
        <p:nvSpPr>
          <p:cNvPr id="4" name="Rectangle 3"/>
          <p:cNvSpPr>
            <a:spLocks noChangeArrowheads="1"/>
          </p:cNvSpPr>
          <p:nvPr/>
        </p:nvSpPr>
        <p:spPr bwMode="auto">
          <a:xfrm>
            <a:off x="0" y="3886200"/>
            <a:ext cx="9147175" cy="220663"/>
          </a:xfrm>
          <a:prstGeom prst="rect">
            <a:avLst/>
          </a:prstGeom>
          <a:solidFill>
            <a:schemeClr val="bg1">
              <a:alpha val="52940"/>
            </a:schemeClr>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2400" b="0" dirty="0">
              <a:solidFill>
                <a:srgbClr val="FFFFFF"/>
              </a:solidFill>
              <a:latin typeface="Verdana"/>
              <a:ea typeface="MS PGothic" panose="020B0600070205080204" pitchFamily="34" charset="-128"/>
            </a:endParaRPr>
          </a:p>
        </p:txBody>
      </p:sp>
      <p:pic>
        <p:nvPicPr>
          <p:cNvPr id="5"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1000" y="457200"/>
            <a:ext cx="26670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108200" y="1862220"/>
            <a:ext cx="6350000" cy="2023979"/>
          </a:xfrm>
        </p:spPr>
        <p:txBody>
          <a:bodyPr>
            <a:noAutofit/>
          </a:bodyPr>
          <a:lstStyle>
            <a:lvl1pPr algn="l">
              <a:lnSpc>
                <a:spcPct val="100000"/>
              </a:lnSpc>
              <a:defRPr sz="3200">
                <a:solidFill>
                  <a:srgbClr val="393634"/>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67801681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1_Title Slide with photo">
    <p:spTree>
      <p:nvGrpSpPr>
        <p:cNvPr id="1" name=""/>
        <p:cNvGrpSpPr/>
        <p:nvPr/>
      </p:nvGrpSpPr>
      <p:grpSpPr>
        <a:xfrm>
          <a:off x="0" y="0"/>
          <a:ext cx="0" cy="0"/>
          <a:chOff x="0" y="0"/>
          <a:chExt cx="0" cy="0"/>
        </a:xfrm>
      </p:grpSpPr>
      <p:pic>
        <p:nvPicPr>
          <p:cNvPr id="3" name="Picture 6" descr="O:\Publications\Stock Photos\young family on picn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3232150"/>
            <a:ext cx="91567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0" y="1727200"/>
            <a:ext cx="9180513" cy="2159000"/>
          </a:xfrm>
          <a:prstGeom prst="rect">
            <a:avLst/>
          </a:prstGeom>
          <a:solidFill>
            <a:srgbClr val="DDD9C3"/>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2400" b="0" dirty="0">
              <a:solidFill>
                <a:srgbClr val="FFFFFF"/>
              </a:solidFill>
              <a:latin typeface="Verdana"/>
              <a:ea typeface="MS PGothic" panose="020B0600070205080204" pitchFamily="34" charset="-128"/>
            </a:endParaRPr>
          </a:p>
        </p:txBody>
      </p:sp>
      <p:sp>
        <p:nvSpPr>
          <p:cNvPr id="5" name="Rectangle 4"/>
          <p:cNvSpPr>
            <a:spLocks noChangeArrowheads="1"/>
          </p:cNvSpPr>
          <p:nvPr/>
        </p:nvSpPr>
        <p:spPr bwMode="auto">
          <a:xfrm>
            <a:off x="0" y="3886200"/>
            <a:ext cx="9180513" cy="220663"/>
          </a:xfrm>
          <a:prstGeom prst="rect">
            <a:avLst/>
          </a:prstGeom>
          <a:solidFill>
            <a:schemeClr val="bg1">
              <a:alpha val="52940"/>
            </a:schemeClr>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2400" b="0" dirty="0">
              <a:solidFill>
                <a:srgbClr val="FFFFFF"/>
              </a:solidFill>
              <a:latin typeface="Verdana"/>
              <a:ea typeface="MS PGothic" panose="020B0600070205080204" pitchFamily="34" charset="-128"/>
            </a:endParaRPr>
          </a:p>
        </p:txBody>
      </p:sp>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1000" y="457200"/>
            <a:ext cx="26670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108200" y="1727200"/>
            <a:ext cx="6350000" cy="2158999"/>
          </a:xfrm>
        </p:spPr>
        <p:txBody>
          <a:bodyPr>
            <a:noAutofit/>
          </a:bodyPr>
          <a:lstStyle>
            <a:lvl1pPr algn="l">
              <a:lnSpc>
                <a:spcPct val="100000"/>
              </a:lnSpc>
              <a:defRPr sz="3200">
                <a:solidFill>
                  <a:srgbClr val="393634"/>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8109743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itle Slide -- no photo">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727200"/>
            <a:ext cx="9144000" cy="730250"/>
          </a:xfrm>
          <a:prstGeom prst="rect">
            <a:avLst/>
          </a:prstGeom>
          <a:solidFill>
            <a:srgbClr val="DDD9C3"/>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2400" b="0" dirty="0">
              <a:solidFill>
                <a:srgbClr val="FFFFFF"/>
              </a:solidFill>
              <a:latin typeface="Verdana"/>
              <a:ea typeface="MS PGothic" panose="020B0600070205080204" pitchFamily="34" charset="-128"/>
            </a:endParaRPr>
          </a:p>
        </p:txBody>
      </p:sp>
      <p:sp>
        <p:nvSpPr>
          <p:cNvPr id="4" name="Rectangle 3"/>
          <p:cNvSpPr>
            <a:spLocks noChangeArrowheads="1"/>
          </p:cNvSpPr>
          <p:nvPr/>
        </p:nvSpPr>
        <p:spPr bwMode="auto">
          <a:xfrm>
            <a:off x="0" y="1719263"/>
            <a:ext cx="9144000" cy="219075"/>
          </a:xfrm>
          <a:prstGeom prst="rect">
            <a:avLst/>
          </a:prstGeom>
          <a:solidFill>
            <a:schemeClr val="bg1">
              <a:alpha val="52940"/>
            </a:schemeClr>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2400" b="0" dirty="0">
              <a:solidFill>
                <a:srgbClr val="FFFFFF"/>
              </a:solidFill>
              <a:latin typeface="Verdana"/>
              <a:ea typeface="MS PGothic" panose="020B0600070205080204" pitchFamily="34" charset="-128"/>
            </a:endParaRPr>
          </a:p>
        </p:txBody>
      </p:sp>
      <p:pic>
        <p:nvPicPr>
          <p:cNvPr id="5"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1000" y="457200"/>
            <a:ext cx="26670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2108200" y="1998133"/>
            <a:ext cx="6350000" cy="4385734"/>
          </a:xfrm>
        </p:spPr>
        <p:txBody>
          <a:bodyPr>
            <a:noAutofit/>
          </a:bodyPr>
          <a:lstStyle>
            <a:lvl1pPr algn="l">
              <a:lnSpc>
                <a:spcPct val="100000"/>
              </a:lnSpc>
              <a:defRPr sz="4800">
                <a:solidFill>
                  <a:srgbClr val="393634"/>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9187422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Rectangle 4"/>
          <p:cNvSpPr>
            <a:spLocks noChangeArrowheads="1"/>
          </p:cNvSpPr>
          <p:nvPr/>
        </p:nvSpPr>
        <p:spPr bwMode="auto">
          <a:xfrm>
            <a:off x="0" y="0"/>
            <a:ext cx="9144000" cy="1182688"/>
          </a:xfrm>
          <a:prstGeom prst="rect">
            <a:avLst/>
          </a:prstGeom>
          <a:solidFill>
            <a:srgbClr val="DDD9C3"/>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2400" b="0" dirty="0">
              <a:solidFill>
                <a:srgbClr val="FFFFFF"/>
              </a:solidFill>
              <a:latin typeface="Verdana"/>
              <a:ea typeface="MS PGothic" panose="020B0600070205080204" pitchFamily="34" charset="-128"/>
            </a:endParaRPr>
          </a:p>
        </p:txBody>
      </p:sp>
      <p:sp>
        <p:nvSpPr>
          <p:cNvPr id="6" name="Rectangle 5"/>
          <p:cNvSpPr>
            <a:spLocks noChangeArrowheads="1"/>
          </p:cNvSpPr>
          <p:nvPr/>
        </p:nvSpPr>
        <p:spPr bwMode="auto">
          <a:xfrm>
            <a:off x="0" y="962025"/>
            <a:ext cx="9147175" cy="220663"/>
          </a:xfrm>
          <a:prstGeom prst="rect">
            <a:avLst/>
          </a:prstGeom>
          <a:solidFill>
            <a:schemeClr val="bg1">
              <a:alpha val="52940"/>
            </a:schemeClr>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2400" b="0" dirty="0">
              <a:solidFill>
                <a:srgbClr val="FFFFFF"/>
              </a:solidFill>
              <a:latin typeface="Verdana"/>
              <a:ea typeface="MS PGothic" panose="020B0600070205080204" pitchFamily="34" charset="-128"/>
            </a:endParaRPr>
          </a:p>
        </p:txBody>
      </p:sp>
      <p:sp>
        <p:nvSpPr>
          <p:cNvPr id="7" name="TextBox 6"/>
          <p:cNvSpPr txBox="1"/>
          <p:nvPr/>
        </p:nvSpPr>
        <p:spPr>
          <a:xfrm>
            <a:off x="6410325" y="6356350"/>
            <a:ext cx="2381250" cy="365125"/>
          </a:xfrm>
          <a:prstGeom prst="rect">
            <a:avLst/>
          </a:prstGeom>
        </p:spPr>
        <p:txBody>
          <a:bodyPr anchor="ctr">
            <a:normAutofit fontScale="77500" lnSpcReduction="20000"/>
          </a:bodyPr>
          <a:lstStyle/>
          <a:p>
            <a:pPr defTabSz="457200" eaLnBrk="1" fontAlgn="auto" hangingPunct="1">
              <a:spcAft>
                <a:spcPts val="0"/>
              </a:spcAft>
              <a:defRPr/>
            </a:pPr>
            <a:endParaRPr lang="en-US" sz="2800" b="0" dirty="0">
              <a:solidFill>
                <a:srgbClr val="FFFFFF"/>
              </a:solidFill>
              <a:latin typeface="Verdana"/>
              <a:ea typeface="MS PGothic" panose="020B0600070205080204" pitchFamily="34" charset="-128"/>
              <a:cs typeface="Verdana"/>
            </a:endParaRPr>
          </a:p>
        </p:txBody>
      </p:sp>
      <p:pic>
        <p:nvPicPr>
          <p:cNvPr id="8"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0038" y="6502400"/>
            <a:ext cx="11144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0"/>
            <a:ext cx="8229600" cy="1182131"/>
          </a:xfrm>
        </p:spPr>
        <p:txBody>
          <a:bodyPr>
            <a:noAutofit/>
          </a:bodyPr>
          <a:lstStyle>
            <a:lvl1pPr algn="l">
              <a:lnSpc>
                <a:spcPts val="2500"/>
              </a:lnSpc>
              <a:defRPr sz="3200">
                <a:solidFill>
                  <a:srgbClr val="393634"/>
                </a:solidFill>
              </a:defRPr>
            </a:lvl1pPr>
          </a:lstStyle>
          <a:p>
            <a:r>
              <a:rPr lang="en-US" smtClean="0"/>
              <a:t>Click to edit Master title style</a:t>
            </a:r>
            <a:endParaRPr lang="en-US" dirty="0"/>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rgbClr val="A19D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solidFill>
                  <a:srgbClr val="393634"/>
                </a:solidFill>
              </a:defRPr>
            </a:lvl1pPr>
            <a:lvl2pPr>
              <a:lnSpc>
                <a:spcPct val="100000"/>
              </a:lnSpc>
              <a:spcBef>
                <a:spcPts val="0"/>
              </a:spcBef>
              <a:spcAft>
                <a:spcPts val="0"/>
              </a:spcAft>
              <a:defRPr sz="1800">
                <a:solidFill>
                  <a:srgbClr val="393634"/>
                </a:solidFill>
              </a:defRPr>
            </a:lvl2pPr>
            <a:lvl3pPr marL="914400" indent="-457200">
              <a:lnSpc>
                <a:spcPct val="100000"/>
              </a:lnSpc>
              <a:spcBef>
                <a:spcPts val="0"/>
              </a:spcBef>
              <a:spcAft>
                <a:spcPts val="0"/>
              </a:spcAft>
              <a:defRPr sz="1800">
                <a:solidFill>
                  <a:srgbClr val="393634"/>
                </a:solidFill>
              </a:defRPr>
            </a:lvl3pPr>
            <a:lvl4pPr marL="1371600" indent="-457200">
              <a:lnSpc>
                <a:spcPct val="100000"/>
              </a:lnSpc>
              <a:spcBef>
                <a:spcPts val="0"/>
              </a:spcBef>
              <a:spcAft>
                <a:spcPts val="0"/>
              </a:spcAft>
              <a:defRPr sz="1800">
                <a:solidFill>
                  <a:srgbClr val="393634"/>
                </a:solidFill>
              </a:defRPr>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Footer Placeholder 4"/>
          <p:cNvSpPr>
            <a:spLocks noGrp="1"/>
          </p:cNvSpPr>
          <p:nvPr>
            <p:ph type="ftr" sz="quarter" idx="10"/>
          </p:nvPr>
        </p:nvSpPr>
        <p:spPr>
          <a:xfrm>
            <a:off x="457200" y="6356350"/>
            <a:ext cx="2895600" cy="365125"/>
          </a:xfrm>
        </p:spPr>
        <p:txBody>
          <a:bodyPr/>
          <a:lstStyle>
            <a:lvl1pPr algn="l">
              <a:defRPr/>
            </a:lvl1pPr>
          </a:lstStyle>
          <a:p>
            <a:pPr>
              <a:defRPr/>
            </a:pPr>
            <a:endParaRPr lang="en-US" dirty="0">
              <a:solidFill>
                <a:srgbClr val="484C45">
                  <a:tint val="75000"/>
                </a:srgbClr>
              </a:solidFill>
            </a:endParaRPr>
          </a:p>
        </p:txBody>
      </p:sp>
    </p:spTree>
    <p:extLst>
      <p:ext uri="{BB962C8B-B14F-4D97-AF65-F5344CB8AC3E}">
        <p14:creationId xmlns:p14="http://schemas.microsoft.com/office/powerpoint/2010/main" val="2394880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Slide -- no photo">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727200"/>
            <a:ext cx="9144000" cy="730250"/>
          </a:xfrm>
          <a:prstGeom prst="rect">
            <a:avLst/>
          </a:prstGeom>
          <a:solidFill>
            <a:srgbClr val="DDD9C3"/>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84402" tIns="42201" rIns="84402" bIns="42201" anchor="ctr"/>
          <a:lstStyle/>
          <a:p>
            <a:pPr algn="ctr" eaLnBrk="1" hangingPunct="1">
              <a:defRPr/>
            </a:pPr>
            <a:endParaRPr lang="en-US" dirty="0">
              <a:solidFill>
                <a:schemeClr val="lt1"/>
              </a:solidFill>
              <a:latin typeface="+mn-lt"/>
              <a:ea typeface="+mn-ea"/>
            </a:endParaRPr>
          </a:p>
        </p:txBody>
      </p:sp>
      <p:sp>
        <p:nvSpPr>
          <p:cNvPr id="4" name="Rectangle 3"/>
          <p:cNvSpPr>
            <a:spLocks noChangeArrowheads="1"/>
          </p:cNvSpPr>
          <p:nvPr/>
        </p:nvSpPr>
        <p:spPr bwMode="auto">
          <a:xfrm>
            <a:off x="0" y="1719264"/>
            <a:ext cx="9144000" cy="219075"/>
          </a:xfrm>
          <a:prstGeom prst="rect">
            <a:avLst/>
          </a:prstGeom>
          <a:solidFill>
            <a:schemeClr val="bg1">
              <a:alpha val="52940"/>
            </a:schemeClr>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84402" tIns="42201" rIns="84402" bIns="42201" anchor="ctr"/>
          <a:lstStyle/>
          <a:p>
            <a:pPr algn="ctr" eaLnBrk="1" hangingPunct="1">
              <a:defRPr/>
            </a:pPr>
            <a:endParaRPr lang="en-US" dirty="0">
              <a:solidFill>
                <a:schemeClr val="lt1"/>
              </a:solidFill>
              <a:latin typeface="+mn-lt"/>
              <a:ea typeface="+mn-ea"/>
            </a:endParaRPr>
          </a:p>
        </p:txBody>
      </p:sp>
      <p:pic>
        <p:nvPicPr>
          <p:cNvPr id="5" name="Picture 2" descr="\\sharepoint.nccdcrc.org@SSL\DavWWWRoot\workgroups\communications\LogosTemplates\CRC logos and templates\CRC RGB for screen.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4962" y="481014"/>
            <a:ext cx="304213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ctrTitle"/>
          </p:nvPr>
        </p:nvSpPr>
        <p:spPr>
          <a:xfrm>
            <a:off x="2108200" y="1998133"/>
            <a:ext cx="6350000" cy="4385734"/>
          </a:xfrm>
        </p:spPr>
        <p:txBody>
          <a:bodyPr>
            <a:noAutofit/>
          </a:bodyPr>
          <a:lstStyle>
            <a:lvl1pPr algn="l">
              <a:lnSpc>
                <a:spcPct val="100000"/>
              </a:lnSpc>
              <a:defRPr sz="4431">
                <a:solidFill>
                  <a:srgbClr val="393634"/>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40125543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6" name="Rectangle 5"/>
          <p:cNvSpPr>
            <a:spLocks noChangeArrowheads="1"/>
          </p:cNvSpPr>
          <p:nvPr/>
        </p:nvSpPr>
        <p:spPr bwMode="auto">
          <a:xfrm>
            <a:off x="0" y="0"/>
            <a:ext cx="9144000" cy="1182688"/>
          </a:xfrm>
          <a:prstGeom prst="rect">
            <a:avLst/>
          </a:prstGeom>
          <a:solidFill>
            <a:srgbClr val="DDD9C3"/>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2400" b="0" dirty="0">
              <a:solidFill>
                <a:srgbClr val="FFFFFF"/>
              </a:solidFill>
              <a:latin typeface="Verdana"/>
              <a:ea typeface="MS PGothic" panose="020B0600070205080204" pitchFamily="34" charset="-128"/>
            </a:endParaRPr>
          </a:p>
        </p:txBody>
      </p:sp>
      <p:sp>
        <p:nvSpPr>
          <p:cNvPr id="7" name="Rectangle 6"/>
          <p:cNvSpPr>
            <a:spLocks noChangeArrowheads="1"/>
          </p:cNvSpPr>
          <p:nvPr/>
        </p:nvSpPr>
        <p:spPr bwMode="auto">
          <a:xfrm>
            <a:off x="0" y="962025"/>
            <a:ext cx="9147175" cy="220663"/>
          </a:xfrm>
          <a:prstGeom prst="rect">
            <a:avLst/>
          </a:prstGeom>
          <a:solidFill>
            <a:schemeClr val="bg1">
              <a:alpha val="52940"/>
            </a:schemeClr>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2400" b="0" dirty="0">
              <a:solidFill>
                <a:srgbClr val="FFFFFF"/>
              </a:solidFill>
              <a:latin typeface="Verdana"/>
              <a:ea typeface="MS PGothic" panose="020B0600070205080204" pitchFamily="34" charset="-128"/>
            </a:endParaRPr>
          </a:p>
        </p:txBody>
      </p:sp>
      <p:sp>
        <p:nvSpPr>
          <p:cNvPr id="8" name="TextBox 7"/>
          <p:cNvSpPr txBox="1">
            <a:spLocks noChangeArrowheads="1"/>
          </p:cNvSpPr>
          <p:nvPr/>
        </p:nvSpPr>
        <p:spPr bwMode="auto">
          <a:xfrm>
            <a:off x="5503863" y="3192463"/>
            <a:ext cx="914400" cy="914400"/>
          </a:xfrm>
          <a:prstGeom prst="rect">
            <a:avLst/>
          </a:prstGeom>
          <a:noFill/>
          <a:ln>
            <a:noFill/>
          </a:ln>
          <a:extLst/>
        </p:spPr>
        <p:txBody>
          <a:bodyPr wrap="none" anchor="ctr"/>
          <a:lstStyle>
            <a:lvl1pPr defTabSz="457200" eaLnBrk="0" hangingPunct="0">
              <a:defRPr sz="2400">
                <a:solidFill>
                  <a:schemeClr val="tx1"/>
                </a:solidFill>
                <a:latin typeface="Times" charset="0"/>
                <a:ea typeface="MS PGothic" pitchFamily="34" charset="-128"/>
              </a:defRPr>
            </a:lvl1pPr>
            <a:lvl2pPr marL="742950" indent="-285750" defTabSz="457200" eaLnBrk="0" hangingPunct="0">
              <a:defRPr sz="2400">
                <a:solidFill>
                  <a:schemeClr val="tx1"/>
                </a:solidFill>
                <a:latin typeface="Times" charset="0"/>
                <a:ea typeface="MS PGothic" pitchFamily="34" charset="-128"/>
              </a:defRPr>
            </a:lvl2pPr>
            <a:lvl3pPr marL="1143000" indent="-228600" defTabSz="457200" eaLnBrk="0" hangingPunct="0">
              <a:defRPr sz="2400">
                <a:solidFill>
                  <a:schemeClr val="tx1"/>
                </a:solidFill>
                <a:latin typeface="Times" charset="0"/>
                <a:ea typeface="MS PGothic" pitchFamily="34" charset="-128"/>
              </a:defRPr>
            </a:lvl3pPr>
            <a:lvl4pPr marL="1600200" indent="-228600" defTabSz="457200" eaLnBrk="0" hangingPunct="0">
              <a:defRPr sz="2400">
                <a:solidFill>
                  <a:schemeClr val="tx1"/>
                </a:solidFill>
                <a:latin typeface="Times" charset="0"/>
                <a:ea typeface="MS PGothic" pitchFamily="34" charset="-128"/>
              </a:defRPr>
            </a:lvl4pPr>
            <a:lvl5pPr marL="2057400" indent="-228600" defTabSz="457200" eaLnBrk="0" hangingPunct="0">
              <a:defRPr sz="24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imes" charset="0"/>
                <a:ea typeface="MS PGothic" pitchFamily="34" charset="-128"/>
              </a:defRPr>
            </a:lvl9pPr>
          </a:lstStyle>
          <a:p>
            <a:pPr eaLnBrk="1" hangingPunct="1">
              <a:defRPr/>
            </a:pPr>
            <a:endParaRPr lang="en-US" sz="2800" b="0" dirty="0" smtClean="0">
              <a:solidFill>
                <a:srgbClr val="FFFFFF"/>
              </a:solidFill>
              <a:latin typeface="Verdana" pitchFamily="34" charset="0"/>
            </a:endParaRPr>
          </a:p>
        </p:txBody>
      </p:sp>
      <p:pic>
        <p:nvPicPr>
          <p:cNvPr id="11"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0038" y="6502400"/>
            <a:ext cx="11144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4"/>
          <p:cNvSpPr>
            <a:spLocks noGrp="1"/>
          </p:cNvSpPr>
          <p:nvPr>
            <p:ph type="body" sz="quarter" idx="3"/>
          </p:nvPr>
        </p:nvSpPr>
        <p:spPr>
          <a:xfrm>
            <a:off x="4645025" y="1729854"/>
            <a:ext cx="4041775" cy="639762"/>
          </a:xfrm>
        </p:spPr>
        <p:txBody>
          <a:bodyPr anchor="b">
            <a:noAutofit/>
          </a:bodyPr>
          <a:lstStyle>
            <a:lvl1pPr marL="0" indent="0">
              <a:buNone/>
              <a:defRPr sz="2400" b="1">
                <a:solidFill>
                  <a:srgbClr val="A19D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Content Placeholder 5"/>
          <p:cNvSpPr>
            <a:spLocks noGrp="1"/>
          </p:cNvSpPr>
          <p:nvPr>
            <p:ph sz="quarter" idx="4"/>
          </p:nvPr>
        </p:nvSpPr>
        <p:spPr>
          <a:xfrm>
            <a:off x="4645025" y="2369616"/>
            <a:ext cx="4041775" cy="3756547"/>
          </a:xfrm>
        </p:spPr>
        <p:txBody>
          <a:bodyPr>
            <a:noAutofit/>
          </a:bodyPr>
          <a:lstStyle>
            <a:lvl1pPr marL="0" indent="0">
              <a:lnSpc>
                <a:spcPct val="100000"/>
              </a:lnSpc>
              <a:spcBef>
                <a:spcPts val="0"/>
              </a:spcBef>
              <a:spcAft>
                <a:spcPts val="0"/>
              </a:spcAft>
              <a:buFontTx/>
              <a:buNone/>
              <a:defRPr sz="1800"/>
            </a:lvl1pPr>
            <a:lvl2pPr>
              <a:lnSpc>
                <a:spcPct val="100000"/>
              </a:lnSpc>
              <a:spcBef>
                <a:spcPts val="0"/>
              </a:spcBef>
              <a:spcAft>
                <a:spcPts val="0"/>
              </a:spcAft>
              <a:defRPr sz="1800"/>
            </a:lvl2pPr>
            <a:lvl3pPr>
              <a:lnSpc>
                <a:spcPct val="100000"/>
              </a:lnSpc>
              <a:spcBef>
                <a:spcPts val="0"/>
              </a:spcBef>
              <a:spcAft>
                <a:spcPts val="0"/>
              </a:spcAft>
              <a:defRPr sz="1800"/>
            </a:lvl3pPr>
            <a:lvl4pPr>
              <a:lnSpc>
                <a:spcPct val="100000"/>
              </a:lnSpc>
              <a:spcBef>
                <a:spcPts val="0"/>
              </a:spcBef>
              <a:spcAft>
                <a:spcPts val="0"/>
              </a:spcAft>
              <a:defRPr sz="18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7" name="Content Placeholder 5"/>
          <p:cNvSpPr>
            <a:spLocks noGrp="1"/>
          </p:cNvSpPr>
          <p:nvPr>
            <p:ph sz="quarter" idx="12"/>
          </p:nvPr>
        </p:nvSpPr>
        <p:spPr>
          <a:xfrm>
            <a:off x="457200" y="1729853"/>
            <a:ext cx="4041775" cy="4396309"/>
          </a:xfrm>
        </p:spPr>
        <p:txBody>
          <a:bodyPr>
            <a:normAutofit/>
          </a:bodyPr>
          <a:lstStyle>
            <a:lvl1pPr marL="0" indent="0">
              <a:spcAft>
                <a:spcPts val="600"/>
              </a:spcAft>
              <a:buFont typeface="Arial"/>
              <a:buNone/>
              <a:defRPr sz="1800"/>
            </a:lvl1pPr>
            <a:lvl2pPr>
              <a:spcAft>
                <a:spcPts val="600"/>
              </a:spcAft>
              <a:defRPr sz="1800"/>
            </a:lvl2pPr>
            <a:lvl3pPr>
              <a:spcAft>
                <a:spcPts val="600"/>
              </a:spcAft>
              <a:defRPr sz="1800"/>
            </a:lvl3pPr>
            <a:lvl4pPr>
              <a:spcAft>
                <a:spcPts val="600"/>
              </a:spcAft>
              <a:defRPr sz="1800"/>
            </a:lvl4pPr>
            <a:lvl5pPr>
              <a:spcAft>
                <a:spcPts val="60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6" name="Title 1"/>
          <p:cNvSpPr>
            <a:spLocks noGrp="1"/>
          </p:cNvSpPr>
          <p:nvPr>
            <p:ph type="title"/>
          </p:nvPr>
        </p:nvSpPr>
        <p:spPr>
          <a:xfrm>
            <a:off x="457200" y="0"/>
            <a:ext cx="8229600" cy="1182131"/>
          </a:xfrm>
        </p:spPr>
        <p:txBody>
          <a:bodyPr>
            <a:noAutofit/>
          </a:bodyPr>
          <a:lstStyle>
            <a:lvl1pPr algn="l">
              <a:lnSpc>
                <a:spcPts val="2500"/>
              </a:lnSpc>
              <a:defRPr sz="3200">
                <a:solidFill>
                  <a:srgbClr val="040404"/>
                </a:solidFill>
              </a:defRPr>
            </a:lvl1pPr>
          </a:lstStyle>
          <a:p>
            <a:r>
              <a:rPr lang="en-US" smtClean="0"/>
              <a:t>Click to edit Master title style</a:t>
            </a:r>
            <a:endParaRPr lang="en-US" dirty="0"/>
          </a:p>
        </p:txBody>
      </p:sp>
      <p:sp>
        <p:nvSpPr>
          <p:cNvPr id="12" name="Footer Placeholder 7"/>
          <p:cNvSpPr>
            <a:spLocks noGrp="1"/>
          </p:cNvSpPr>
          <p:nvPr>
            <p:ph type="ftr" sz="quarter" idx="13"/>
          </p:nvPr>
        </p:nvSpPr>
        <p:spPr>
          <a:xfrm>
            <a:off x="617538" y="6356350"/>
            <a:ext cx="2895600" cy="365125"/>
          </a:xfrm>
        </p:spPr>
        <p:txBody>
          <a:bodyPr/>
          <a:lstStyle>
            <a:lvl1pPr algn="l">
              <a:defRPr/>
            </a:lvl1pPr>
          </a:lstStyle>
          <a:p>
            <a:pPr>
              <a:defRPr/>
            </a:pPr>
            <a:endParaRPr lang="en-US" dirty="0">
              <a:solidFill>
                <a:srgbClr val="484C45">
                  <a:tint val="75000"/>
                </a:srgbClr>
              </a:solidFill>
            </a:endParaRPr>
          </a:p>
        </p:txBody>
      </p:sp>
    </p:spTree>
    <p:extLst>
      <p:ext uri="{BB962C8B-B14F-4D97-AF65-F5344CB8AC3E}">
        <p14:creationId xmlns:p14="http://schemas.microsoft.com/office/powerpoint/2010/main" val="25701604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1182688"/>
          </a:xfrm>
          <a:prstGeom prst="rect">
            <a:avLst/>
          </a:prstGeom>
          <a:solidFill>
            <a:srgbClr val="DDD9C3"/>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2400" b="0" dirty="0">
              <a:solidFill>
                <a:srgbClr val="FFFFFF"/>
              </a:solidFill>
              <a:latin typeface="Verdana"/>
              <a:ea typeface="MS PGothic" panose="020B0600070205080204" pitchFamily="34" charset="-128"/>
            </a:endParaRPr>
          </a:p>
        </p:txBody>
      </p:sp>
      <p:sp>
        <p:nvSpPr>
          <p:cNvPr id="8" name="Rectangle 7"/>
          <p:cNvSpPr>
            <a:spLocks noChangeArrowheads="1"/>
          </p:cNvSpPr>
          <p:nvPr/>
        </p:nvSpPr>
        <p:spPr bwMode="auto">
          <a:xfrm>
            <a:off x="0" y="962025"/>
            <a:ext cx="9147175" cy="220663"/>
          </a:xfrm>
          <a:prstGeom prst="rect">
            <a:avLst/>
          </a:prstGeom>
          <a:solidFill>
            <a:schemeClr val="bg1">
              <a:alpha val="52940"/>
            </a:schemeClr>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2400" b="0" dirty="0">
              <a:solidFill>
                <a:srgbClr val="FFFFFF"/>
              </a:solidFill>
              <a:latin typeface="Verdana"/>
              <a:ea typeface="MS PGothic" panose="020B0600070205080204" pitchFamily="34" charset="-128"/>
            </a:endParaRPr>
          </a:p>
        </p:txBody>
      </p:sp>
      <p:pic>
        <p:nvPicPr>
          <p:cNvPr id="9"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0038" y="6502400"/>
            <a:ext cx="11144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4"/>
          <p:cNvSpPr>
            <a:spLocks noGrp="1"/>
          </p:cNvSpPr>
          <p:nvPr>
            <p:ph type="body" sz="quarter" idx="12"/>
          </p:nvPr>
        </p:nvSpPr>
        <p:spPr>
          <a:xfrm>
            <a:off x="560915" y="1729854"/>
            <a:ext cx="3884083" cy="639762"/>
          </a:xfrm>
        </p:spPr>
        <p:txBody>
          <a:bodyPr anchor="b">
            <a:noAutofit/>
          </a:bodyPr>
          <a:lstStyle>
            <a:lvl1pPr marL="0" indent="0">
              <a:buNone/>
              <a:defRPr sz="1800" b="1">
                <a:solidFill>
                  <a:srgbClr val="04040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Content Placeholder 5"/>
          <p:cNvSpPr>
            <a:spLocks noGrp="1"/>
          </p:cNvSpPr>
          <p:nvPr>
            <p:ph sz="quarter" idx="13"/>
          </p:nvPr>
        </p:nvSpPr>
        <p:spPr>
          <a:xfrm>
            <a:off x="560915" y="2369616"/>
            <a:ext cx="3884083" cy="3756547"/>
          </a:xfrm>
        </p:spPr>
        <p:txBody>
          <a:bodyPr>
            <a:noAutofit/>
          </a:bodyPr>
          <a:lstStyle>
            <a:lvl1pPr marL="0" indent="0">
              <a:lnSpc>
                <a:spcPct val="100000"/>
              </a:lnSpc>
              <a:spcBef>
                <a:spcPts val="0"/>
              </a:spcBef>
              <a:buFontTx/>
              <a:buNone/>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7" name="Text Placeholder 4"/>
          <p:cNvSpPr>
            <a:spLocks noGrp="1"/>
          </p:cNvSpPr>
          <p:nvPr>
            <p:ph type="body" sz="quarter" idx="14"/>
          </p:nvPr>
        </p:nvSpPr>
        <p:spPr>
          <a:xfrm>
            <a:off x="4802716" y="1729854"/>
            <a:ext cx="3884083" cy="639762"/>
          </a:xfrm>
        </p:spPr>
        <p:txBody>
          <a:bodyPr anchor="b">
            <a:noAutofit/>
          </a:bodyPr>
          <a:lstStyle>
            <a:lvl1pPr marL="0" indent="0">
              <a:buNone/>
              <a:defRPr sz="1800" b="1">
                <a:solidFill>
                  <a:srgbClr val="04040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8" name="Content Placeholder 5"/>
          <p:cNvSpPr>
            <a:spLocks noGrp="1"/>
          </p:cNvSpPr>
          <p:nvPr>
            <p:ph sz="quarter" idx="15"/>
          </p:nvPr>
        </p:nvSpPr>
        <p:spPr>
          <a:xfrm>
            <a:off x="4802716" y="2369616"/>
            <a:ext cx="3884083" cy="3756547"/>
          </a:xfrm>
        </p:spPr>
        <p:txBody>
          <a:bodyPr>
            <a:noAutofit/>
          </a:bodyPr>
          <a:lstStyle>
            <a:lvl1pPr marL="0" indent="0">
              <a:lnSpc>
                <a:spcPct val="100000"/>
              </a:lnSpc>
              <a:spcBef>
                <a:spcPts val="0"/>
              </a:spcBef>
              <a:buFontTx/>
              <a:buNone/>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20" name="Title 1"/>
          <p:cNvSpPr>
            <a:spLocks noGrp="1"/>
          </p:cNvSpPr>
          <p:nvPr>
            <p:ph type="title"/>
          </p:nvPr>
        </p:nvSpPr>
        <p:spPr>
          <a:xfrm>
            <a:off x="457200" y="0"/>
            <a:ext cx="8229600" cy="1182131"/>
          </a:xfrm>
        </p:spPr>
        <p:txBody>
          <a:bodyPr>
            <a:normAutofit/>
          </a:bodyPr>
          <a:lstStyle>
            <a:lvl1pPr algn="l">
              <a:lnSpc>
                <a:spcPts val="2500"/>
              </a:lnSpc>
              <a:defRPr sz="3200">
                <a:solidFill>
                  <a:srgbClr val="040404"/>
                </a:solidFill>
              </a:defRPr>
            </a:lvl1pPr>
          </a:lstStyle>
          <a:p>
            <a:r>
              <a:rPr lang="en-US" smtClean="0"/>
              <a:t>Click to edit Master title style</a:t>
            </a:r>
            <a:endParaRPr lang="en-US" dirty="0"/>
          </a:p>
        </p:txBody>
      </p:sp>
      <p:sp>
        <p:nvSpPr>
          <p:cNvPr id="10" name="Footer Placeholder 7"/>
          <p:cNvSpPr>
            <a:spLocks noGrp="1"/>
          </p:cNvSpPr>
          <p:nvPr>
            <p:ph type="ftr" sz="quarter" idx="16"/>
          </p:nvPr>
        </p:nvSpPr>
        <p:spPr>
          <a:xfrm>
            <a:off x="617538" y="6356350"/>
            <a:ext cx="2895600" cy="365125"/>
          </a:xfrm>
        </p:spPr>
        <p:txBody>
          <a:bodyPr/>
          <a:lstStyle>
            <a:lvl1pPr algn="l">
              <a:defRPr/>
            </a:lvl1pPr>
          </a:lstStyle>
          <a:p>
            <a:pPr>
              <a:defRPr/>
            </a:pPr>
            <a:endParaRPr lang="en-US" dirty="0">
              <a:solidFill>
                <a:srgbClr val="484C45">
                  <a:tint val="75000"/>
                </a:srgbClr>
              </a:solidFill>
            </a:endParaRPr>
          </a:p>
        </p:txBody>
      </p:sp>
    </p:spTree>
    <p:extLst>
      <p:ext uri="{BB962C8B-B14F-4D97-AF65-F5344CB8AC3E}">
        <p14:creationId xmlns:p14="http://schemas.microsoft.com/office/powerpoint/2010/main" val="11908147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9144000" cy="1182688"/>
          </a:xfrm>
          <a:prstGeom prst="rect">
            <a:avLst/>
          </a:prstGeom>
          <a:solidFill>
            <a:srgbClr val="DDD9C3"/>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2400" b="0" dirty="0">
              <a:solidFill>
                <a:srgbClr val="FFFFFF"/>
              </a:solidFill>
              <a:latin typeface="Verdana"/>
              <a:ea typeface="MS PGothic" panose="020B0600070205080204" pitchFamily="34" charset="-128"/>
            </a:endParaRPr>
          </a:p>
        </p:txBody>
      </p:sp>
      <p:sp>
        <p:nvSpPr>
          <p:cNvPr id="4" name="Rectangle 3"/>
          <p:cNvSpPr>
            <a:spLocks noChangeArrowheads="1"/>
          </p:cNvSpPr>
          <p:nvPr/>
        </p:nvSpPr>
        <p:spPr bwMode="auto">
          <a:xfrm>
            <a:off x="0" y="962025"/>
            <a:ext cx="9147175" cy="220663"/>
          </a:xfrm>
          <a:prstGeom prst="rect">
            <a:avLst/>
          </a:prstGeom>
          <a:solidFill>
            <a:schemeClr val="bg1">
              <a:alpha val="52940"/>
            </a:schemeClr>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2400" b="0" dirty="0">
              <a:solidFill>
                <a:srgbClr val="FFFFFF"/>
              </a:solidFill>
              <a:latin typeface="Verdana"/>
              <a:ea typeface="MS PGothic" panose="020B0600070205080204" pitchFamily="34" charset="-128"/>
            </a:endParaRPr>
          </a:p>
        </p:txBody>
      </p:sp>
      <p:pic>
        <p:nvPicPr>
          <p:cNvPr id="5"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0038" y="6502400"/>
            <a:ext cx="11144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457200" y="0"/>
            <a:ext cx="8229600" cy="1182131"/>
          </a:xfrm>
        </p:spPr>
        <p:txBody>
          <a:bodyPr>
            <a:noAutofit/>
          </a:bodyPr>
          <a:lstStyle>
            <a:lvl1pPr algn="l">
              <a:lnSpc>
                <a:spcPts val="2500"/>
              </a:lnSpc>
              <a:defRPr sz="3200">
                <a:solidFill>
                  <a:srgbClr val="040404"/>
                </a:solidFill>
              </a:defRPr>
            </a:lvl1pPr>
          </a:lstStyle>
          <a:p>
            <a:r>
              <a:rPr lang="en-US" smtClean="0"/>
              <a:t>Click to edit Master title style</a:t>
            </a:r>
            <a:endParaRPr lang="en-US" dirty="0"/>
          </a:p>
        </p:txBody>
      </p:sp>
      <p:sp>
        <p:nvSpPr>
          <p:cNvPr id="6" name="Footer Placeholder 7"/>
          <p:cNvSpPr>
            <a:spLocks noGrp="1"/>
          </p:cNvSpPr>
          <p:nvPr>
            <p:ph type="ftr" sz="quarter" idx="10"/>
          </p:nvPr>
        </p:nvSpPr>
        <p:spPr>
          <a:xfrm>
            <a:off x="617538" y="6356350"/>
            <a:ext cx="2895600" cy="365125"/>
          </a:xfrm>
        </p:spPr>
        <p:txBody>
          <a:bodyPr/>
          <a:lstStyle>
            <a:lvl1pPr algn="l">
              <a:defRPr/>
            </a:lvl1pPr>
          </a:lstStyle>
          <a:p>
            <a:pPr>
              <a:defRPr/>
            </a:pPr>
            <a:endParaRPr lang="en-US" dirty="0">
              <a:solidFill>
                <a:srgbClr val="484C45">
                  <a:tint val="75000"/>
                </a:srgbClr>
              </a:solidFill>
            </a:endParaRPr>
          </a:p>
        </p:txBody>
      </p:sp>
    </p:spTree>
    <p:extLst>
      <p:ext uri="{BB962C8B-B14F-4D97-AF65-F5344CB8AC3E}">
        <p14:creationId xmlns:p14="http://schemas.microsoft.com/office/powerpoint/2010/main" val="5131804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nchor="ctr">
            <a:normAutofit/>
          </a:bodyPr>
          <a:lstStyle>
            <a:lvl1pPr algn="l">
              <a:defRPr sz="2800">
                <a:solidFill>
                  <a:srgbClr val="FFFFFF"/>
                </a:solidFill>
              </a:defRPr>
            </a:lvl1pPr>
          </a:lstStyle>
          <a:p>
            <a:pPr defTabSz="457200" eaLnBrk="1" fontAlgn="auto" hangingPunct="1">
              <a:spcAft>
                <a:spcPts val="0"/>
              </a:spcAft>
              <a:defRPr/>
            </a:pPr>
            <a:r>
              <a:rPr lang="en-US" b="0" dirty="0" smtClean="0">
                <a:latin typeface="Verdana"/>
                <a:ea typeface="MS PGothic" panose="020B0600070205080204" pitchFamily="34" charset="-128"/>
                <a:cs typeface="Verdana"/>
              </a:rPr>
              <a:t>Click to edit Master title style</a:t>
            </a:r>
          </a:p>
        </p:txBody>
      </p:sp>
      <p:pic>
        <p:nvPicPr>
          <p:cNvPr id="3"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0038" y="6502400"/>
            <a:ext cx="11144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7"/>
          <p:cNvSpPr>
            <a:spLocks noGrp="1"/>
          </p:cNvSpPr>
          <p:nvPr>
            <p:ph type="ftr" sz="quarter" idx="10"/>
          </p:nvPr>
        </p:nvSpPr>
        <p:spPr>
          <a:xfrm>
            <a:off x="617538" y="6356350"/>
            <a:ext cx="2895600" cy="365125"/>
          </a:xfrm>
        </p:spPr>
        <p:txBody>
          <a:bodyPr/>
          <a:lstStyle>
            <a:lvl1pPr algn="l">
              <a:defRPr/>
            </a:lvl1pPr>
          </a:lstStyle>
          <a:p>
            <a:pPr>
              <a:defRPr/>
            </a:pPr>
            <a:endParaRPr lang="en-US" dirty="0">
              <a:solidFill>
                <a:srgbClr val="484C45">
                  <a:tint val="75000"/>
                </a:srgbClr>
              </a:solidFill>
            </a:endParaRPr>
          </a:p>
        </p:txBody>
      </p:sp>
    </p:spTree>
    <p:extLst>
      <p:ext uri="{BB962C8B-B14F-4D97-AF65-F5344CB8AC3E}">
        <p14:creationId xmlns:p14="http://schemas.microsoft.com/office/powerpoint/2010/main" val="19422686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marL="0" indent="0">
              <a:defRPr sz="2400"/>
            </a:lvl1pPr>
            <a:lvl2pPr>
              <a:defRPr sz="1800"/>
            </a:lvl2pPr>
            <a:lvl3pPr>
              <a:defRPr sz="1800"/>
            </a:lvl3pPr>
            <a:lvl4pPr>
              <a:defRPr sz="18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srgbClr val="484C45">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srgbClr val="484C45">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36F2C1DE-0FCB-4B6D-9D46-0DD19FC60697}" type="slidenum">
              <a:rPr lang="en-US" altLang="en-US"/>
              <a:pPr>
                <a:defRPr/>
              </a:pPr>
              <a:t>‹#›</a:t>
            </a:fld>
            <a:endParaRPr lang="en-US" altLang="en-US" dirty="0"/>
          </a:p>
        </p:txBody>
      </p:sp>
    </p:spTree>
    <p:extLst>
      <p:ext uri="{BB962C8B-B14F-4D97-AF65-F5344CB8AC3E}">
        <p14:creationId xmlns:p14="http://schemas.microsoft.com/office/powerpoint/2010/main" val="55462002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srgbClr val="484C45">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srgbClr val="484C45">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1BD9A258-2015-4FED-BEA6-37BB7625DE31}" type="slidenum">
              <a:rPr lang="en-US" altLang="en-US"/>
              <a:pPr>
                <a:defRPr/>
              </a:pPr>
              <a:t>‹#›</a:t>
            </a:fld>
            <a:endParaRPr lang="en-US" altLang="en-US" dirty="0"/>
          </a:p>
        </p:txBody>
      </p:sp>
    </p:spTree>
    <p:extLst>
      <p:ext uri="{BB962C8B-B14F-4D97-AF65-F5344CB8AC3E}">
        <p14:creationId xmlns:p14="http://schemas.microsoft.com/office/powerpoint/2010/main" val="17436202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484C45">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484C45">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4E910EC4-F48E-4694-9AA0-73924E67E297}" type="slidenum">
              <a:rPr lang="en-US" altLang="en-US"/>
              <a:pPr>
                <a:defRPr/>
              </a:pPr>
              <a:t>‹#›</a:t>
            </a:fld>
            <a:endParaRPr lang="en-US" altLang="en-US" dirty="0"/>
          </a:p>
        </p:txBody>
      </p:sp>
    </p:spTree>
    <p:extLst>
      <p:ext uri="{BB962C8B-B14F-4D97-AF65-F5344CB8AC3E}">
        <p14:creationId xmlns:p14="http://schemas.microsoft.com/office/powerpoint/2010/main" val="13459089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484C45">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srgbClr val="484C45">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99223804-DE29-48AD-8D7E-3D6988FA6E50}" type="slidenum">
              <a:rPr lang="en-US" altLang="en-US"/>
              <a:pPr>
                <a:defRPr/>
              </a:pPr>
              <a:t>‹#›</a:t>
            </a:fld>
            <a:endParaRPr lang="en-US" altLang="en-US" dirty="0"/>
          </a:p>
        </p:txBody>
      </p:sp>
    </p:spTree>
    <p:extLst>
      <p:ext uri="{BB962C8B-B14F-4D97-AF65-F5344CB8AC3E}">
        <p14:creationId xmlns:p14="http://schemas.microsoft.com/office/powerpoint/2010/main" val="269680915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4" name="Title 1"/>
          <p:cNvSpPr>
            <a:spLocks noGrp="1"/>
          </p:cNvSpPr>
          <p:nvPr>
            <p:ph type="title"/>
          </p:nvPr>
        </p:nvSpPr>
        <p:spPr>
          <a:xfrm>
            <a:off x="228601" y="206890"/>
            <a:ext cx="4692315" cy="1489564"/>
          </a:xfrm>
          <a:solidFill>
            <a:schemeClr val="bg1"/>
          </a:solidFill>
          <a:ln>
            <a:noFill/>
          </a:ln>
        </p:spPr>
        <p:txBody>
          <a:bodyPr>
            <a:noAutofit/>
          </a:bodyPr>
          <a:lstStyle>
            <a:lvl1pPr algn="ctr">
              <a:lnSpc>
                <a:spcPct val="100000"/>
              </a:lnSpc>
              <a:defRPr sz="2800">
                <a:solidFill>
                  <a:schemeClr val="tx1">
                    <a:lumMod val="50000"/>
                  </a:schemeClr>
                </a:solidFill>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37739425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727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p:cNvSpPr/>
          <p:nvPr userDrawn="1"/>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57200" y="1"/>
            <a:ext cx="8229600" cy="961998"/>
          </a:xfrm>
        </p:spPr>
        <p:txBody>
          <a:bodyPr>
            <a:noAutofit/>
          </a:bodyPr>
          <a:lstStyle>
            <a:lvl1pPr algn="l">
              <a:lnSpc>
                <a:spcPct val="100000"/>
              </a:lnSpc>
              <a:defRPr sz="3200">
                <a:solidFill>
                  <a:srgbClr val="393634"/>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7099540" cy="365125"/>
          </a:xfrm>
          <a:prstGeom prst="rect">
            <a:avLst/>
          </a:prstGeom>
        </p:spPr>
        <p:txBody>
          <a:bodyPr/>
          <a:lstStyle>
            <a:lvl1pPr algn="l">
              <a:defRPr/>
            </a:lvl1pPr>
          </a:lstStyle>
          <a:p>
            <a:endParaRPr lang="en-US" dirty="0"/>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rgbClr val="A19D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solidFill>
                  <a:srgbClr val="393634"/>
                </a:solidFill>
              </a:defRPr>
            </a:lvl1pPr>
            <a:lvl2pPr>
              <a:lnSpc>
                <a:spcPct val="100000"/>
              </a:lnSpc>
              <a:spcBef>
                <a:spcPts val="0"/>
              </a:spcBef>
              <a:spcAft>
                <a:spcPts val="0"/>
              </a:spcAft>
              <a:defRPr sz="1800">
                <a:solidFill>
                  <a:srgbClr val="393634"/>
                </a:solidFill>
              </a:defRPr>
            </a:lvl2pPr>
            <a:lvl3pPr marL="914400" indent="-457200">
              <a:lnSpc>
                <a:spcPct val="100000"/>
              </a:lnSpc>
              <a:spcBef>
                <a:spcPts val="0"/>
              </a:spcBef>
              <a:spcAft>
                <a:spcPts val="0"/>
              </a:spcAft>
              <a:defRPr sz="1800">
                <a:solidFill>
                  <a:srgbClr val="393634"/>
                </a:solidFill>
              </a:defRPr>
            </a:lvl3pPr>
            <a:lvl4pPr marL="1371600" indent="-457200">
              <a:lnSpc>
                <a:spcPct val="100000"/>
              </a:lnSpc>
              <a:spcBef>
                <a:spcPts val="0"/>
              </a:spcBef>
              <a:spcAft>
                <a:spcPts val="0"/>
              </a:spcAft>
              <a:defRPr sz="1800">
                <a:solidFill>
                  <a:srgbClr val="393634"/>
                </a:solidFill>
              </a:defRPr>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15365559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230188" indent="0">
              <a:defRPr sz="2400">
                <a:solidFill>
                  <a:srgbClr val="4C4845"/>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65237"/>
            <a:ext cx="8229600" cy="4983163"/>
          </a:xfrm>
        </p:spPr>
        <p:txBody>
          <a:bodyPr/>
          <a:lstStyle>
            <a:lvl1pPr>
              <a:spcBef>
                <a:spcPts val="0"/>
              </a:spcBef>
              <a:spcAft>
                <a:spcPts val="0"/>
              </a:spcAft>
              <a:buClr>
                <a:srgbClr val="4C4845"/>
              </a:buClr>
              <a:defRPr sz="2400">
                <a:solidFill>
                  <a:srgbClr val="4C4845"/>
                </a:solidFill>
              </a:defRPr>
            </a:lvl1pPr>
            <a:lvl2pPr marL="914400" indent="-457200">
              <a:spcAft>
                <a:spcPts val="0"/>
              </a:spcAft>
              <a:buClr>
                <a:srgbClr val="4C4845"/>
              </a:buClr>
              <a:buFont typeface="Calibri" pitchFamily="34" charset="0"/>
              <a:buChar char="»"/>
              <a:defRPr sz="2400">
                <a:solidFill>
                  <a:srgbClr val="4C4845"/>
                </a:solidFill>
              </a:defRPr>
            </a:lvl2pPr>
            <a:lvl3pPr marL="1371600" indent="-457200">
              <a:spcAft>
                <a:spcPts val="0"/>
              </a:spcAft>
              <a:buClrTx/>
              <a:buFont typeface="Wingdings" pitchFamily="2" charset="2"/>
              <a:buChar char="§"/>
              <a:defRPr sz="2400">
                <a:solidFill>
                  <a:srgbClr val="4C4845"/>
                </a:solidFill>
              </a:defRPr>
            </a:lvl3pPr>
            <a:lvl4pPr marL="1828800" indent="-457200">
              <a:spcAft>
                <a:spcPts val="0"/>
              </a:spcAft>
              <a:buClrTx/>
              <a:defRPr sz="2400">
                <a:solidFill>
                  <a:srgbClr val="4C4845"/>
                </a:solidFill>
              </a:defRPr>
            </a:lvl4pPr>
            <a:lvl5pPr>
              <a:spcBef>
                <a:spcPts val="0"/>
              </a:spcBef>
              <a:defRPr/>
            </a:lvl5pPr>
            <a:lvl6pPr>
              <a:spcBef>
                <a:spcPts val="0"/>
              </a:spcBef>
              <a:defRPr/>
            </a:lvl6pPr>
            <a:lvl7pPr>
              <a:spcBef>
                <a:spcPts val="0"/>
              </a:spcBef>
              <a:defRPr/>
            </a:lvl7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7798639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0"/>
            <a:ext cx="9144000" cy="1182688"/>
          </a:xfrm>
          <a:prstGeom prst="rect">
            <a:avLst/>
          </a:prstGeom>
          <a:solidFill>
            <a:srgbClr val="DDD9C3"/>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177" eaLnBrk="1" fontAlgn="auto" hangingPunct="1">
              <a:spcBef>
                <a:spcPts val="0"/>
              </a:spcBef>
              <a:spcAft>
                <a:spcPts val="0"/>
              </a:spcAft>
              <a:defRPr/>
            </a:pPr>
            <a:endParaRPr lang="en-US" b="0" dirty="0">
              <a:solidFill>
                <a:srgbClr val="FFFFFF"/>
              </a:solidFill>
              <a:latin typeface="Verdana"/>
              <a:ea typeface="MS PGothic" panose="020B0600070205080204" pitchFamily="34" charset="-128"/>
            </a:endParaRPr>
          </a:p>
        </p:txBody>
      </p:sp>
      <p:sp>
        <p:nvSpPr>
          <p:cNvPr id="6" name="Rectangle 5"/>
          <p:cNvSpPr>
            <a:spLocks noChangeArrowheads="1"/>
          </p:cNvSpPr>
          <p:nvPr userDrawn="1"/>
        </p:nvSpPr>
        <p:spPr bwMode="auto">
          <a:xfrm>
            <a:off x="0" y="962025"/>
            <a:ext cx="9147175" cy="220663"/>
          </a:xfrm>
          <a:prstGeom prst="rect">
            <a:avLst/>
          </a:prstGeom>
          <a:solidFill>
            <a:schemeClr val="bg1">
              <a:alpha val="52940"/>
            </a:schemeClr>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177" eaLnBrk="1" fontAlgn="auto" hangingPunct="1">
              <a:spcBef>
                <a:spcPts val="0"/>
              </a:spcBef>
              <a:spcAft>
                <a:spcPts val="0"/>
              </a:spcAft>
              <a:defRPr/>
            </a:pPr>
            <a:endParaRPr lang="en-US" b="0" dirty="0">
              <a:solidFill>
                <a:srgbClr val="FFFFFF"/>
              </a:solidFill>
              <a:latin typeface="Verdana"/>
              <a:ea typeface="MS PGothic" panose="020B0600070205080204" pitchFamily="34" charset="-128"/>
            </a:endParaRPr>
          </a:p>
        </p:txBody>
      </p:sp>
      <p:sp>
        <p:nvSpPr>
          <p:cNvPr id="2" name="Title 1"/>
          <p:cNvSpPr>
            <a:spLocks noGrp="1"/>
          </p:cNvSpPr>
          <p:nvPr>
            <p:ph type="title"/>
          </p:nvPr>
        </p:nvSpPr>
        <p:spPr>
          <a:xfrm>
            <a:off x="457200" y="1"/>
            <a:ext cx="8229600" cy="961998"/>
          </a:xfrm>
        </p:spPr>
        <p:txBody>
          <a:bodyPr>
            <a:noAutofit/>
          </a:bodyPr>
          <a:lstStyle>
            <a:lvl1pPr algn="l">
              <a:lnSpc>
                <a:spcPct val="100000"/>
              </a:lnSpc>
              <a:defRPr sz="3200">
                <a:solidFill>
                  <a:srgbClr val="393634"/>
                </a:solidFill>
              </a:defRPr>
            </a:lvl1pPr>
          </a:lstStyle>
          <a:p>
            <a:r>
              <a:rPr lang="en-US" smtClean="0"/>
              <a:t>Click to edit Master title style</a:t>
            </a:r>
            <a:endParaRPr lang="en-US" dirty="0"/>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rgbClr val="A19D83"/>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3" y="2160695"/>
            <a:ext cx="6773661" cy="3965469"/>
          </a:xfrm>
        </p:spPr>
        <p:txBody>
          <a:bodyPr>
            <a:noAutofit/>
          </a:bodyPr>
          <a:lstStyle>
            <a:lvl1pPr marL="0" indent="0">
              <a:lnSpc>
                <a:spcPct val="100000"/>
              </a:lnSpc>
              <a:spcBef>
                <a:spcPts val="0"/>
              </a:spcBef>
              <a:spcAft>
                <a:spcPts val="0"/>
              </a:spcAft>
              <a:buFontTx/>
              <a:buNone/>
              <a:defRPr sz="1800">
                <a:solidFill>
                  <a:srgbClr val="393634"/>
                </a:solidFill>
              </a:defRPr>
            </a:lvl1pPr>
            <a:lvl2pPr>
              <a:lnSpc>
                <a:spcPct val="100000"/>
              </a:lnSpc>
              <a:spcBef>
                <a:spcPts val="0"/>
              </a:spcBef>
              <a:spcAft>
                <a:spcPts val="0"/>
              </a:spcAft>
              <a:defRPr sz="1800">
                <a:solidFill>
                  <a:srgbClr val="393634"/>
                </a:solidFill>
              </a:defRPr>
            </a:lvl2pPr>
            <a:lvl3pPr marL="914353" indent="-457177">
              <a:lnSpc>
                <a:spcPct val="100000"/>
              </a:lnSpc>
              <a:spcBef>
                <a:spcPts val="0"/>
              </a:spcBef>
              <a:spcAft>
                <a:spcPts val="0"/>
              </a:spcAft>
              <a:defRPr sz="1800">
                <a:solidFill>
                  <a:srgbClr val="393634"/>
                </a:solidFill>
              </a:defRPr>
            </a:lvl3pPr>
            <a:lvl4pPr marL="1371530" indent="-457177">
              <a:lnSpc>
                <a:spcPct val="100000"/>
              </a:lnSpc>
              <a:spcBef>
                <a:spcPts val="0"/>
              </a:spcBef>
              <a:spcAft>
                <a:spcPts val="0"/>
              </a:spcAft>
              <a:defRPr sz="1800">
                <a:solidFill>
                  <a:srgbClr val="393634"/>
                </a:solidFill>
              </a:defRPr>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Footer Placeholder 4"/>
          <p:cNvSpPr>
            <a:spLocks noGrp="1"/>
          </p:cNvSpPr>
          <p:nvPr>
            <p:ph type="ftr" sz="quarter" idx="10"/>
          </p:nvPr>
        </p:nvSpPr>
        <p:spPr>
          <a:xfrm>
            <a:off x="457200" y="6356350"/>
            <a:ext cx="7099300" cy="365125"/>
          </a:xfrm>
        </p:spPr>
        <p:txBody>
          <a:bodyPr/>
          <a:lstStyle>
            <a:lvl1pPr algn="l" defTabSz="457177" eaLnBrk="1" fontAlgn="auto" hangingPunct="1">
              <a:spcBef>
                <a:spcPts val="0"/>
              </a:spcBef>
              <a:spcAft>
                <a:spcPts val="0"/>
              </a:spcAft>
              <a:defRPr sz="1800">
                <a:solidFill>
                  <a:srgbClr val="484C45"/>
                </a:solidFill>
                <a:latin typeface="Verdana"/>
                <a:ea typeface="ＭＳ Ｐゴシック" charset="0"/>
                <a:cs typeface="ＭＳ Ｐゴシック" charset="0"/>
              </a:defRPr>
            </a:lvl1pPr>
          </a:lstStyle>
          <a:p>
            <a:pPr>
              <a:defRPr/>
            </a:pPr>
            <a:endParaRPr lang="en-US" dirty="0"/>
          </a:p>
        </p:txBody>
      </p:sp>
    </p:spTree>
    <p:extLst>
      <p:ext uri="{BB962C8B-B14F-4D97-AF65-F5344CB8AC3E}">
        <p14:creationId xmlns:p14="http://schemas.microsoft.com/office/powerpoint/2010/main" val="10892974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5" name="Rectangle 4"/>
          <p:cNvSpPr>
            <a:spLocks noChangeArrowheads="1"/>
          </p:cNvSpPr>
          <p:nvPr/>
        </p:nvSpPr>
        <p:spPr bwMode="auto">
          <a:xfrm>
            <a:off x="0" y="0"/>
            <a:ext cx="9144000" cy="1182688"/>
          </a:xfrm>
          <a:prstGeom prst="rect">
            <a:avLst/>
          </a:prstGeom>
          <a:solidFill>
            <a:srgbClr val="DDD9C3"/>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1350" b="0" dirty="0">
              <a:solidFill>
                <a:srgbClr val="FFFFFF"/>
              </a:solidFill>
              <a:latin typeface="Verdana"/>
              <a:ea typeface="MS PGothic" panose="020B0600070205080204" pitchFamily="34" charset="-128"/>
            </a:endParaRPr>
          </a:p>
        </p:txBody>
      </p:sp>
      <p:sp>
        <p:nvSpPr>
          <p:cNvPr id="6" name="Rectangle 5"/>
          <p:cNvSpPr>
            <a:spLocks noChangeArrowheads="1"/>
          </p:cNvSpPr>
          <p:nvPr/>
        </p:nvSpPr>
        <p:spPr bwMode="auto">
          <a:xfrm>
            <a:off x="0" y="962025"/>
            <a:ext cx="9147175" cy="220663"/>
          </a:xfrm>
          <a:prstGeom prst="rect">
            <a:avLst/>
          </a:prstGeom>
          <a:solidFill>
            <a:schemeClr val="bg1">
              <a:alpha val="52940"/>
            </a:schemeClr>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1350" b="0" dirty="0">
              <a:solidFill>
                <a:srgbClr val="FFFFFF"/>
              </a:solidFill>
              <a:latin typeface="Verdana"/>
              <a:ea typeface="MS PGothic" panose="020B0600070205080204" pitchFamily="34" charset="-128"/>
            </a:endParaRPr>
          </a:p>
        </p:txBody>
      </p:sp>
      <p:sp>
        <p:nvSpPr>
          <p:cNvPr id="7" name="TextBox 6"/>
          <p:cNvSpPr txBox="1"/>
          <p:nvPr/>
        </p:nvSpPr>
        <p:spPr>
          <a:xfrm>
            <a:off x="6410325" y="6356350"/>
            <a:ext cx="2381250" cy="365125"/>
          </a:xfrm>
          <a:prstGeom prst="rect">
            <a:avLst/>
          </a:prstGeom>
        </p:spPr>
        <p:txBody>
          <a:bodyPr anchor="ctr">
            <a:normAutofit fontScale="92500" lnSpcReduction="10000"/>
          </a:bodyPr>
          <a:lstStyle/>
          <a:p>
            <a:pPr defTabSz="342900" eaLnBrk="1" fontAlgn="auto" hangingPunct="1">
              <a:spcAft>
                <a:spcPts val="0"/>
              </a:spcAft>
              <a:defRPr/>
            </a:pPr>
            <a:endParaRPr lang="en-US" sz="2100" b="0" dirty="0">
              <a:solidFill>
                <a:srgbClr val="FFFFFF"/>
              </a:solidFill>
              <a:latin typeface="Verdana"/>
              <a:ea typeface="MS PGothic" panose="020B0600070205080204" pitchFamily="34" charset="-128"/>
              <a:cs typeface="Verdana"/>
            </a:endParaRPr>
          </a:p>
        </p:txBody>
      </p:sp>
      <p:pic>
        <p:nvPicPr>
          <p:cNvPr id="8" name="Picture 2" descr="\\sharepoint.nccdcrc.org@SSL\DavWWWRoot\workgroups\communications\LogosTemplates\CRC logos and templates\CRC RGB for screen.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753350" y="6503988"/>
            <a:ext cx="11144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
            <a:ext cx="8229600" cy="1182131"/>
          </a:xfrm>
        </p:spPr>
        <p:txBody>
          <a:bodyPr>
            <a:noAutofit/>
          </a:bodyPr>
          <a:lstStyle>
            <a:lvl1pPr algn="l">
              <a:lnSpc>
                <a:spcPts val="1875"/>
              </a:lnSpc>
              <a:defRPr sz="2400">
                <a:solidFill>
                  <a:srgbClr val="393634"/>
                </a:solidFill>
              </a:defRPr>
            </a:lvl1pPr>
          </a:lstStyle>
          <a:p>
            <a:r>
              <a:rPr lang="en-US" smtClean="0"/>
              <a:t>Click to edit Master title style</a:t>
            </a:r>
            <a:endParaRPr lang="en-US" dirty="0"/>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1500" b="1">
                <a:solidFill>
                  <a:srgbClr val="A19D8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1" name="Content Placeholder 5"/>
          <p:cNvSpPr>
            <a:spLocks noGrp="1"/>
          </p:cNvSpPr>
          <p:nvPr>
            <p:ph sz="quarter" idx="4"/>
          </p:nvPr>
        </p:nvSpPr>
        <p:spPr>
          <a:xfrm>
            <a:off x="1146583" y="2160696"/>
            <a:ext cx="6773661" cy="3965469"/>
          </a:xfrm>
        </p:spPr>
        <p:txBody>
          <a:bodyPr>
            <a:noAutofit/>
          </a:bodyPr>
          <a:lstStyle>
            <a:lvl1pPr marL="0" indent="0">
              <a:lnSpc>
                <a:spcPct val="100000"/>
              </a:lnSpc>
              <a:spcBef>
                <a:spcPts val="0"/>
              </a:spcBef>
              <a:spcAft>
                <a:spcPts val="0"/>
              </a:spcAft>
              <a:buFontTx/>
              <a:buNone/>
              <a:defRPr sz="1350">
                <a:solidFill>
                  <a:srgbClr val="393634"/>
                </a:solidFill>
              </a:defRPr>
            </a:lvl1pPr>
            <a:lvl2pPr>
              <a:lnSpc>
                <a:spcPct val="100000"/>
              </a:lnSpc>
              <a:spcBef>
                <a:spcPts val="0"/>
              </a:spcBef>
              <a:spcAft>
                <a:spcPts val="0"/>
              </a:spcAft>
              <a:defRPr sz="1350">
                <a:solidFill>
                  <a:srgbClr val="393634"/>
                </a:solidFill>
              </a:defRPr>
            </a:lvl2pPr>
            <a:lvl3pPr marL="685800" indent="-342900">
              <a:lnSpc>
                <a:spcPct val="100000"/>
              </a:lnSpc>
              <a:spcBef>
                <a:spcPts val="0"/>
              </a:spcBef>
              <a:spcAft>
                <a:spcPts val="0"/>
              </a:spcAft>
              <a:defRPr sz="1350">
                <a:solidFill>
                  <a:srgbClr val="393634"/>
                </a:solidFill>
              </a:defRPr>
            </a:lvl3pPr>
            <a:lvl4pPr marL="1028700" indent="-342900">
              <a:lnSpc>
                <a:spcPct val="100000"/>
              </a:lnSpc>
              <a:spcBef>
                <a:spcPts val="0"/>
              </a:spcBef>
              <a:spcAft>
                <a:spcPts val="0"/>
              </a:spcAft>
              <a:defRPr sz="1350">
                <a:solidFill>
                  <a:srgbClr val="393634"/>
                </a:solidFill>
              </a:defRPr>
            </a:lvl4pPr>
            <a:lvl5pPr>
              <a:lnSpc>
                <a:spcPct val="100000"/>
              </a:lnSpc>
              <a:spcBef>
                <a:spcPts val="0"/>
              </a:spcBef>
              <a:spcAft>
                <a:spcPts val="0"/>
              </a:spcAft>
              <a:defRPr sz="135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Footer Placeholder 4"/>
          <p:cNvSpPr>
            <a:spLocks noGrp="1"/>
          </p:cNvSpPr>
          <p:nvPr>
            <p:ph type="ftr" sz="quarter" idx="10"/>
          </p:nvPr>
        </p:nvSpPr>
        <p:spPr>
          <a:xfrm>
            <a:off x="457200" y="6356350"/>
            <a:ext cx="2895600" cy="365125"/>
          </a:xfrm>
        </p:spPr>
        <p:txBody>
          <a:bodyPr/>
          <a:lstStyle>
            <a:lvl1pPr algn="l">
              <a:defRPr/>
            </a:lvl1pPr>
          </a:lstStyle>
          <a:p>
            <a:pPr>
              <a:defRPr/>
            </a:pPr>
            <a:endParaRPr lang="en-US" dirty="0">
              <a:solidFill>
                <a:srgbClr val="484C45">
                  <a:tint val="75000"/>
                </a:srgbClr>
              </a:solidFill>
            </a:endParaRPr>
          </a:p>
        </p:txBody>
      </p:sp>
    </p:spTree>
    <p:extLst>
      <p:ext uri="{BB962C8B-B14F-4D97-AF65-F5344CB8AC3E}">
        <p14:creationId xmlns:p14="http://schemas.microsoft.com/office/powerpoint/2010/main" val="14461517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itle Slide with photo">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2825750"/>
            <a:ext cx="9144000" cy="6881962"/>
          </a:xfrm>
          <a:prstGeom prst="rect">
            <a:avLst/>
          </a:prstGeom>
        </p:spPr>
      </p:pic>
      <p:sp>
        <p:nvSpPr>
          <p:cNvPr id="8" name="Rectangle 7"/>
          <p:cNvSpPr/>
          <p:nvPr/>
        </p:nvSpPr>
        <p:spPr>
          <a:xfrm>
            <a:off x="3724" y="1862220"/>
            <a:ext cx="9144000" cy="2159000"/>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ctrTitle"/>
          </p:nvPr>
        </p:nvSpPr>
        <p:spPr>
          <a:xfrm>
            <a:off x="2108200" y="1862220"/>
            <a:ext cx="6350000" cy="2023979"/>
          </a:xfrm>
        </p:spPr>
        <p:txBody>
          <a:bodyPr>
            <a:noAutofit/>
          </a:bodyPr>
          <a:lstStyle>
            <a:lvl1pPr algn="l">
              <a:lnSpc>
                <a:spcPct val="100000"/>
              </a:lnSpc>
              <a:defRPr sz="3200">
                <a:solidFill>
                  <a:srgbClr val="393634"/>
                </a:solidFill>
              </a:defRPr>
            </a:lvl1pPr>
          </a:lstStyle>
          <a:p>
            <a:r>
              <a:rPr lang="en-US" smtClean="0"/>
              <a:t>Click to edit Master title style</a:t>
            </a:r>
            <a:endParaRPr lang="en-US" dirty="0"/>
          </a:p>
        </p:txBody>
      </p:sp>
      <p:sp>
        <p:nvSpPr>
          <p:cNvPr id="10" name="Rectangle 9"/>
          <p:cNvSpPr/>
          <p:nvPr/>
        </p:nvSpPr>
        <p:spPr>
          <a:xfrm>
            <a:off x="0" y="3886200"/>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pic>
        <p:nvPicPr>
          <p:cNvPr id="1026" name="Picture 2" descr="\\sharepoint.nccdcrc.org@SSL\DavWWWRoot\workgroups\communications\LogosTemplates\CRC logos and templates\CRC RGB for scre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480" y="468754"/>
            <a:ext cx="3295440" cy="64922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893112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1_Title Slide with photo">
    <p:spTree>
      <p:nvGrpSpPr>
        <p:cNvPr id="1" name=""/>
        <p:cNvGrpSpPr/>
        <p:nvPr/>
      </p:nvGrpSpPr>
      <p:grpSpPr>
        <a:xfrm>
          <a:off x="0" y="0"/>
          <a:ext cx="0" cy="0"/>
          <a:chOff x="0" y="0"/>
          <a:chExt cx="0" cy="0"/>
        </a:xfrm>
      </p:grpSpPr>
      <p:pic>
        <p:nvPicPr>
          <p:cNvPr id="7" name="Picture 2" descr="O:\Publications\Stock Photos\young family on picn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09" y="3232652"/>
            <a:ext cx="9156409" cy="6098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0" y="1727200"/>
            <a:ext cx="9180468" cy="2159000"/>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ctrTitle"/>
          </p:nvPr>
        </p:nvSpPr>
        <p:spPr>
          <a:xfrm>
            <a:off x="2108200" y="1727200"/>
            <a:ext cx="6350000" cy="2158999"/>
          </a:xfrm>
        </p:spPr>
        <p:txBody>
          <a:bodyPr>
            <a:noAutofit/>
          </a:bodyPr>
          <a:lstStyle>
            <a:lvl1pPr algn="l">
              <a:lnSpc>
                <a:spcPct val="100000"/>
              </a:lnSpc>
              <a:defRPr sz="3200">
                <a:solidFill>
                  <a:srgbClr val="393634"/>
                </a:solidFill>
              </a:defRPr>
            </a:lvl1pPr>
          </a:lstStyle>
          <a:p>
            <a:r>
              <a:rPr lang="en-US" smtClean="0"/>
              <a:t>Click to edit Master title style</a:t>
            </a:r>
            <a:endParaRPr lang="en-US" dirty="0"/>
          </a:p>
        </p:txBody>
      </p:sp>
      <p:sp>
        <p:nvSpPr>
          <p:cNvPr id="10" name="Rectangle 9"/>
          <p:cNvSpPr/>
          <p:nvPr/>
        </p:nvSpPr>
        <p:spPr>
          <a:xfrm>
            <a:off x="0" y="3886200"/>
            <a:ext cx="9180468"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pic>
        <p:nvPicPr>
          <p:cNvPr id="9" name="Picture 2" descr="\\sharepoint.nccdcrc.org@SSL\DavWWWRoot\workgroups\communications\LogosTemplates\CRC logos and templates\CRC RGB for scre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480" y="480460"/>
            <a:ext cx="3295440" cy="64922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670716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itle Slide -- no photo">
    <p:spTree>
      <p:nvGrpSpPr>
        <p:cNvPr id="1" name=""/>
        <p:cNvGrpSpPr/>
        <p:nvPr/>
      </p:nvGrpSpPr>
      <p:grpSpPr>
        <a:xfrm>
          <a:off x="0" y="0"/>
          <a:ext cx="0" cy="0"/>
          <a:chOff x="0" y="0"/>
          <a:chExt cx="0" cy="0"/>
        </a:xfrm>
      </p:grpSpPr>
      <p:sp>
        <p:nvSpPr>
          <p:cNvPr id="8" name="Rectangle 7"/>
          <p:cNvSpPr/>
          <p:nvPr/>
        </p:nvSpPr>
        <p:spPr>
          <a:xfrm>
            <a:off x="0" y="1727200"/>
            <a:ext cx="9144000" cy="730250"/>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9" name="Rectangle 8"/>
          <p:cNvSpPr/>
          <p:nvPr/>
        </p:nvSpPr>
        <p:spPr>
          <a:xfrm>
            <a:off x="0" y="1718733"/>
            <a:ext cx="9144000"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6" name="Title 1"/>
          <p:cNvSpPr>
            <a:spLocks noGrp="1"/>
          </p:cNvSpPr>
          <p:nvPr>
            <p:ph type="ctrTitle"/>
          </p:nvPr>
        </p:nvSpPr>
        <p:spPr>
          <a:xfrm>
            <a:off x="2108200" y="1998133"/>
            <a:ext cx="6350000" cy="4385734"/>
          </a:xfrm>
        </p:spPr>
        <p:txBody>
          <a:bodyPr>
            <a:noAutofit/>
          </a:bodyPr>
          <a:lstStyle>
            <a:lvl1pPr algn="l">
              <a:lnSpc>
                <a:spcPct val="100000"/>
              </a:lnSpc>
              <a:defRPr sz="4800">
                <a:solidFill>
                  <a:srgbClr val="393634"/>
                </a:solidFill>
              </a:defRPr>
            </a:lvl1pPr>
          </a:lstStyle>
          <a:p>
            <a:r>
              <a:rPr lang="en-US" smtClean="0"/>
              <a:t>Click to edit Master title style</a:t>
            </a:r>
            <a:endParaRPr lang="en-US" dirty="0"/>
          </a:p>
        </p:txBody>
      </p:sp>
      <p:pic>
        <p:nvPicPr>
          <p:cNvPr id="7" name="Picture 2" descr="\\sharepoint.nccdcrc.org@SSL\DavWWWRoot\workgroups\communications\LogosTemplates\CRC logos and templates\CRC RGB for scree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470" y="425622"/>
            <a:ext cx="3295440" cy="649224"/>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p:nvSpPr>
        <p:spPr>
          <a:xfrm>
            <a:off x="7634377" y="6452558"/>
            <a:ext cx="1371600" cy="276046"/>
          </a:xfrm>
          <a:prstGeom prst="rect">
            <a:avLst/>
          </a:prstGeom>
          <a:solidFill>
            <a:schemeClr val="bg1"/>
          </a:solidFill>
        </p:spPr>
        <p:txBody>
          <a:bodyPr vert="horz" wrap="square" lIns="91440" tIns="45720" rIns="91440" bIns="45720" rtlCol="0" anchor="ctr">
            <a:normAutofit fontScale="55000" lnSpcReduction="20000"/>
          </a:bodyPr>
          <a:lstStyle/>
          <a:p>
            <a:pPr defTabSz="457200" eaLnBrk="1" fontAlgn="auto" hangingPunct="1">
              <a:spcAft>
                <a:spcPts val="0"/>
              </a:spcAft>
            </a:pPr>
            <a:endParaRPr lang="en-US" sz="2800" b="0" dirty="0" smtClean="0">
              <a:solidFill>
                <a:srgbClr val="FFFFFF"/>
              </a:solidFill>
              <a:latin typeface="Verdana"/>
              <a:cs typeface="Verdana"/>
            </a:endParaRPr>
          </a:p>
        </p:txBody>
      </p:sp>
    </p:spTree>
    <p:extLst>
      <p:ext uri="{BB962C8B-B14F-4D97-AF65-F5344CB8AC3E}">
        <p14:creationId xmlns:p14="http://schemas.microsoft.com/office/powerpoint/2010/main" val="154840983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1"/>
            <a:ext cx="8229600" cy="961998"/>
          </a:xfrm>
        </p:spPr>
        <p:txBody>
          <a:bodyPr>
            <a:noAutofit/>
          </a:bodyPr>
          <a:lstStyle>
            <a:lvl1pPr algn="l">
              <a:lnSpc>
                <a:spcPct val="100000"/>
              </a:lnSpc>
              <a:defRPr sz="3200">
                <a:solidFill>
                  <a:srgbClr val="393634"/>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709954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rgbClr val="A19D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solidFill>
                  <a:srgbClr val="393634"/>
                </a:solidFill>
              </a:defRPr>
            </a:lvl1pPr>
            <a:lvl2pPr>
              <a:lnSpc>
                <a:spcPct val="100000"/>
              </a:lnSpc>
              <a:spcBef>
                <a:spcPts val="0"/>
              </a:spcBef>
              <a:spcAft>
                <a:spcPts val="0"/>
              </a:spcAft>
              <a:defRPr sz="1800">
                <a:solidFill>
                  <a:srgbClr val="393634"/>
                </a:solidFill>
              </a:defRPr>
            </a:lvl2pPr>
            <a:lvl3pPr marL="914400" indent="-457200">
              <a:lnSpc>
                <a:spcPct val="100000"/>
              </a:lnSpc>
              <a:spcBef>
                <a:spcPts val="0"/>
              </a:spcBef>
              <a:spcAft>
                <a:spcPts val="0"/>
              </a:spcAft>
              <a:defRPr sz="1800">
                <a:solidFill>
                  <a:srgbClr val="393634"/>
                </a:solidFill>
              </a:defRPr>
            </a:lvl3pPr>
            <a:lvl4pPr marL="1371600" indent="-457200">
              <a:lnSpc>
                <a:spcPct val="100000"/>
              </a:lnSpc>
              <a:spcBef>
                <a:spcPts val="0"/>
              </a:spcBef>
              <a:spcAft>
                <a:spcPts val="0"/>
              </a:spcAft>
              <a:defRPr sz="1800">
                <a:solidFill>
                  <a:srgbClr val="393634"/>
                </a:solidFill>
              </a:defRPr>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41743468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4" name="Rectangle 13"/>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9" name="Text Placeholder 4"/>
          <p:cNvSpPr>
            <a:spLocks noGrp="1"/>
          </p:cNvSpPr>
          <p:nvPr>
            <p:ph type="body" sz="quarter" idx="3"/>
          </p:nvPr>
        </p:nvSpPr>
        <p:spPr>
          <a:xfrm>
            <a:off x="4645025" y="1729854"/>
            <a:ext cx="4041775" cy="639762"/>
          </a:xfrm>
        </p:spPr>
        <p:txBody>
          <a:bodyPr anchor="b">
            <a:noAutofit/>
          </a:bodyPr>
          <a:lstStyle>
            <a:lvl1pPr marL="0" indent="0">
              <a:buNone/>
              <a:defRPr sz="2400" b="1">
                <a:solidFill>
                  <a:srgbClr val="A19D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Content Placeholder 5"/>
          <p:cNvSpPr>
            <a:spLocks noGrp="1"/>
          </p:cNvSpPr>
          <p:nvPr>
            <p:ph sz="quarter" idx="4"/>
          </p:nvPr>
        </p:nvSpPr>
        <p:spPr>
          <a:xfrm>
            <a:off x="4645025" y="2369616"/>
            <a:ext cx="4041775" cy="3756547"/>
          </a:xfrm>
        </p:spPr>
        <p:txBody>
          <a:bodyPr>
            <a:noAutofit/>
          </a:bodyPr>
          <a:lstStyle>
            <a:lvl1pPr marL="0" indent="0">
              <a:lnSpc>
                <a:spcPct val="100000"/>
              </a:lnSpc>
              <a:spcBef>
                <a:spcPts val="0"/>
              </a:spcBef>
              <a:spcAft>
                <a:spcPts val="0"/>
              </a:spcAft>
              <a:buFontTx/>
              <a:buNone/>
              <a:defRPr sz="1800"/>
            </a:lvl1pPr>
            <a:lvl2pPr>
              <a:lnSpc>
                <a:spcPct val="100000"/>
              </a:lnSpc>
              <a:spcBef>
                <a:spcPts val="0"/>
              </a:spcBef>
              <a:spcAft>
                <a:spcPts val="0"/>
              </a:spcAft>
              <a:defRPr sz="1800"/>
            </a:lvl2pPr>
            <a:lvl3pPr>
              <a:lnSpc>
                <a:spcPct val="100000"/>
              </a:lnSpc>
              <a:spcBef>
                <a:spcPts val="0"/>
              </a:spcBef>
              <a:spcAft>
                <a:spcPts val="0"/>
              </a:spcAft>
              <a:defRPr sz="1800"/>
            </a:lvl3pPr>
            <a:lvl4pPr>
              <a:lnSpc>
                <a:spcPct val="100000"/>
              </a:lnSpc>
              <a:spcBef>
                <a:spcPts val="0"/>
              </a:spcBef>
              <a:spcAft>
                <a:spcPts val="0"/>
              </a:spcAft>
              <a:defRPr sz="18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5" name="Footer Placeholder 7"/>
          <p:cNvSpPr>
            <a:spLocks noGrp="1"/>
          </p:cNvSpPr>
          <p:nvPr>
            <p:ph type="ftr" sz="quarter" idx="11"/>
          </p:nvPr>
        </p:nvSpPr>
        <p:spPr>
          <a:xfrm>
            <a:off x="618073" y="6356350"/>
            <a:ext cx="683515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7" name="Content Placeholder 5"/>
          <p:cNvSpPr>
            <a:spLocks noGrp="1"/>
          </p:cNvSpPr>
          <p:nvPr>
            <p:ph sz="quarter" idx="12"/>
          </p:nvPr>
        </p:nvSpPr>
        <p:spPr>
          <a:xfrm>
            <a:off x="457200" y="1729853"/>
            <a:ext cx="4041775" cy="4396309"/>
          </a:xfrm>
        </p:spPr>
        <p:txBody>
          <a:bodyPr>
            <a:normAutofit/>
          </a:bodyPr>
          <a:lstStyle>
            <a:lvl1pPr marL="0" indent="0">
              <a:spcAft>
                <a:spcPts val="600"/>
              </a:spcAft>
              <a:buFont typeface="Arial"/>
              <a:buNone/>
              <a:defRPr sz="1800"/>
            </a:lvl1pPr>
            <a:lvl2pPr>
              <a:spcAft>
                <a:spcPts val="600"/>
              </a:spcAft>
              <a:defRPr sz="1800"/>
            </a:lvl2pPr>
            <a:lvl3pPr>
              <a:spcAft>
                <a:spcPts val="600"/>
              </a:spcAft>
              <a:defRPr sz="1800"/>
            </a:lvl3pPr>
            <a:lvl4pPr>
              <a:spcAft>
                <a:spcPts val="600"/>
              </a:spcAft>
              <a:defRPr sz="1800"/>
            </a:lvl4pPr>
            <a:lvl5pPr>
              <a:spcAft>
                <a:spcPts val="60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9" name="TextBox 18"/>
          <p:cNvSpPr txBox="1"/>
          <p:nvPr/>
        </p:nvSpPr>
        <p:spPr>
          <a:xfrm>
            <a:off x="5503599" y="3192536"/>
            <a:ext cx="914400" cy="914400"/>
          </a:xfrm>
          <a:prstGeom prst="rect">
            <a:avLst/>
          </a:prstGeom>
        </p:spPr>
        <p:txBody>
          <a:bodyPr vert="horz" wrap="none" lIns="91440" tIns="45720" rIns="91440" bIns="45720" rtlCol="0" anchor="ctr">
            <a:normAutofit/>
          </a:bodyPr>
          <a:lstStyle/>
          <a:p>
            <a:pPr defTabSz="457200" eaLnBrk="1" fontAlgn="auto" hangingPunct="1">
              <a:spcAft>
                <a:spcPts val="0"/>
              </a:spcAft>
            </a:pPr>
            <a:endParaRPr lang="en-US" sz="2800" b="0" dirty="0" smtClean="0">
              <a:solidFill>
                <a:srgbClr val="FFFFFF"/>
              </a:solidFill>
              <a:latin typeface="Verdana"/>
              <a:cs typeface="Verdana"/>
            </a:endParaRPr>
          </a:p>
        </p:txBody>
      </p:sp>
      <p:sp>
        <p:nvSpPr>
          <p:cNvPr id="16" name="Title 1"/>
          <p:cNvSpPr>
            <a:spLocks noGrp="1"/>
          </p:cNvSpPr>
          <p:nvPr>
            <p:ph type="title" hasCustomPrompt="1"/>
          </p:nvPr>
        </p:nvSpPr>
        <p:spPr>
          <a:xfrm>
            <a:off x="457200" y="1"/>
            <a:ext cx="8229600" cy="961998"/>
          </a:xfrm>
        </p:spPr>
        <p:txBody>
          <a:bodyPr>
            <a:noAutofit/>
          </a:bodyPr>
          <a:lstStyle>
            <a:lvl1pPr algn="l">
              <a:lnSpc>
                <a:spcPct val="100000"/>
              </a:lnSpc>
              <a:defRPr sz="3200">
                <a:solidFill>
                  <a:srgbClr val="040404"/>
                </a:solidFill>
              </a:defRPr>
            </a:lvl1pPr>
          </a:lstStyle>
          <a:p>
            <a:r>
              <a:rPr lang="en-US" dirty="0" smtClean="0"/>
              <a:t>Slide master</a:t>
            </a:r>
            <a:endParaRPr lang="en-US" dirty="0"/>
          </a:p>
        </p:txBody>
      </p:sp>
    </p:spTree>
    <p:extLst>
      <p:ext uri="{BB962C8B-B14F-4D97-AF65-F5344CB8AC3E}">
        <p14:creationId xmlns:p14="http://schemas.microsoft.com/office/powerpoint/2010/main" val="41019676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618073" y="6356350"/>
            <a:ext cx="693004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5" name="Text Placeholder 4"/>
          <p:cNvSpPr>
            <a:spLocks noGrp="1"/>
          </p:cNvSpPr>
          <p:nvPr>
            <p:ph type="body" sz="quarter" idx="12"/>
          </p:nvPr>
        </p:nvSpPr>
        <p:spPr>
          <a:xfrm>
            <a:off x="560915" y="1729854"/>
            <a:ext cx="3884083" cy="639762"/>
          </a:xfrm>
        </p:spPr>
        <p:txBody>
          <a:bodyPr anchor="b">
            <a:noAutofit/>
          </a:bodyPr>
          <a:lstStyle>
            <a:lvl1pPr marL="0" indent="0">
              <a:buNone/>
              <a:defRPr sz="1800" b="1">
                <a:solidFill>
                  <a:srgbClr val="04040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Content Placeholder 5"/>
          <p:cNvSpPr>
            <a:spLocks noGrp="1"/>
          </p:cNvSpPr>
          <p:nvPr>
            <p:ph sz="quarter" idx="13"/>
          </p:nvPr>
        </p:nvSpPr>
        <p:spPr>
          <a:xfrm>
            <a:off x="560915" y="2369616"/>
            <a:ext cx="3884083" cy="3756547"/>
          </a:xfrm>
        </p:spPr>
        <p:txBody>
          <a:bodyPr>
            <a:noAutofit/>
          </a:bodyPr>
          <a:lstStyle>
            <a:lvl1pPr marL="0" indent="0">
              <a:lnSpc>
                <a:spcPct val="100000"/>
              </a:lnSpc>
              <a:spcBef>
                <a:spcPts val="0"/>
              </a:spcBef>
              <a:buFontTx/>
              <a:buNone/>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7" name="Text Placeholder 4"/>
          <p:cNvSpPr>
            <a:spLocks noGrp="1"/>
          </p:cNvSpPr>
          <p:nvPr>
            <p:ph type="body" sz="quarter" idx="14"/>
          </p:nvPr>
        </p:nvSpPr>
        <p:spPr>
          <a:xfrm>
            <a:off x="4802716" y="1729854"/>
            <a:ext cx="3884083" cy="639762"/>
          </a:xfrm>
        </p:spPr>
        <p:txBody>
          <a:bodyPr anchor="b">
            <a:noAutofit/>
          </a:bodyPr>
          <a:lstStyle>
            <a:lvl1pPr marL="0" indent="0">
              <a:buNone/>
              <a:defRPr sz="1800" b="1">
                <a:solidFill>
                  <a:srgbClr val="04040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8" name="Content Placeholder 5"/>
          <p:cNvSpPr>
            <a:spLocks noGrp="1"/>
          </p:cNvSpPr>
          <p:nvPr>
            <p:ph sz="quarter" idx="15"/>
          </p:nvPr>
        </p:nvSpPr>
        <p:spPr>
          <a:xfrm>
            <a:off x="4802716" y="2369616"/>
            <a:ext cx="3884083" cy="3756547"/>
          </a:xfrm>
        </p:spPr>
        <p:txBody>
          <a:bodyPr>
            <a:noAutofit/>
          </a:bodyPr>
          <a:lstStyle>
            <a:lvl1pPr marL="0" indent="0">
              <a:lnSpc>
                <a:spcPct val="100000"/>
              </a:lnSpc>
              <a:spcBef>
                <a:spcPts val="0"/>
              </a:spcBef>
              <a:buFontTx/>
              <a:buNone/>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Rectangle 11"/>
          <p:cNvSpPr/>
          <p:nvPr/>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4" name="Rectangle 13"/>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0" name="Title 1"/>
          <p:cNvSpPr>
            <a:spLocks noGrp="1"/>
          </p:cNvSpPr>
          <p:nvPr>
            <p:ph type="title" hasCustomPrompt="1"/>
          </p:nvPr>
        </p:nvSpPr>
        <p:spPr>
          <a:xfrm>
            <a:off x="457200" y="1"/>
            <a:ext cx="8229600" cy="961998"/>
          </a:xfrm>
        </p:spPr>
        <p:txBody>
          <a:bodyPr>
            <a:normAutofit/>
          </a:bodyPr>
          <a:lstStyle>
            <a:lvl1pPr algn="l">
              <a:lnSpc>
                <a:spcPct val="100000"/>
              </a:lnSpc>
              <a:defRPr sz="3200">
                <a:solidFill>
                  <a:srgbClr val="040404"/>
                </a:solidFill>
              </a:defRPr>
            </a:lvl1pPr>
          </a:lstStyle>
          <a:p>
            <a:r>
              <a:rPr lang="en-US" dirty="0" smtClean="0"/>
              <a:t>Slide master</a:t>
            </a:r>
            <a:endParaRPr lang="en-US" dirty="0"/>
          </a:p>
        </p:txBody>
      </p:sp>
    </p:spTree>
    <p:extLst>
      <p:ext uri="{BB962C8B-B14F-4D97-AF65-F5344CB8AC3E}">
        <p14:creationId xmlns:p14="http://schemas.microsoft.com/office/powerpoint/2010/main" val="128276490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0" name="Footer Placeholder 7"/>
          <p:cNvSpPr>
            <a:spLocks noGrp="1"/>
          </p:cNvSpPr>
          <p:nvPr>
            <p:ph type="ftr" sz="quarter" idx="11"/>
          </p:nvPr>
        </p:nvSpPr>
        <p:spPr>
          <a:xfrm>
            <a:off x="618073" y="6356350"/>
            <a:ext cx="693004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8" name="Rectangle 7"/>
          <p:cNvSpPr/>
          <p:nvPr/>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484C45"/>
              </a:solidFill>
            </a:endParaRPr>
          </a:p>
        </p:txBody>
      </p:sp>
      <p:sp>
        <p:nvSpPr>
          <p:cNvPr id="12" name="Rectangle 11"/>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3" name="Title 1"/>
          <p:cNvSpPr>
            <a:spLocks noGrp="1"/>
          </p:cNvSpPr>
          <p:nvPr>
            <p:ph type="title" hasCustomPrompt="1"/>
          </p:nvPr>
        </p:nvSpPr>
        <p:spPr>
          <a:xfrm>
            <a:off x="457200" y="1"/>
            <a:ext cx="8229600" cy="961998"/>
          </a:xfrm>
        </p:spPr>
        <p:txBody>
          <a:bodyPr>
            <a:noAutofit/>
          </a:bodyPr>
          <a:lstStyle>
            <a:lvl1pPr algn="l">
              <a:lnSpc>
                <a:spcPct val="100000"/>
              </a:lnSpc>
              <a:defRPr sz="3200">
                <a:solidFill>
                  <a:schemeClr val="tx1"/>
                </a:solidFill>
              </a:defRPr>
            </a:lvl1pPr>
          </a:lstStyle>
          <a:p>
            <a:r>
              <a:rPr lang="en-US" dirty="0" smtClean="0"/>
              <a:t>Slide master</a:t>
            </a:r>
            <a:endParaRPr lang="en-US" dirty="0"/>
          </a:p>
        </p:txBody>
      </p:sp>
    </p:spTree>
    <p:extLst>
      <p:ext uri="{BB962C8B-B14F-4D97-AF65-F5344CB8AC3E}">
        <p14:creationId xmlns:p14="http://schemas.microsoft.com/office/powerpoint/2010/main" val="162181021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38396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a:defRPr sz="2800">
                <a:solidFill>
                  <a:srgbClr val="FFFFFF"/>
                </a:solidFill>
              </a:defRPr>
            </a:lvl1pPr>
          </a:lstStyle>
          <a:p>
            <a:pPr defTabSz="457200" eaLnBrk="1" fontAlgn="auto" hangingPunct="1">
              <a:spcAft>
                <a:spcPts val="0"/>
              </a:spcAft>
              <a:defRPr/>
            </a:pPr>
            <a:r>
              <a:rPr lang="en-US" b="0" dirty="0" smtClean="0">
                <a:latin typeface="Verdana"/>
                <a:cs typeface="Verdana"/>
              </a:rPr>
              <a:t>Click to edit Master title style</a:t>
            </a:r>
          </a:p>
        </p:txBody>
      </p:sp>
      <p:sp>
        <p:nvSpPr>
          <p:cNvPr id="9" name="Footer Placeholder 7"/>
          <p:cNvSpPr>
            <a:spLocks noGrp="1"/>
          </p:cNvSpPr>
          <p:nvPr>
            <p:ph type="ftr" sz="quarter" idx="11"/>
          </p:nvPr>
        </p:nvSpPr>
        <p:spPr>
          <a:xfrm>
            <a:off x="618072" y="6356350"/>
            <a:ext cx="6826523"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Tree>
    <p:extLst>
      <p:ext uri="{BB962C8B-B14F-4D97-AF65-F5344CB8AC3E}">
        <p14:creationId xmlns:p14="http://schemas.microsoft.com/office/powerpoint/2010/main" val="29452396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marL="0" indent="0">
              <a:defRPr sz="2400"/>
            </a:lvl1pPr>
            <a:lvl2pPr marL="285750" indent="-285750">
              <a:buFont typeface="Verdana" panose="020B0604030504040204" pitchFamily="34" charset="0"/>
              <a:buChar char="•"/>
              <a:defRPr sz="1800"/>
            </a:lvl2pPr>
            <a:lvl3pPr marL="914400" indent="-457200">
              <a:buFont typeface="Verdana" panose="020B0604030504040204" pitchFamily="34" charset="0"/>
              <a:buChar char="»"/>
              <a:defRPr sz="1800"/>
            </a:lvl3pPr>
            <a:lvl4pPr>
              <a:defRPr sz="18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13792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8828004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8601" y="206890"/>
            <a:ext cx="4692315" cy="1489564"/>
          </a:xfrm>
          <a:solidFill>
            <a:schemeClr val="bg1"/>
          </a:solidFill>
          <a:ln>
            <a:noFill/>
          </a:ln>
        </p:spPr>
        <p:txBody>
          <a:bodyPr>
            <a:noAutofit/>
          </a:bodyPr>
          <a:lstStyle>
            <a:lvl1pPr algn="ctr">
              <a:lnSpc>
                <a:spcPct val="100000"/>
              </a:lnSpc>
              <a:defRPr sz="2800">
                <a:solidFill>
                  <a:schemeClr val="tx1">
                    <a:lumMod val="50000"/>
                  </a:schemeClr>
                </a:solidFill>
                <a:latin typeface="+mn-lt"/>
              </a:defRPr>
            </a:lvl1pPr>
          </a:lstStyle>
          <a:p>
            <a:r>
              <a:rPr lang="en-US" dirty="0" smtClean="0"/>
              <a:t>Slide master</a:t>
            </a:r>
            <a:endParaRPr lang="en-US" dirty="0"/>
          </a:p>
        </p:txBody>
      </p:sp>
    </p:spTree>
    <p:extLst>
      <p:ext uri="{BB962C8B-B14F-4D97-AF65-F5344CB8AC3E}">
        <p14:creationId xmlns:p14="http://schemas.microsoft.com/office/powerpoint/2010/main" val="269935147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2" name="TextBox 1"/>
          <p:cNvSpPr txBox="1"/>
          <p:nvPr/>
        </p:nvSpPr>
        <p:spPr>
          <a:xfrm>
            <a:off x="7634377" y="6452558"/>
            <a:ext cx="1371600" cy="276046"/>
          </a:xfrm>
          <a:prstGeom prst="rect">
            <a:avLst/>
          </a:prstGeom>
          <a:solidFill>
            <a:schemeClr val="bg1"/>
          </a:solidFill>
        </p:spPr>
        <p:txBody>
          <a:bodyPr vert="horz" wrap="square" lIns="91440" tIns="45720" rIns="91440" bIns="45720" rtlCol="0" anchor="ctr">
            <a:normAutofit fontScale="55000" lnSpcReduction="20000"/>
          </a:bodyPr>
          <a:lstStyle/>
          <a:p>
            <a:pPr defTabSz="457200" eaLnBrk="1" fontAlgn="auto" hangingPunct="1">
              <a:spcAft>
                <a:spcPts val="0"/>
              </a:spcAft>
            </a:pPr>
            <a:endParaRPr lang="en-US" sz="2800" b="0" dirty="0" smtClean="0">
              <a:solidFill>
                <a:srgbClr val="FFFFFF"/>
              </a:solidFill>
              <a:latin typeface="Verdana"/>
              <a:cs typeface="Verdana"/>
            </a:endParaRPr>
          </a:p>
        </p:txBody>
      </p:sp>
    </p:spTree>
    <p:extLst>
      <p:ext uri="{BB962C8B-B14F-4D97-AF65-F5344CB8AC3E}">
        <p14:creationId xmlns:p14="http://schemas.microsoft.com/office/powerpoint/2010/main" val="125804563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prstClr val="white"/>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prstClr val="white"/>
              </a:solidFill>
            </a:endParaRPr>
          </a:p>
        </p:txBody>
      </p:sp>
      <p:sp>
        <p:nvSpPr>
          <p:cNvPr id="2" name="Title 1"/>
          <p:cNvSpPr>
            <a:spLocks noGrp="1"/>
          </p:cNvSpPr>
          <p:nvPr>
            <p:ph type="title" hasCustomPrompt="1"/>
          </p:nvPr>
        </p:nvSpPr>
        <p:spPr>
          <a:xfrm>
            <a:off x="457200" y="91440"/>
            <a:ext cx="8229600" cy="888834"/>
          </a:xfrm>
        </p:spPr>
        <p:txBody>
          <a:bodyPr>
            <a:noAutofit/>
          </a:bodyPr>
          <a:lstStyle>
            <a:lvl1pPr algn="l">
              <a:lnSpc>
                <a:spcPts val="2500"/>
              </a:lnSpc>
              <a:defRPr sz="2400">
                <a:solidFill>
                  <a:srgbClr val="FFFFFF"/>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289560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C4845">
                  <a:tint val="75000"/>
                </a:srgbClr>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lvl1pPr>
            <a:lvl2pPr>
              <a:lnSpc>
                <a:spcPct val="100000"/>
              </a:lnSpc>
              <a:spcBef>
                <a:spcPts val="0"/>
              </a:spcBef>
              <a:spcAft>
                <a:spcPts val="0"/>
              </a:spcAft>
              <a:defRPr sz="1800"/>
            </a:lvl2pPr>
            <a:lvl3pPr marL="914400" indent="-457200">
              <a:lnSpc>
                <a:spcPct val="100000"/>
              </a:lnSpc>
              <a:spcBef>
                <a:spcPts val="0"/>
              </a:spcBef>
              <a:spcAft>
                <a:spcPts val="0"/>
              </a:spcAft>
              <a:defRPr sz="1800"/>
            </a:lvl3pPr>
            <a:lvl4pPr marL="1371600" indent="-457200">
              <a:lnSpc>
                <a:spcPct val="100000"/>
              </a:lnSpc>
              <a:spcBef>
                <a:spcPts val="0"/>
              </a:spcBef>
              <a:spcAft>
                <a:spcPts val="0"/>
              </a:spcAft>
              <a:defRPr sz="18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68753720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81311"/>
            <a:ext cx="8229600" cy="888834"/>
          </a:xfrm>
        </p:spPr>
        <p:txBody>
          <a:bodyPr>
            <a:noAutofit/>
          </a:bodyPr>
          <a:lstStyle>
            <a:lvl1pPr algn="l">
              <a:lnSpc>
                <a:spcPct val="100000"/>
              </a:lnSpc>
              <a:defRPr sz="2400">
                <a:solidFill>
                  <a:srgbClr val="FFFFFF"/>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289560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lvl1pPr>
            <a:lvl2pPr>
              <a:lnSpc>
                <a:spcPct val="100000"/>
              </a:lnSpc>
              <a:spcBef>
                <a:spcPts val="0"/>
              </a:spcBef>
              <a:spcAft>
                <a:spcPts val="0"/>
              </a:spcAft>
              <a:defRPr sz="1800"/>
            </a:lvl2pPr>
            <a:lvl3pPr marL="914400" indent="-457200">
              <a:lnSpc>
                <a:spcPct val="100000"/>
              </a:lnSpc>
              <a:spcBef>
                <a:spcPts val="0"/>
              </a:spcBef>
              <a:spcAft>
                <a:spcPts val="0"/>
              </a:spcAft>
              <a:defRPr sz="1800"/>
            </a:lvl3pPr>
            <a:lvl4pPr marL="1371600" indent="-457200">
              <a:lnSpc>
                <a:spcPct val="100000"/>
              </a:lnSpc>
              <a:spcBef>
                <a:spcPts val="0"/>
              </a:spcBef>
              <a:spcAft>
                <a:spcPts val="0"/>
              </a:spcAft>
              <a:defRPr sz="18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94704055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91440"/>
            <a:ext cx="8229600" cy="888834"/>
          </a:xfrm>
        </p:spPr>
        <p:txBody>
          <a:bodyPr>
            <a:noAutofit/>
          </a:bodyPr>
          <a:lstStyle>
            <a:lvl1pPr algn="l">
              <a:lnSpc>
                <a:spcPts val="2500"/>
              </a:lnSpc>
              <a:defRPr sz="2400">
                <a:solidFill>
                  <a:srgbClr val="FFFFFF"/>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289560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lvl1pPr>
            <a:lvl2pPr>
              <a:lnSpc>
                <a:spcPct val="100000"/>
              </a:lnSpc>
              <a:spcBef>
                <a:spcPts val="0"/>
              </a:spcBef>
              <a:spcAft>
                <a:spcPts val="0"/>
              </a:spcAft>
              <a:defRPr sz="1800"/>
            </a:lvl2pPr>
            <a:lvl3pPr marL="914400" indent="-457200">
              <a:lnSpc>
                <a:spcPct val="100000"/>
              </a:lnSpc>
              <a:spcBef>
                <a:spcPts val="0"/>
              </a:spcBef>
              <a:spcAft>
                <a:spcPts val="0"/>
              </a:spcAft>
              <a:defRPr sz="1800"/>
            </a:lvl3pPr>
            <a:lvl4pPr marL="1371600" indent="-457200">
              <a:lnSpc>
                <a:spcPct val="100000"/>
              </a:lnSpc>
              <a:spcBef>
                <a:spcPts val="0"/>
              </a:spcBef>
              <a:spcAft>
                <a:spcPts val="0"/>
              </a:spcAft>
              <a:defRPr sz="18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5551339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81311"/>
            <a:ext cx="8229600" cy="888834"/>
          </a:xfrm>
        </p:spPr>
        <p:txBody>
          <a:bodyPr>
            <a:noAutofit/>
          </a:bodyPr>
          <a:lstStyle>
            <a:lvl1pPr algn="l">
              <a:lnSpc>
                <a:spcPts val="2500"/>
              </a:lnSpc>
              <a:defRPr sz="2400">
                <a:solidFill>
                  <a:srgbClr val="FFFFFF"/>
                </a:solidFill>
              </a:defRPr>
            </a:lvl1pPr>
          </a:lstStyle>
          <a:p>
            <a:r>
              <a:rPr lang="en-US" dirty="0" smtClean="0"/>
              <a:t>Slide master</a:t>
            </a:r>
            <a:endParaRPr lang="en-US" dirty="0"/>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lvl1pPr>
            <a:lvl2pPr>
              <a:lnSpc>
                <a:spcPct val="100000"/>
              </a:lnSpc>
              <a:spcBef>
                <a:spcPts val="0"/>
              </a:spcBef>
              <a:spcAft>
                <a:spcPts val="0"/>
              </a:spcAft>
              <a:defRPr sz="1800"/>
            </a:lvl2pPr>
            <a:lvl3pPr marL="914400" indent="-457200">
              <a:lnSpc>
                <a:spcPct val="100000"/>
              </a:lnSpc>
              <a:spcBef>
                <a:spcPts val="0"/>
              </a:spcBef>
              <a:spcAft>
                <a:spcPts val="0"/>
              </a:spcAft>
              <a:defRPr sz="1800"/>
            </a:lvl3pPr>
            <a:lvl4pPr marL="1371600" indent="-457200">
              <a:lnSpc>
                <a:spcPct val="100000"/>
              </a:lnSpc>
              <a:spcBef>
                <a:spcPts val="0"/>
              </a:spcBef>
              <a:spcAft>
                <a:spcPts val="0"/>
              </a:spcAft>
              <a:defRPr sz="18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82670"/>
            <a:ext cx="1306402" cy="4861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ectangle 8"/>
          <p:cNvSpPr/>
          <p:nvPr userDrawn="1"/>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2" name="Rectangle 11"/>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282670"/>
            <a:ext cx="1306402" cy="4861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900596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cSld name="1_Title Slide -- no photo">
    <p:spTree>
      <p:nvGrpSpPr>
        <p:cNvPr id="1" name=""/>
        <p:cNvGrpSpPr/>
        <p:nvPr/>
      </p:nvGrpSpPr>
      <p:grpSpPr>
        <a:xfrm>
          <a:off x="0" y="0"/>
          <a:ext cx="0" cy="0"/>
          <a:chOff x="0" y="0"/>
          <a:chExt cx="0" cy="0"/>
        </a:xfrm>
      </p:grpSpPr>
      <p:sp>
        <p:nvSpPr>
          <p:cNvPr id="8" name="Rectangle 7"/>
          <p:cNvSpPr/>
          <p:nvPr/>
        </p:nvSpPr>
        <p:spPr>
          <a:xfrm>
            <a:off x="0" y="1727200"/>
            <a:ext cx="9144000" cy="51308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prstClr val="white"/>
              </a:solidFill>
            </a:endParaRPr>
          </a:p>
        </p:txBody>
      </p:sp>
      <p:sp>
        <p:nvSpPr>
          <p:cNvPr id="9" name="Rectangle 8"/>
          <p:cNvSpPr/>
          <p:nvPr/>
        </p:nvSpPr>
        <p:spPr>
          <a:xfrm>
            <a:off x="0" y="1718733"/>
            <a:ext cx="9144000"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prstClr val="white"/>
              </a:solidFill>
            </a:endParaRPr>
          </a:p>
        </p:txBody>
      </p:sp>
      <p:sp>
        <p:nvSpPr>
          <p:cNvPr id="6" name="Title 1"/>
          <p:cNvSpPr>
            <a:spLocks noGrp="1"/>
          </p:cNvSpPr>
          <p:nvPr>
            <p:ph type="ctrTitle"/>
          </p:nvPr>
        </p:nvSpPr>
        <p:spPr>
          <a:xfrm>
            <a:off x="2108200" y="1998133"/>
            <a:ext cx="6350000" cy="4385734"/>
          </a:xfrm>
        </p:spPr>
        <p:txBody>
          <a:bodyPr>
            <a:noAutofit/>
          </a:bodyPr>
          <a:lstStyle>
            <a:lvl1pPr algn="l">
              <a:lnSpc>
                <a:spcPct val="100000"/>
              </a:lnSpc>
              <a:defRPr sz="4800">
                <a:solidFill>
                  <a:schemeClr val="bg1"/>
                </a:solidFill>
              </a:defRPr>
            </a:lvl1pPr>
          </a:lstStyle>
          <a:p>
            <a:r>
              <a:rPr lang="en-US" smtClean="0"/>
              <a:t>Click to edit Master title style</a:t>
            </a:r>
            <a:endParaRPr lang="en-US" dirty="0"/>
          </a:p>
        </p:txBody>
      </p:sp>
      <p:pic>
        <p:nvPicPr>
          <p:cNvPr id="7" name="Picture 6" descr="FINAL_1212_NCCD_Main_Logo_72dpi.jpg"/>
          <p:cNvPicPr>
            <a:picLocks noChangeAspect="1"/>
          </p:cNvPicPr>
          <p:nvPr/>
        </p:nvPicPr>
        <p:blipFill>
          <a:blip r:embed="rId2"/>
          <a:stretch>
            <a:fillRect/>
          </a:stretch>
        </p:blipFill>
        <p:spPr>
          <a:xfrm>
            <a:off x="457200" y="745067"/>
            <a:ext cx="3841857" cy="621853"/>
          </a:xfrm>
          <a:prstGeom prst="rect">
            <a:avLst/>
          </a:prstGeom>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8804" y="114147"/>
            <a:ext cx="1545317" cy="15453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Rectangle 10"/>
          <p:cNvSpPr/>
          <p:nvPr userDrawn="1"/>
        </p:nvSpPr>
        <p:spPr>
          <a:xfrm>
            <a:off x="0" y="1727200"/>
            <a:ext cx="9144000" cy="51308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prstClr val="white"/>
              </a:solidFill>
            </a:endParaRPr>
          </a:p>
        </p:txBody>
      </p:sp>
      <p:sp>
        <p:nvSpPr>
          <p:cNvPr id="12" name="Rectangle 11"/>
          <p:cNvSpPr/>
          <p:nvPr userDrawn="1"/>
        </p:nvSpPr>
        <p:spPr>
          <a:xfrm>
            <a:off x="0" y="1718733"/>
            <a:ext cx="9144000"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prstClr val="white"/>
              </a:solidFill>
            </a:endParaRPr>
          </a:p>
        </p:txBody>
      </p:sp>
      <p:pic>
        <p:nvPicPr>
          <p:cNvPr id="13" name="Picture 12" descr="FINAL_1212_NCCD_Main_Logo_72dpi.jpg"/>
          <p:cNvPicPr>
            <a:picLocks noChangeAspect="1"/>
          </p:cNvPicPr>
          <p:nvPr userDrawn="1"/>
        </p:nvPicPr>
        <p:blipFill>
          <a:blip r:embed="rId2"/>
          <a:stretch>
            <a:fillRect/>
          </a:stretch>
        </p:blipFill>
        <p:spPr>
          <a:xfrm>
            <a:off x="457200" y="745067"/>
            <a:ext cx="3841857" cy="621853"/>
          </a:xfrm>
          <a:prstGeom prst="rect">
            <a:avLst/>
          </a:prstGeom>
        </p:spPr>
      </p:pic>
      <p:pic>
        <p:nvPicPr>
          <p:cNvPr id="1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28804" y="114147"/>
            <a:ext cx="1545317" cy="15453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0348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p:cNvSpPr/>
          <p:nvPr userDrawn="1"/>
        </p:nvSpPr>
        <p:spPr>
          <a:xfrm>
            <a:off x="0" y="2"/>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Rectangle 7"/>
          <p:cNvSpPr/>
          <p:nvPr userDrawn="1"/>
        </p:nvSpPr>
        <p:spPr>
          <a:xfrm>
            <a:off x="0" y="962000"/>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457200" y="1"/>
            <a:ext cx="8229600" cy="961998"/>
          </a:xfrm>
        </p:spPr>
        <p:txBody>
          <a:bodyPr>
            <a:noAutofit/>
          </a:bodyPr>
          <a:lstStyle>
            <a:lvl1pPr algn="l">
              <a:lnSpc>
                <a:spcPct val="100000"/>
              </a:lnSpc>
              <a:defRPr sz="2400">
                <a:solidFill>
                  <a:srgbClr val="393634"/>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2"/>
            <a:ext cx="7099540" cy="365125"/>
          </a:xfrm>
          <a:prstGeom prst="rect">
            <a:avLst/>
          </a:prstGeom>
        </p:spPr>
        <p:txBody>
          <a:bodyPr/>
          <a:lstStyle>
            <a:lvl1pPr algn="l">
              <a:defRPr/>
            </a:lvl1pPr>
          </a:lstStyle>
          <a:p>
            <a:endParaRPr lang="en-US" dirty="0"/>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1500" b="1">
                <a:solidFill>
                  <a:srgbClr val="A19D8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1" name="Content Placeholder 5"/>
          <p:cNvSpPr>
            <a:spLocks noGrp="1"/>
          </p:cNvSpPr>
          <p:nvPr>
            <p:ph sz="quarter" idx="4"/>
          </p:nvPr>
        </p:nvSpPr>
        <p:spPr>
          <a:xfrm>
            <a:off x="1146583" y="2160696"/>
            <a:ext cx="6773661" cy="3965469"/>
          </a:xfrm>
        </p:spPr>
        <p:txBody>
          <a:bodyPr>
            <a:noAutofit/>
          </a:bodyPr>
          <a:lstStyle>
            <a:lvl1pPr marL="0" indent="0">
              <a:lnSpc>
                <a:spcPct val="100000"/>
              </a:lnSpc>
              <a:spcBef>
                <a:spcPts val="0"/>
              </a:spcBef>
              <a:spcAft>
                <a:spcPts val="0"/>
              </a:spcAft>
              <a:buFontTx/>
              <a:buNone/>
              <a:defRPr sz="1350">
                <a:solidFill>
                  <a:srgbClr val="393634"/>
                </a:solidFill>
              </a:defRPr>
            </a:lvl1pPr>
            <a:lvl2pPr>
              <a:lnSpc>
                <a:spcPct val="100000"/>
              </a:lnSpc>
              <a:spcBef>
                <a:spcPts val="0"/>
              </a:spcBef>
              <a:spcAft>
                <a:spcPts val="0"/>
              </a:spcAft>
              <a:defRPr sz="1350">
                <a:solidFill>
                  <a:srgbClr val="393634"/>
                </a:solidFill>
              </a:defRPr>
            </a:lvl2pPr>
            <a:lvl3pPr marL="685800" indent="-342900">
              <a:lnSpc>
                <a:spcPct val="100000"/>
              </a:lnSpc>
              <a:spcBef>
                <a:spcPts val="0"/>
              </a:spcBef>
              <a:spcAft>
                <a:spcPts val="0"/>
              </a:spcAft>
              <a:defRPr sz="1350">
                <a:solidFill>
                  <a:srgbClr val="393634"/>
                </a:solidFill>
              </a:defRPr>
            </a:lvl3pPr>
            <a:lvl4pPr marL="1028700" indent="-342900">
              <a:lnSpc>
                <a:spcPct val="100000"/>
              </a:lnSpc>
              <a:spcBef>
                <a:spcPts val="0"/>
              </a:spcBef>
              <a:spcAft>
                <a:spcPts val="0"/>
              </a:spcAft>
              <a:defRPr sz="1350">
                <a:solidFill>
                  <a:srgbClr val="393634"/>
                </a:solidFill>
              </a:defRPr>
            </a:lvl4pPr>
            <a:lvl5pPr>
              <a:lnSpc>
                <a:spcPct val="100000"/>
              </a:lnSpc>
              <a:spcBef>
                <a:spcPts val="0"/>
              </a:spcBef>
              <a:spcAft>
                <a:spcPts val="0"/>
              </a:spcAft>
              <a:defRPr sz="135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4585065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81311"/>
            <a:ext cx="8229600" cy="888834"/>
          </a:xfrm>
          <a:prstGeom prst="rect">
            <a:avLst/>
          </a:prstGeom>
        </p:spPr>
        <p:txBody>
          <a:bodyPr anchor="ctr">
            <a:noAutofit/>
          </a:bodyPr>
          <a:lstStyle>
            <a:lvl1pPr algn="l">
              <a:lnSpc>
                <a:spcPct val="100000"/>
              </a:lnSpc>
              <a:defRPr sz="2400">
                <a:solidFill>
                  <a:srgbClr val="FFFFFF"/>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6838950" cy="365125"/>
          </a:xfrm>
          <a:prstGeom prst="rect">
            <a:avLst/>
          </a:prstGeom>
        </p:spPr>
        <p:txBody>
          <a:bodyPr/>
          <a:lstStyle>
            <a:lvl1pPr algn="l">
              <a:defRPr sz="1600"/>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2400"/>
            </a:lvl1pPr>
            <a:lvl2pPr>
              <a:lnSpc>
                <a:spcPct val="100000"/>
              </a:lnSpc>
              <a:spcBef>
                <a:spcPts val="0"/>
              </a:spcBef>
              <a:spcAft>
                <a:spcPts val="0"/>
              </a:spcAft>
              <a:defRPr sz="2400"/>
            </a:lvl2pPr>
            <a:lvl3pPr marL="914400" indent="-457200">
              <a:lnSpc>
                <a:spcPct val="100000"/>
              </a:lnSpc>
              <a:spcBef>
                <a:spcPts val="0"/>
              </a:spcBef>
              <a:spcAft>
                <a:spcPts val="0"/>
              </a:spcAft>
              <a:defRPr sz="2400"/>
            </a:lvl3pPr>
            <a:lvl4pPr marL="1371600" indent="-457200">
              <a:lnSpc>
                <a:spcPct val="100000"/>
              </a:lnSpc>
              <a:spcBef>
                <a:spcPts val="0"/>
              </a:spcBef>
              <a:spcAft>
                <a:spcPts val="0"/>
              </a:spcAft>
              <a:defRPr sz="24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Rectangle 8"/>
          <p:cNvSpPr/>
          <p:nvPr userDrawn="1"/>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2" name="Rectangle 11"/>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Tree>
    <p:extLst>
      <p:ext uri="{BB962C8B-B14F-4D97-AF65-F5344CB8AC3E}">
        <p14:creationId xmlns:p14="http://schemas.microsoft.com/office/powerpoint/2010/main" val="15026530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81311"/>
            <a:ext cx="8229600" cy="888834"/>
          </a:xfrm>
          <a:prstGeom prst="rect">
            <a:avLst/>
          </a:prstGeom>
        </p:spPr>
        <p:txBody>
          <a:bodyPr anchor="ctr">
            <a:noAutofit/>
          </a:bodyPr>
          <a:lstStyle>
            <a:lvl1pPr algn="l">
              <a:lnSpc>
                <a:spcPct val="100000"/>
              </a:lnSpc>
              <a:defRPr sz="2400">
                <a:solidFill>
                  <a:srgbClr val="FFFFFF"/>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6838950" cy="365125"/>
          </a:xfrm>
          <a:prstGeom prst="rect">
            <a:avLst/>
          </a:prstGeom>
        </p:spPr>
        <p:txBody>
          <a:bodyPr/>
          <a:lstStyle>
            <a:lvl1pPr algn="l">
              <a:defRPr sz="1600"/>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2400"/>
            </a:lvl1pPr>
            <a:lvl2pPr>
              <a:lnSpc>
                <a:spcPct val="100000"/>
              </a:lnSpc>
              <a:spcBef>
                <a:spcPts val="0"/>
              </a:spcBef>
              <a:spcAft>
                <a:spcPts val="0"/>
              </a:spcAft>
              <a:defRPr sz="2400"/>
            </a:lvl2pPr>
            <a:lvl3pPr marL="914400" indent="-457200">
              <a:lnSpc>
                <a:spcPct val="100000"/>
              </a:lnSpc>
              <a:spcBef>
                <a:spcPts val="0"/>
              </a:spcBef>
              <a:spcAft>
                <a:spcPts val="0"/>
              </a:spcAft>
              <a:defRPr sz="2400"/>
            </a:lvl3pPr>
            <a:lvl4pPr marL="1371600" indent="-457200">
              <a:lnSpc>
                <a:spcPct val="100000"/>
              </a:lnSpc>
              <a:spcBef>
                <a:spcPts val="0"/>
              </a:spcBef>
              <a:spcAft>
                <a:spcPts val="0"/>
              </a:spcAft>
              <a:defRPr sz="24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Rectangle 8"/>
          <p:cNvSpPr/>
          <p:nvPr userDrawn="1"/>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2" name="Rectangle 11"/>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Tree>
    <p:extLst>
      <p:ext uri="{BB962C8B-B14F-4D97-AF65-F5344CB8AC3E}">
        <p14:creationId xmlns:p14="http://schemas.microsoft.com/office/powerpoint/2010/main" val="41200353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Report figures">
    <p:spTree>
      <p:nvGrpSpPr>
        <p:cNvPr id="1" name=""/>
        <p:cNvGrpSpPr/>
        <p:nvPr/>
      </p:nvGrpSpPr>
      <p:grpSpPr>
        <a:xfrm>
          <a:off x="0" y="0"/>
          <a:ext cx="0" cy="0"/>
          <a:chOff x="0" y="0"/>
          <a:chExt cx="0" cy="0"/>
        </a:xfrm>
      </p:grpSpPr>
      <p:sp>
        <p:nvSpPr>
          <p:cNvPr id="16" name="Content Placeholder 5"/>
          <p:cNvSpPr>
            <a:spLocks noGrp="1"/>
          </p:cNvSpPr>
          <p:nvPr>
            <p:ph sz="quarter" idx="13"/>
          </p:nvPr>
        </p:nvSpPr>
        <p:spPr>
          <a:xfrm>
            <a:off x="457200" y="1385180"/>
            <a:ext cx="8229599" cy="4617267"/>
          </a:xfrm>
        </p:spPr>
        <p:txBody>
          <a:bodyPr>
            <a:noAutofit/>
          </a:bodyPr>
          <a:lstStyle>
            <a:lvl1pPr marL="0" indent="0">
              <a:lnSpc>
                <a:spcPct val="100000"/>
              </a:lnSpc>
              <a:spcBef>
                <a:spcPts val="0"/>
              </a:spcBef>
              <a:buFontTx/>
              <a:buNone/>
              <a:defRPr sz="1600"/>
            </a:lvl1pPr>
            <a:lvl2pPr>
              <a:lnSpc>
                <a:spcPct val="100000"/>
              </a:lnSpc>
              <a:spcBef>
                <a:spcPts val="0"/>
              </a:spcBef>
              <a:defRPr sz="1600"/>
            </a:lvl2pPr>
            <a:lvl3pPr>
              <a:lnSpc>
                <a:spcPct val="100000"/>
              </a:lnSpc>
              <a:spcBef>
                <a:spcPts val="0"/>
              </a:spcBef>
              <a:defRPr sz="1600"/>
            </a:lvl3pPr>
            <a:lvl4pPr>
              <a:lnSpc>
                <a:spcPct val="100000"/>
              </a:lnSpc>
              <a:spcBef>
                <a:spcPts val="0"/>
              </a:spcBef>
              <a:defRPr sz="1600"/>
            </a:lvl4pPr>
            <a:lvl5pPr>
              <a:lnSpc>
                <a:spcPct val="100000"/>
              </a:lnSpc>
              <a:spcBef>
                <a:spcPts val="0"/>
              </a:spcBef>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0" name="Title 1"/>
          <p:cNvSpPr>
            <a:spLocks noGrp="1"/>
          </p:cNvSpPr>
          <p:nvPr>
            <p:ph type="title" hasCustomPrompt="1"/>
          </p:nvPr>
        </p:nvSpPr>
        <p:spPr>
          <a:xfrm>
            <a:off x="457200" y="207025"/>
            <a:ext cx="8229600" cy="961998"/>
          </a:xfrm>
        </p:spPr>
        <p:txBody>
          <a:bodyPr>
            <a:normAutofit/>
          </a:bodyPr>
          <a:lstStyle>
            <a:lvl1pPr algn="ctr">
              <a:lnSpc>
                <a:spcPct val="100000"/>
              </a:lnSpc>
              <a:defRPr sz="2400" b="1">
                <a:solidFill>
                  <a:srgbClr val="040404"/>
                </a:solidFill>
              </a:defRPr>
            </a:lvl1pPr>
          </a:lstStyle>
          <a:p>
            <a:r>
              <a:rPr lang="en-US" dirty="0" smtClean="0"/>
              <a:t>Slide master</a:t>
            </a:r>
            <a:endParaRPr lang="en-US" dirty="0"/>
          </a:p>
        </p:txBody>
      </p:sp>
      <p:sp>
        <p:nvSpPr>
          <p:cNvPr id="3" name="Content Placeholder 2"/>
          <p:cNvSpPr>
            <a:spLocks noGrp="1"/>
          </p:cNvSpPr>
          <p:nvPr>
            <p:ph sz="quarter" idx="14" hasCustomPrompt="1"/>
          </p:nvPr>
        </p:nvSpPr>
        <p:spPr>
          <a:xfrm>
            <a:off x="457200" y="6209362"/>
            <a:ext cx="8229600" cy="354012"/>
          </a:xfrm>
        </p:spPr>
        <p:txBody>
          <a:bodyPr/>
          <a:lstStyle>
            <a:lvl1pPr>
              <a:defRPr baseline="0"/>
            </a:lvl1pPr>
          </a:lstStyle>
          <a:p>
            <a:pPr lvl="0"/>
            <a:r>
              <a:rPr lang="en-US" dirty="0" smtClean="0"/>
              <a:t>N size should be 16-point, notes should be 14-point font.</a:t>
            </a:r>
            <a:endParaRPr lang="en-US" dirty="0"/>
          </a:p>
        </p:txBody>
      </p:sp>
    </p:spTree>
    <p:extLst>
      <p:ext uri="{BB962C8B-B14F-4D97-AF65-F5344CB8AC3E}">
        <p14:creationId xmlns:p14="http://schemas.microsoft.com/office/powerpoint/2010/main" val="52969401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p:cNvSpPr/>
          <p:nvPr userDrawn="1"/>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1"/>
            <a:ext cx="8229600" cy="961998"/>
          </a:xfrm>
        </p:spPr>
        <p:txBody>
          <a:bodyPr>
            <a:noAutofit/>
          </a:bodyPr>
          <a:lstStyle>
            <a:lvl1pPr algn="l">
              <a:lnSpc>
                <a:spcPct val="100000"/>
              </a:lnSpc>
              <a:defRPr sz="2800">
                <a:solidFill>
                  <a:schemeClr val="tx1"/>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709954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rgbClr val="A19D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solidFill>
                  <a:srgbClr val="393634"/>
                </a:solidFill>
              </a:defRPr>
            </a:lvl1pPr>
            <a:lvl2pPr>
              <a:lnSpc>
                <a:spcPct val="100000"/>
              </a:lnSpc>
              <a:spcBef>
                <a:spcPts val="0"/>
              </a:spcBef>
              <a:spcAft>
                <a:spcPts val="0"/>
              </a:spcAft>
              <a:defRPr sz="1800">
                <a:solidFill>
                  <a:srgbClr val="393634"/>
                </a:solidFill>
              </a:defRPr>
            </a:lvl2pPr>
            <a:lvl3pPr marL="914400" indent="-457200">
              <a:lnSpc>
                <a:spcPct val="100000"/>
              </a:lnSpc>
              <a:spcBef>
                <a:spcPts val="0"/>
              </a:spcBef>
              <a:spcAft>
                <a:spcPts val="0"/>
              </a:spcAft>
              <a:defRPr sz="1800">
                <a:solidFill>
                  <a:srgbClr val="393634"/>
                </a:solidFill>
              </a:defRPr>
            </a:lvl3pPr>
            <a:lvl4pPr marL="1371600" indent="-457200">
              <a:lnSpc>
                <a:spcPct val="100000"/>
              </a:lnSpc>
              <a:spcBef>
                <a:spcPts val="0"/>
              </a:spcBef>
              <a:spcAft>
                <a:spcPts val="0"/>
              </a:spcAft>
              <a:defRPr sz="1800">
                <a:solidFill>
                  <a:srgbClr val="393634"/>
                </a:solidFill>
              </a:defRPr>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282670"/>
            <a:ext cx="1306402" cy="4861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456187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457200" y="1"/>
            <a:ext cx="8229600" cy="961998"/>
          </a:xfrm>
        </p:spPr>
        <p:txBody>
          <a:bodyPr>
            <a:noAutofit/>
          </a:bodyPr>
          <a:lstStyle>
            <a:lvl1pPr algn="l">
              <a:lnSpc>
                <a:spcPct val="100000"/>
              </a:lnSpc>
              <a:defRPr sz="3200">
                <a:solidFill>
                  <a:srgbClr val="393634"/>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7099540" cy="365125"/>
          </a:xfrm>
          <a:prstGeom prst="rect">
            <a:avLst/>
          </a:prstGeom>
        </p:spPr>
        <p:txBody>
          <a:bodyPr/>
          <a:lstStyle>
            <a:lvl1pPr algn="l">
              <a:defRPr/>
            </a:lvl1pPr>
          </a:lstStyle>
          <a:p>
            <a:endParaRPr lang="en-US" dirty="0">
              <a:solidFill>
                <a:srgbClr val="484C45"/>
              </a:solidFill>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rgbClr val="A19D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solidFill>
                  <a:srgbClr val="393634"/>
                </a:solidFill>
              </a:defRPr>
            </a:lvl1pPr>
            <a:lvl2pPr>
              <a:lnSpc>
                <a:spcPct val="100000"/>
              </a:lnSpc>
              <a:spcBef>
                <a:spcPts val="0"/>
              </a:spcBef>
              <a:spcAft>
                <a:spcPts val="0"/>
              </a:spcAft>
              <a:defRPr sz="1800">
                <a:solidFill>
                  <a:srgbClr val="393634"/>
                </a:solidFill>
              </a:defRPr>
            </a:lvl2pPr>
            <a:lvl3pPr marL="914400" indent="-457200">
              <a:lnSpc>
                <a:spcPct val="100000"/>
              </a:lnSpc>
              <a:spcBef>
                <a:spcPts val="0"/>
              </a:spcBef>
              <a:spcAft>
                <a:spcPts val="0"/>
              </a:spcAft>
              <a:defRPr sz="1800">
                <a:solidFill>
                  <a:srgbClr val="393634"/>
                </a:solidFill>
              </a:defRPr>
            </a:lvl3pPr>
            <a:lvl4pPr marL="1371600" indent="-457200">
              <a:lnSpc>
                <a:spcPct val="100000"/>
              </a:lnSpc>
              <a:spcBef>
                <a:spcPts val="0"/>
              </a:spcBef>
              <a:spcAft>
                <a:spcPts val="0"/>
              </a:spcAft>
              <a:defRPr sz="1800">
                <a:solidFill>
                  <a:srgbClr val="393634"/>
                </a:solidFill>
              </a:defRPr>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867627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457200" y="1"/>
            <a:ext cx="8229600" cy="961998"/>
          </a:xfrm>
        </p:spPr>
        <p:txBody>
          <a:bodyPr>
            <a:noAutofit/>
          </a:bodyPr>
          <a:lstStyle>
            <a:lvl1pPr algn="l">
              <a:lnSpc>
                <a:spcPct val="100000"/>
              </a:lnSpc>
              <a:defRPr sz="3200">
                <a:solidFill>
                  <a:srgbClr val="393634"/>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7099540" cy="365125"/>
          </a:xfrm>
          <a:prstGeom prst="rect">
            <a:avLst/>
          </a:prstGeom>
        </p:spPr>
        <p:txBody>
          <a:bodyPr/>
          <a:lstStyle>
            <a:lvl1pPr algn="l">
              <a:defRPr/>
            </a:lvl1pPr>
          </a:lstStyle>
          <a:p>
            <a:endParaRPr lang="en-US" dirty="0">
              <a:solidFill>
                <a:srgbClr val="484C45"/>
              </a:solidFill>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rgbClr val="A19D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solidFill>
                  <a:srgbClr val="393634"/>
                </a:solidFill>
              </a:defRPr>
            </a:lvl1pPr>
            <a:lvl2pPr>
              <a:lnSpc>
                <a:spcPct val="100000"/>
              </a:lnSpc>
              <a:spcBef>
                <a:spcPts val="0"/>
              </a:spcBef>
              <a:spcAft>
                <a:spcPts val="0"/>
              </a:spcAft>
              <a:defRPr sz="1800">
                <a:solidFill>
                  <a:srgbClr val="393634"/>
                </a:solidFill>
              </a:defRPr>
            </a:lvl2pPr>
            <a:lvl3pPr marL="914400" indent="-457200">
              <a:lnSpc>
                <a:spcPct val="100000"/>
              </a:lnSpc>
              <a:spcBef>
                <a:spcPts val="0"/>
              </a:spcBef>
              <a:spcAft>
                <a:spcPts val="0"/>
              </a:spcAft>
              <a:defRPr sz="1800">
                <a:solidFill>
                  <a:srgbClr val="393634"/>
                </a:solidFill>
              </a:defRPr>
            </a:lvl3pPr>
            <a:lvl4pPr marL="1371600" indent="-457200">
              <a:lnSpc>
                <a:spcPct val="100000"/>
              </a:lnSpc>
              <a:spcBef>
                <a:spcPts val="0"/>
              </a:spcBef>
              <a:spcAft>
                <a:spcPts val="0"/>
              </a:spcAft>
              <a:defRPr sz="1800">
                <a:solidFill>
                  <a:srgbClr val="393634"/>
                </a:solidFill>
              </a:defRPr>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Rectangle 8"/>
          <p:cNvSpPr/>
          <p:nvPr userDrawn="1"/>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815554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no photo for presentations">
    <p:spTree>
      <p:nvGrpSpPr>
        <p:cNvPr id="1" name=""/>
        <p:cNvGrpSpPr/>
        <p:nvPr/>
      </p:nvGrpSpPr>
      <p:grpSpPr>
        <a:xfrm>
          <a:off x="0" y="0"/>
          <a:ext cx="0" cy="0"/>
          <a:chOff x="0" y="0"/>
          <a:chExt cx="0" cy="0"/>
        </a:xfrm>
      </p:grpSpPr>
      <p:sp>
        <p:nvSpPr>
          <p:cNvPr id="8" name="Rectangle 7"/>
          <p:cNvSpPr/>
          <p:nvPr/>
        </p:nvSpPr>
        <p:spPr>
          <a:xfrm>
            <a:off x="0" y="1727200"/>
            <a:ext cx="9144000" cy="730250"/>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0" y="1718733"/>
            <a:ext cx="9144000"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2108200" y="1998133"/>
            <a:ext cx="6350000" cy="4385734"/>
          </a:xfrm>
        </p:spPr>
        <p:txBody>
          <a:bodyPr>
            <a:noAutofit/>
          </a:bodyPr>
          <a:lstStyle>
            <a:lvl1pPr algn="l">
              <a:lnSpc>
                <a:spcPct val="100000"/>
              </a:lnSpc>
              <a:defRPr sz="4800" b="0">
                <a:solidFill>
                  <a:srgbClr val="393634"/>
                </a:solidFill>
              </a:defRPr>
            </a:lvl1pPr>
          </a:lstStyle>
          <a:p>
            <a:r>
              <a:rPr lang="en-US" smtClean="0"/>
              <a:t>Click to edit Master title style</a:t>
            </a:r>
            <a:endParaRPr lang="en-US" dirty="0"/>
          </a:p>
        </p:txBody>
      </p:sp>
      <p:pic>
        <p:nvPicPr>
          <p:cNvPr id="7" name="Picture 2" descr="\\sharepoint.nccdcrc.org@SSL\DavWWWRoot\workgroups\communications\LogosTemplates\CRC logos and templates\CRC RGB for scree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470" y="425622"/>
            <a:ext cx="3295440" cy="6492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634377" y="6452558"/>
            <a:ext cx="1371600" cy="276046"/>
          </a:xfrm>
          <a:prstGeom prst="rect">
            <a:avLst/>
          </a:prstGeom>
          <a:solidFill>
            <a:schemeClr val="bg1"/>
          </a:solidFill>
        </p:spPr>
        <p:txBody>
          <a:bodyPr vert="horz" wrap="square" lIns="91440" tIns="45720" rIns="91440" bIns="45720" rtlCol="0" anchor="ctr">
            <a:normAutofit fontScale="55000" lnSpcReduction="20000"/>
          </a:bodyPr>
          <a:lstStyle/>
          <a:p>
            <a:pPr marL="0" marR="0" indent="0" algn="l" defTabSz="457200" rtl="0" eaLnBrk="1" fontAlgn="auto" latinLnBrk="0" hangingPunct="1">
              <a:lnSpc>
                <a:spcPct val="100000"/>
              </a:lnSpc>
              <a:spcBef>
                <a:spcPct val="0"/>
              </a:spcBef>
              <a:spcAft>
                <a:spcPts val="0"/>
              </a:spcAft>
              <a:buClrTx/>
              <a:buSzTx/>
              <a:buFontTx/>
              <a:buNone/>
              <a:tabLst/>
            </a:pPr>
            <a:endParaRPr kumimoji="0" lang="en-US" sz="2800" b="0" i="0" u="none" strike="noStrike" kern="1200" cap="none" spc="0" normalizeH="0" baseline="0" noProof="0" dirty="0" smtClean="0">
              <a:ln>
                <a:noFill/>
              </a:ln>
              <a:solidFill>
                <a:srgbClr val="FFFFFF"/>
              </a:solidFill>
              <a:effectLst/>
              <a:uLnTx/>
              <a:uFillTx/>
              <a:latin typeface="Verdana"/>
              <a:ea typeface="+mj-ea"/>
              <a:cs typeface="Verdana"/>
            </a:endParaRPr>
          </a:p>
        </p:txBody>
      </p:sp>
    </p:spTree>
    <p:extLst>
      <p:ext uri="{BB962C8B-B14F-4D97-AF65-F5344CB8AC3E}">
        <p14:creationId xmlns:p14="http://schemas.microsoft.com/office/powerpoint/2010/main" val="431602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457200" y="1"/>
            <a:ext cx="8229600" cy="961998"/>
          </a:xfrm>
        </p:spPr>
        <p:txBody>
          <a:bodyPr>
            <a:noAutofit/>
          </a:bodyPr>
          <a:lstStyle>
            <a:lvl1pPr algn="l">
              <a:lnSpc>
                <a:spcPct val="100000"/>
              </a:lnSpc>
              <a:defRPr sz="3200">
                <a:solidFill>
                  <a:srgbClr val="393634"/>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7099540" cy="365125"/>
          </a:xfrm>
          <a:prstGeom prst="rect">
            <a:avLst/>
          </a:prstGeom>
        </p:spPr>
        <p:txBody>
          <a:bodyPr/>
          <a:lstStyle>
            <a:lvl1pPr algn="l">
              <a:defRPr/>
            </a:lvl1pPr>
          </a:lstStyle>
          <a:p>
            <a:endParaRPr lang="en-US" dirty="0">
              <a:solidFill>
                <a:srgbClr val="484C45"/>
              </a:solidFill>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rgbClr val="A19D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solidFill>
                  <a:srgbClr val="393634"/>
                </a:solidFill>
              </a:defRPr>
            </a:lvl1pPr>
            <a:lvl2pPr>
              <a:lnSpc>
                <a:spcPct val="100000"/>
              </a:lnSpc>
              <a:spcBef>
                <a:spcPts val="0"/>
              </a:spcBef>
              <a:spcAft>
                <a:spcPts val="0"/>
              </a:spcAft>
              <a:defRPr sz="1800">
                <a:solidFill>
                  <a:srgbClr val="393634"/>
                </a:solidFill>
              </a:defRPr>
            </a:lvl2pPr>
            <a:lvl3pPr marL="914400" indent="-457200">
              <a:lnSpc>
                <a:spcPct val="100000"/>
              </a:lnSpc>
              <a:spcBef>
                <a:spcPts val="0"/>
              </a:spcBef>
              <a:spcAft>
                <a:spcPts val="0"/>
              </a:spcAft>
              <a:defRPr sz="1800">
                <a:solidFill>
                  <a:srgbClr val="393634"/>
                </a:solidFill>
              </a:defRPr>
            </a:lvl3pPr>
            <a:lvl4pPr marL="1371600" indent="-457200">
              <a:lnSpc>
                <a:spcPct val="100000"/>
              </a:lnSpc>
              <a:spcBef>
                <a:spcPts val="0"/>
              </a:spcBef>
              <a:spcAft>
                <a:spcPts val="0"/>
              </a:spcAft>
              <a:defRPr sz="1800">
                <a:solidFill>
                  <a:srgbClr val="393634"/>
                </a:solidFill>
              </a:defRPr>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4020678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7" name="Rectangle 6"/>
          <p:cNvSpPr/>
          <p:nvPr userDrawn="1"/>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57200" y="1"/>
            <a:ext cx="8229600" cy="961998"/>
          </a:xfrm>
        </p:spPr>
        <p:txBody>
          <a:bodyPr>
            <a:noAutofit/>
          </a:bodyPr>
          <a:lstStyle>
            <a:lvl1pPr algn="l">
              <a:lnSpc>
                <a:spcPct val="100000"/>
              </a:lnSpc>
              <a:defRPr sz="3200">
                <a:solidFill>
                  <a:srgbClr val="393634"/>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7099540" cy="365125"/>
          </a:xfrm>
          <a:prstGeom prst="rect">
            <a:avLst/>
          </a:prstGeom>
        </p:spPr>
        <p:txBody>
          <a:bodyPr/>
          <a:lstStyle>
            <a:lvl1pPr algn="l">
              <a:defRPr/>
            </a:lvl1pPr>
          </a:lstStyle>
          <a:p>
            <a:endParaRPr lang="en-US" dirty="0"/>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rgbClr val="A19D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solidFill>
                  <a:srgbClr val="393634"/>
                </a:solidFill>
              </a:defRPr>
            </a:lvl1pPr>
            <a:lvl2pPr>
              <a:lnSpc>
                <a:spcPct val="100000"/>
              </a:lnSpc>
              <a:spcBef>
                <a:spcPts val="0"/>
              </a:spcBef>
              <a:spcAft>
                <a:spcPts val="0"/>
              </a:spcAft>
              <a:defRPr sz="1800">
                <a:solidFill>
                  <a:srgbClr val="393634"/>
                </a:solidFill>
              </a:defRPr>
            </a:lvl2pPr>
            <a:lvl3pPr marL="914400" indent="-457200">
              <a:lnSpc>
                <a:spcPct val="100000"/>
              </a:lnSpc>
              <a:spcBef>
                <a:spcPts val="0"/>
              </a:spcBef>
              <a:spcAft>
                <a:spcPts val="0"/>
              </a:spcAft>
              <a:defRPr sz="1800">
                <a:solidFill>
                  <a:srgbClr val="393634"/>
                </a:solidFill>
              </a:defRPr>
            </a:lvl3pPr>
            <a:lvl4pPr marL="1371600" indent="-457200">
              <a:lnSpc>
                <a:spcPct val="100000"/>
              </a:lnSpc>
              <a:spcBef>
                <a:spcPts val="0"/>
              </a:spcBef>
              <a:spcAft>
                <a:spcPts val="0"/>
              </a:spcAft>
              <a:defRPr sz="1800">
                <a:solidFill>
                  <a:srgbClr val="393634"/>
                </a:solidFill>
              </a:defRPr>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138178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2029" t="14366" r="691" b="33556"/>
          <a:stretch/>
        </p:blipFill>
        <p:spPr>
          <a:xfrm>
            <a:off x="51850" y="3592985"/>
            <a:ext cx="9047747" cy="3265015"/>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
        <p:nvSpPr>
          <p:cNvPr id="8" name="Rectangle 7"/>
          <p:cNvSpPr/>
          <p:nvPr userDrawn="1"/>
        </p:nvSpPr>
        <p:spPr>
          <a:xfrm>
            <a:off x="3724" y="1862220"/>
            <a:ext cx="9144000" cy="2159000"/>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ctrTitle"/>
          </p:nvPr>
        </p:nvSpPr>
        <p:spPr>
          <a:xfrm>
            <a:off x="2108200" y="1862220"/>
            <a:ext cx="6350000" cy="2023979"/>
          </a:xfrm>
        </p:spPr>
        <p:txBody>
          <a:bodyPr>
            <a:noAutofit/>
          </a:bodyPr>
          <a:lstStyle>
            <a:lvl1pPr algn="l">
              <a:lnSpc>
                <a:spcPct val="100000"/>
              </a:lnSpc>
              <a:defRPr sz="3200">
                <a:solidFill>
                  <a:srgbClr val="393634"/>
                </a:solidFill>
              </a:defRPr>
            </a:lvl1pPr>
          </a:lstStyle>
          <a:p>
            <a:r>
              <a:rPr lang="en-US" smtClean="0"/>
              <a:t>Click to edit Master title style</a:t>
            </a:r>
            <a:endParaRPr lang="en-US" dirty="0"/>
          </a:p>
        </p:txBody>
      </p:sp>
      <p:sp>
        <p:nvSpPr>
          <p:cNvPr id="10" name="Rectangle 9"/>
          <p:cNvSpPr/>
          <p:nvPr userDrawn="1"/>
        </p:nvSpPr>
        <p:spPr>
          <a:xfrm>
            <a:off x="3724" y="4030578"/>
            <a:ext cx="9147724" cy="310896"/>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pic>
        <p:nvPicPr>
          <p:cNvPr id="1026" name="Picture 2" descr="\\sharepoint.nccdcrc.org@SSL\DavWWWRoot\workgroups\communications\LogosTemplates\CRC logos and templates\CRC RGB for screen.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0480" y="468754"/>
            <a:ext cx="3295440" cy="649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6628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with photo">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3896" r="1381" b="41878"/>
          <a:stretch/>
        </p:blipFill>
        <p:spPr>
          <a:xfrm>
            <a:off x="-16042" y="3543302"/>
            <a:ext cx="9196510" cy="3368160"/>
          </a:xfrm>
          <a:prstGeom prst="rect">
            <a:avLst/>
          </a:prstGeom>
        </p:spPr>
      </p:pic>
      <p:sp>
        <p:nvSpPr>
          <p:cNvPr id="8" name="Rectangle 7"/>
          <p:cNvSpPr/>
          <p:nvPr userDrawn="1"/>
        </p:nvSpPr>
        <p:spPr>
          <a:xfrm>
            <a:off x="0" y="1305167"/>
            <a:ext cx="9180468" cy="222209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ctrTitle"/>
          </p:nvPr>
        </p:nvSpPr>
        <p:spPr>
          <a:xfrm>
            <a:off x="2108200" y="1305168"/>
            <a:ext cx="6350000" cy="2158999"/>
          </a:xfrm>
        </p:spPr>
        <p:txBody>
          <a:bodyPr>
            <a:noAutofit/>
          </a:bodyPr>
          <a:lstStyle>
            <a:lvl1pPr algn="l">
              <a:lnSpc>
                <a:spcPct val="100000"/>
              </a:lnSpc>
              <a:defRPr sz="3200">
                <a:solidFill>
                  <a:srgbClr val="393634"/>
                </a:solidFill>
              </a:defRPr>
            </a:lvl1pPr>
          </a:lstStyle>
          <a:p>
            <a:r>
              <a:rPr lang="en-US" smtClean="0"/>
              <a:t>Click to edit Master title style</a:t>
            </a:r>
            <a:endParaRPr lang="en-US" dirty="0"/>
          </a:p>
        </p:txBody>
      </p:sp>
      <p:pic>
        <p:nvPicPr>
          <p:cNvPr id="9" name="Picture 2" descr="\\sharepoint.nccdcrc.org@SSL\DavWWWRoot\workgroups\communications\LogosTemplates\CRC logos and templates\CRC RGB for screen.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60480" y="480460"/>
            <a:ext cx="3295440" cy="64922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32084" y="3543302"/>
            <a:ext cx="9212552" cy="30680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Tree>
    <p:extLst>
      <p:ext uri="{BB962C8B-B14F-4D97-AF65-F5344CB8AC3E}">
        <p14:creationId xmlns:p14="http://schemas.microsoft.com/office/powerpoint/2010/main" val="14179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 no photo">
    <p:spTree>
      <p:nvGrpSpPr>
        <p:cNvPr id="1" name=""/>
        <p:cNvGrpSpPr/>
        <p:nvPr/>
      </p:nvGrpSpPr>
      <p:grpSpPr>
        <a:xfrm>
          <a:off x="0" y="0"/>
          <a:ext cx="0" cy="0"/>
          <a:chOff x="0" y="0"/>
          <a:chExt cx="0" cy="0"/>
        </a:xfrm>
      </p:grpSpPr>
      <p:sp>
        <p:nvSpPr>
          <p:cNvPr id="8" name="Rectangle 7"/>
          <p:cNvSpPr/>
          <p:nvPr userDrawn="1"/>
        </p:nvSpPr>
        <p:spPr>
          <a:xfrm>
            <a:off x="0" y="1727200"/>
            <a:ext cx="9144000" cy="730250"/>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9" name="Rectangle 8"/>
          <p:cNvSpPr/>
          <p:nvPr userDrawn="1"/>
        </p:nvSpPr>
        <p:spPr>
          <a:xfrm>
            <a:off x="0" y="1718733"/>
            <a:ext cx="9144000"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6" name="Title 1"/>
          <p:cNvSpPr>
            <a:spLocks noGrp="1"/>
          </p:cNvSpPr>
          <p:nvPr>
            <p:ph type="ctrTitle"/>
          </p:nvPr>
        </p:nvSpPr>
        <p:spPr>
          <a:xfrm>
            <a:off x="2108200" y="1998133"/>
            <a:ext cx="6350000" cy="4385734"/>
          </a:xfrm>
        </p:spPr>
        <p:txBody>
          <a:bodyPr>
            <a:noAutofit/>
          </a:bodyPr>
          <a:lstStyle>
            <a:lvl1pPr algn="l">
              <a:lnSpc>
                <a:spcPct val="100000"/>
              </a:lnSpc>
              <a:defRPr sz="4800">
                <a:solidFill>
                  <a:srgbClr val="393634"/>
                </a:solidFill>
              </a:defRPr>
            </a:lvl1pPr>
          </a:lstStyle>
          <a:p>
            <a:r>
              <a:rPr lang="en-US" smtClean="0"/>
              <a:t>Click to edit Master title style</a:t>
            </a:r>
            <a:endParaRPr lang="en-US" dirty="0"/>
          </a:p>
        </p:txBody>
      </p:sp>
      <p:pic>
        <p:nvPicPr>
          <p:cNvPr id="7" name="Picture 2" descr="\\sharepoint.nccdcrc.org@SSL\DavWWWRoot\workgroups\communications\LogosTemplates\CRC logos and templates\CRC RGB for screen.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1470" y="425622"/>
            <a:ext cx="3295440" cy="6492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userDrawn="1"/>
        </p:nvSpPr>
        <p:spPr>
          <a:xfrm>
            <a:off x="7634377" y="6452558"/>
            <a:ext cx="1371600" cy="276046"/>
          </a:xfrm>
          <a:prstGeom prst="rect">
            <a:avLst/>
          </a:prstGeom>
          <a:solidFill>
            <a:schemeClr val="bg1"/>
          </a:solidFill>
        </p:spPr>
        <p:txBody>
          <a:bodyPr vert="horz" wrap="square" lIns="91440" tIns="45720" rIns="91440" bIns="45720" rtlCol="0" anchor="ctr">
            <a:normAutofit fontScale="55000" lnSpcReduction="20000"/>
          </a:bodyPr>
          <a:lstStyle/>
          <a:p>
            <a:pPr defTabSz="457200" eaLnBrk="1" fontAlgn="auto" hangingPunct="1">
              <a:spcAft>
                <a:spcPts val="0"/>
              </a:spcAft>
            </a:pPr>
            <a:endParaRPr lang="en-US" sz="2800" b="0" dirty="0" smtClean="0">
              <a:solidFill>
                <a:srgbClr val="FFFFFF"/>
              </a:solidFill>
              <a:latin typeface="Verdana"/>
              <a:cs typeface="Verdana"/>
            </a:endParaRPr>
          </a:p>
        </p:txBody>
      </p:sp>
    </p:spTree>
    <p:extLst>
      <p:ext uri="{BB962C8B-B14F-4D97-AF65-F5344CB8AC3E}">
        <p14:creationId xmlns:p14="http://schemas.microsoft.com/office/powerpoint/2010/main" val="3725589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1"/>
            <a:ext cx="8229600" cy="961998"/>
          </a:xfrm>
        </p:spPr>
        <p:txBody>
          <a:bodyPr>
            <a:noAutofit/>
          </a:bodyPr>
          <a:lstStyle>
            <a:lvl1pPr algn="l">
              <a:lnSpc>
                <a:spcPct val="100000"/>
              </a:lnSpc>
              <a:defRPr sz="3200">
                <a:solidFill>
                  <a:srgbClr val="393634"/>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709954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rgbClr val="A19D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solidFill>
                  <a:srgbClr val="393634"/>
                </a:solidFill>
              </a:defRPr>
            </a:lvl1pPr>
            <a:lvl2pPr>
              <a:lnSpc>
                <a:spcPct val="100000"/>
              </a:lnSpc>
              <a:spcBef>
                <a:spcPts val="0"/>
              </a:spcBef>
              <a:spcAft>
                <a:spcPts val="0"/>
              </a:spcAft>
              <a:defRPr sz="1800">
                <a:solidFill>
                  <a:srgbClr val="393634"/>
                </a:solidFill>
              </a:defRPr>
            </a:lvl2pPr>
            <a:lvl3pPr marL="914400" indent="-457200">
              <a:lnSpc>
                <a:spcPct val="100000"/>
              </a:lnSpc>
              <a:spcBef>
                <a:spcPts val="0"/>
              </a:spcBef>
              <a:spcAft>
                <a:spcPts val="0"/>
              </a:spcAft>
              <a:defRPr sz="1800">
                <a:solidFill>
                  <a:srgbClr val="393634"/>
                </a:solidFill>
              </a:defRPr>
            </a:lvl3pPr>
            <a:lvl4pPr marL="1371600" indent="-457200">
              <a:lnSpc>
                <a:spcPct val="100000"/>
              </a:lnSpc>
              <a:spcBef>
                <a:spcPts val="0"/>
              </a:spcBef>
              <a:spcAft>
                <a:spcPts val="0"/>
              </a:spcAft>
              <a:defRPr sz="1800">
                <a:solidFill>
                  <a:srgbClr val="393634"/>
                </a:solidFill>
              </a:defRPr>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130371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Rectangle 10"/>
          <p:cNvSpPr/>
          <p:nvPr userDrawn="1"/>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4" name="Rectangle 13"/>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9" name="Text Placeholder 4"/>
          <p:cNvSpPr>
            <a:spLocks noGrp="1"/>
          </p:cNvSpPr>
          <p:nvPr>
            <p:ph type="body" sz="quarter" idx="3"/>
          </p:nvPr>
        </p:nvSpPr>
        <p:spPr>
          <a:xfrm>
            <a:off x="4645025" y="1729854"/>
            <a:ext cx="4041775" cy="639762"/>
          </a:xfrm>
        </p:spPr>
        <p:txBody>
          <a:bodyPr anchor="b">
            <a:noAutofit/>
          </a:bodyPr>
          <a:lstStyle>
            <a:lvl1pPr marL="0" indent="0">
              <a:buNone/>
              <a:defRPr sz="2400" b="1">
                <a:solidFill>
                  <a:srgbClr val="A19D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Content Placeholder 5"/>
          <p:cNvSpPr>
            <a:spLocks noGrp="1"/>
          </p:cNvSpPr>
          <p:nvPr>
            <p:ph sz="quarter" idx="4"/>
          </p:nvPr>
        </p:nvSpPr>
        <p:spPr>
          <a:xfrm>
            <a:off x="4645025" y="2369616"/>
            <a:ext cx="4041775" cy="3756547"/>
          </a:xfrm>
        </p:spPr>
        <p:txBody>
          <a:bodyPr>
            <a:noAutofit/>
          </a:bodyPr>
          <a:lstStyle>
            <a:lvl1pPr marL="0" indent="0">
              <a:lnSpc>
                <a:spcPct val="100000"/>
              </a:lnSpc>
              <a:spcBef>
                <a:spcPts val="0"/>
              </a:spcBef>
              <a:spcAft>
                <a:spcPts val="0"/>
              </a:spcAft>
              <a:buFontTx/>
              <a:buNone/>
              <a:defRPr sz="1800"/>
            </a:lvl1pPr>
            <a:lvl2pPr>
              <a:lnSpc>
                <a:spcPct val="100000"/>
              </a:lnSpc>
              <a:spcBef>
                <a:spcPts val="0"/>
              </a:spcBef>
              <a:spcAft>
                <a:spcPts val="0"/>
              </a:spcAft>
              <a:defRPr sz="1800"/>
            </a:lvl2pPr>
            <a:lvl3pPr>
              <a:lnSpc>
                <a:spcPct val="100000"/>
              </a:lnSpc>
              <a:spcBef>
                <a:spcPts val="0"/>
              </a:spcBef>
              <a:spcAft>
                <a:spcPts val="0"/>
              </a:spcAft>
              <a:defRPr sz="1800"/>
            </a:lvl3pPr>
            <a:lvl4pPr>
              <a:lnSpc>
                <a:spcPct val="100000"/>
              </a:lnSpc>
              <a:spcBef>
                <a:spcPts val="0"/>
              </a:spcBef>
              <a:spcAft>
                <a:spcPts val="0"/>
              </a:spcAft>
              <a:defRPr sz="18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5" name="Footer Placeholder 7"/>
          <p:cNvSpPr>
            <a:spLocks noGrp="1"/>
          </p:cNvSpPr>
          <p:nvPr>
            <p:ph type="ftr" sz="quarter" idx="11"/>
          </p:nvPr>
        </p:nvSpPr>
        <p:spPr>
          <a:xfrm>
            <a:off x="618073" y="6356350"/>
            <a:ext cx="683515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7" name="Content Placeholder 5"/>
          <p:cNvSpPr>
            <a:spLocks noGrp="1"/>
          </p:cNvSpPr>
          <p:nvPr>
            <p:ph sz="quarter" idx="12"/>
          </p:nvPr>
        </p:nvSpPr>
        <p:spPr>
          <a:xfrm>
            <a:off x="457200" y="1729853"/>
            <a:ext cx="4041775" cy="4396309"/>
          </a:xfrm>
        </p:spPr>
        <p:txBody>
          <a:bodyPr>
            <a:normAutofit/>
          </a:bodyPr>
          <a:lstStyle>
            <a:lvl1pPr marL="0" indent="0">
              <a:spcAft>
                <a:spcPts val="600"/>
              </a:spcAft>
              <a:buFont typeface="Arial"/>
              <a:buNone/>
              <a:defRPr sz="1800"/>
            </a:lvl1pPr>
            <a:lvl2pPr>
              <a:spcAft>
                <a:spcPts val="600"/>
              </a:spcAft>
              <a:defRPr sz="1800"/>
            </a:lvl2pPr>
            <a:lvl3pPr>
              <a:spcAft>
                <a:spcPts val="600"/>
              </a:spcAft>
              <a:defRPr sz="1800"/>
            </a:lvl3pPr>
            <a:lvl4pPr>
              <a:spcAft>
                <a:spcPts val="600"/>
              </a:spcAft>
              <a:defRPr sz="1800"/>
            </a:lvl4pPr>
            <a:lvl5pPr>
              <a:spcAft>
                <a:spcPts val="60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9" name="TextBox 18"/>
          <p:cNvSpPr txBox="1"/>
          <p:nvPr userDrawn="1"/>
        </p:nvSpPr>
        <p:spPr>
          <a:xfrm>
            <a:off x="5503599" y="3192536"/>
            <a:ext cx="914400" cy="914400"/>
          </a:xfrm>
          <a:prstGeom prst="rect">
            <a:avLst/>
          </a:prstGeom>
        </p:spPr>
        <p:txBody>
          <a:bodyPr vert="horz" wrap="none" lIns="91440" tIns="45720" rIns="91440" bIns="45720" rtlCol="0" anchor="ctr">
            <a:normAutofit/>
          </a:bodyPr>
          <a:lstStyle/>
          <a:p>
            <a:pPr defTabSz="457200" eaLnBrk="1" fontAlgn="auto" hangingPunct="1">
              <a:spcAft>
                <a:spcPts val="0"/>
              </a:spcAft>
            </a:pPr>
            <a:endParaRPr lang="en-US" sz="2800" b="0" dirty="0" smtClean="0">
              <a:solidFill>
                <a:srgbClr val="FFFFFF"/>
              </a:solidFill>
              <a:latin typeface="Verdana"/>
              <a:cs typeface="Verdana"/>
            </a:endParaRPr>
          </a:p>
        </p:txBody>
      </p:sp>
      <p:sp>
        <p:nvSpPr>
          <p:cNvPr id="16" name="Title 1"/>
          <p:cNvSpPr>
            <a:spLocks noGrp="1"/>
          </p:cNvSpPr>
          <p:nvPr>
            <p:ph type="title" hasCustomPrompt="1"/>
          </p:nvPr>
        </p:nvSpPr>
        <p:spPr>
          <a:xfrm>
            <a:off x="457200" y="1"/>
            <a:ext cx="8229600" cy="961998"/>
          </a:xfrm>
        </p:spPr>
        <p:txBody>
          <a:bodyPr>
            <a:noAutofit/>
          </a:bodyPr>
          <a:lstStyle>
            <a:lvl1pPr algn="l">
              <a:lnSpc>
                <a:spcPct val="100000"/>
              </a:lnSpc>
              <a:defRPr sz="3200">
                <a:solidFill>
                  <a:srgbClr val="040404"/>
                </a:solidFill>
              </a:defRPr>
            </a:lvl1pPr>
          </a:lstStyle>
          <a:p>
            <a:r>
              <a:rPr lang="en-US" dirty="0" smtClean="0"/>
              <a:t>Slide master</a:t>
            </a:r>
            <a:endParaRPr lang="en-US" dirty="0"/>
          </a:p>
        </p:txBody>
      </p:sp>
    </p:spTree>
    <p:extLst>
      <p:ext uri="{BB962C8B-B14F-4D97-AF65-F5344CB8AC3E}">
        <p14:creationId xmlns:p14="http://schemas.microsoft.com/office/powerpoint/2010/main" val="32555809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618073" y="6356350"/>
            <a:ext cx="693004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5" name="Text Placeholder 4"/>
          <p:cNvSpPr>
            <a:spLocks noGrp="1"/>
          </p:cNvSpPr>
          <p:nvPr>
            <p:ph type="body" sz="quarter" idx="12"/>
          </p:nvPr>
        </p:nvSpPr>
        <p:spPr>
          <a:xfrm>
            <a:off x="560915" y="1729854"/>
            <a:ext cx="3884083" cy="639762"/>
          </a:xfrm>
        </p:spPr>
        <p:txBody>
          <a:bodyPr anchor="b">
            <a:noAutofit/>
          </a:bodyPr>
          <a:lstStyle>
            <a:lvl1pPr marL="0" indent="0">
              <a:buNone/>
              <a:defRPr sz="1800" b="1">
                <a:solidFill>
                  <a:srgbClr val="04040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Content Placeholder 5"/>
          <p:cNvSpPr>
            <a:spLocks noGrp="1"/>
          </p:cNvSpPr>
          <p:nvPr>
            <p:ph sz="quarter" idx="13"/>
          </p:nvPr>
        </p:nvSpPr>
        <p:spPr>
          <a:xfrm>
            <a:off x="560915" y="2369616"/>
            <a:ext cx="3884083" cy="3756547"/>
          </a:xfrm>
        </p:spPr>
        <p:txBody>
          <a:bodyPr>
            <a:noAutofit/>
          </a:bodyPr>
          <a:lstStyle>
            <a:lvl1pPr marL="0" indent="0">
              <a:lnSpc>
                <a:spcPct val="100000"/>
              </a:lnSpc>
              <a:spcBef>
                <a:spcPts val="0"/>
              </a:spcBef>
              <a:buFontTx/>
              <a:buNone/>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7" name="Text Placeholder 4"/>
          <p:cNvSpPr>
            <a:spLocks noGrp="1"/>
          </p:cNvSpPr>
          <p:nvPr>
            <p:ph type="body" sz="quarter" idx="14"/>
          </p:nvPr>
        </p:nvSpPr>
        <p:spPr>
          <a:xfrm>
            <a:off x="4802716" y="1729854"/>
            <a:ext cx="3884083" cy="639762"/>
          </a:xfrm>
        </p:spPr>
        <p:txBody>
          <a:bodyPr anchor="b">
            <a:noAutofit/>
          </a:bodyPr>
          <a:lstStyle>
            <a:lvl1pPr marL="0" indent="0">
              <a:buNone/>
              <a:defRPr sz="1800" b="1">
                <a:solidFill>
                  <a:srgbClr val="04040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8" name="Content Placeholder 5"/>
          <p:cNvSpPr>
            <a:spLocks noGrp="1"/>
          </p:cNvSpPr>
          <p:nvPr>
            <p:ph sz="quarter" idx="15"/>
          </p:nvPr>
        </p:nvSpPr>
        <p:spPr>
          <a:xfrm>
            <a:off x="4802716" y="2369616"/>
            <a:ext cx="3884083" cy="3756547"/>
          </a:xfrm>
        </p:spPr>
        <p:txBody>
          <a:bodyPr>
            <a:noAutofit/>
          </a:bodyPr>
          <a:lstStyle>
            <a:lvl1pPr marL="0" indent="0">
              <a:lnSpc>
                <a:spcPct val="100000"/>
              </a:lnSpc>
              <a:spcBef>
                <a:spcPts val="0"/>
              </a:spcBef>
              <a:buFontTx/>
              <a:buNone/>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Rectangle 11"/>
          <p:cNvSpPr/>
          <p:nvPr userDrawn="1"/>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4" name="Rectangle 13"/>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0" name="Title 1"/>
          <p:cNvSpPr>
            <a:spLocks noGrp="1"/>
          </p:cNvSpPr>
          <p:nvPr>
            <p:ph type="title" hasCustomPrompt="1"/>
          </p:nvPr>
        </p:nvSpPr>
        <p:spPr>
          <a:xfrm>
            <a:off x="457200" y="1"/>
            <a:ext cx="8229600" cy="961998"/>
          </a:xfrm>
        </p:spPr>
        <p:txBody>
          <a:bodyPr>
            <a:normAutofit/>
          </a:bodyPr>
          <a:lstStyle>
            <a:lvl1pPr algn="l">
              <a:lnSpc>
                <a:spcPct val="100000"/>
              </a:lnSpc>
              <a:defRPr sz="3200">
                <a:solidFill>
                  <a:srgbClr val="040404"/>
                </a:solidFill>
              </a:defRPr>
            </a:lvl1pPr>
          </a:lstStyle>
          <a:p>
            <a:r>
              <a:rPr lang="en-US" dirty="0" smtClean="0"/>
              <a:t>Slide master</a:t>
            </a:r>
            <a:endParaRPr lang="en-US" dirty="0"/>
          </a:p>
        </p:txBody>
      </p:sp>
    </p:spTree>
    <p:extLst>
      <p:ext uri="{BB962C8B-B14F-4D97-AF65-F5344CB8AC3E}">
        <p14:creationId xmlns:p14="http://schemas.microsoft.com/office/powerpoint/2010/main" val="4235232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Footer Placeholder 7"/>
          <p:cNvSpPr>
            <a:spLocks noGrp="1"/>
          </p:cNvSpPr>
          <p:nvPr>
            <p:ph type="ftr" sz="quarter" idx="11"/>
          </p:nvPr>
        </p:nvSpPr>
        <p:spPr>
          <a:xfrm>
            <a:off x="618073" y="6356350"/>
            <a:ext cx="693004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8" name="Rectangle 7"/>
          <p:cNvSpPr/>
          <p:nvPr userDrawn="1"/>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2" name="Rectangle 11"/>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3" name="Title 1"/>
          <p:cNvSpPr>
            <a:spLocks noGrp="1"/>
          </p:cNvSpPr>
          <p:nvPr>
            <p:ph type="title" hasCustomPrompt="1"/>
          </p:nvPr>
        </p:nvSpPr>
        <p:spPr>
          <a:xfrm>
            <a:off x="457200" y="1"/>
            <a:ext cx="8229600" cy="961998"/>
          </a:xfrm>
        </p:spPr>
        <p:txBody>
          <a:bodyPr>
            <a:noAutofit/>
          </a:bodyPr>
          <a:lstStyle>
            <a:lvl1pPr algn="l">
              <a:lnSpc>
                <a:spcPct val="100000"/>
              </a:lnSpc>
              <a:defRPr sz="3200">
                <a:solidFill>
                  <a:srgbClr val="040404"/>
                </a:solidFill>
              </a:defRPr>
            </a:lvl1pPr>
          </a:lstStyle>
          <a:p>
            <a:r>
              <a:rPr lang="en-US" dirty="0" smtClean="0"/>
              <a:t>Slide master</a:t>
            </a:r>
            <a:endParaRPr lang="en-US" dirty="0"/>
          </a:p>
        </p:txBody>
      </p:sp>
    </p:spTree>
    <p:extLst>
      <p:ext uri="{BB962C8B-B14F-4D97-AF65-F5344CB8AC3E}">
        <p14:creationId xmlns:p14="http://schemas.microsoft.com/office/powerpoint/2010/main" val="3461019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Title 1"/>
          <p:cNvSpPr txBox="1">
            <a:spLocks/>
          </p:cNvSpPr>
          <p:nvPr userDrawn="1"/>
        </p:nvSpPr>
        <p:spPr>
          <a:xfrm>
            <a:off x="457200" y="274638"/>
            <a:ext cx="8229600" cy="1143000"/>
          </a:xfrm>
          <a:prstGeom prst="rect">
            <a:avLst/>
          </a:prstGeom>
        </p:spPr>
        <p:txBody>
          <a:bodyPr vert="horz" lIns="91440" tIns="45720" rIns="91440" bIns="45720" rtlCol="0" anchor="ctr">
            <a:normAutofit/>
          </a:bodyPr>
          <a:lstStyle>
            <a:lvl1pPr algn="l">
              <a:defRPr sz="2800">
                <a:solidFill>
                  <a:srgbClr val="FFFFFF"/>
                </a:solidFill>
              </a:defRPr>
            </a:lvl1pPr>
          </a:lstStyle>
          <a:p>
            <a:pPr defTabSz="457200" eaLnBrk="1" fontAlgn="auto" hangingPunct="1">
              <a:spcAft>
                <a:spcPts val="0"/>
              </a:spcAft>
              <a:defRPr/>
            </a:pPr>
            <a:r>
              <a:rPr lang="en-US" b="0" dirty="0" smtClean="0">
                <a:latin typeface="Verdana"/>
                <a:cs typeface="Verdana"/>
              </a:rPr>
              <a:t>Click to edit Master title style</a:t>
            </a:r>
          </a:p>
        </p:txBody>
      </p:sp>
      <p:sp>
        <p:nvSpPr>
          <p:cNvPr id="9" name="Footer Placeholder 7"/>
          <p:cNvSpPr>
            <a:spLocks noGrp="1"/>
          </p:cNvSpPr>
          <p:nvPr>
            <p:ph type="ftr" sz="quarter" idx="11"/>
          </p:nvPr>
        </p:nvSpPr>
        <p:spPr>
          <a:xfrm>
            <a:off x="618072" y="6356350"/>
            <a:ext cx="6826523"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Tree>
    <p:extLst>
      <p:ext uri="{BB962C8B-B14F-4D97-AF65-F5344CB8AC3E}">
        <p14:creationId xmlns:p14="http://schemas.microsoft.com/office/powerpoint/2010/main" val="4148338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hoto for presentations">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2825750"/>
            <a:ext cx="9144000" cy="6881962"/>
          </a:xfrm>
          <a:prstGeom prst="rect">
            <a:avLst/>
          </a:prstGeom>
        </p:spPr>
      </p:pic>
      <p:sp>
        <p:nvSpPr>
          <p:cNvPr id="8" name="Rectangle 7"/>
          <p:cNvSpPr/>
          <p:nvPr/>
        </p:nvSpPr>
        <p:spPr>
          <a:xfrm>
            <a:off x="3724" y="1862220"/>
            <a:ext cx="9144000" cy="2159000"/>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108200" y="1862220"/>
            <a:ext cx="6350000" cy="2023979"/>
          </a:xfrm>
        </p:spPr>
        <p:txBody>
          <a:bodyPr>
            <a:noAutofit/>
          </a:bodyPr>
          <a:lstStyle>
            <a:lvl1pPr algn="l">
              <a:lnSpc>
                <a:spcPct val="100000"/>
              </a:lnSpc>
              <a:defRPr sz="3200">
                <a:solidFill>
                  <a:srgbClr val="393634"/>
                </a:solidFill>
              </a:defRPr>
            </a:lvl1pPr>
          </a:lstStyle>
          <a:p>
            <a:r>
              <a:rPr lang="en-US" smtClean="0"/>
              <a:t>Click to edit Master title style</a:t>
            </a:r>
            <a:endParaRPr lang="en-US" dirty="0"/>
          </a:p>
        </p:txBody>
      </p:sp>
      <p:sp>
        <p:nvSpPr>
          <p:cNvPr id="10" name="Rectangle 9"/>
          <p:cNvSpPr/>
          <p:nvPr/>
        </p:nvSpPr>
        <p:spPr>
          <a:xfrm>
            <a:off x="0" y="3886200"/>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26" name="Picture 2" descr="\\sharepoint.nccdcrc.org@SSL\DavWWWRoot\workgroups\communications\LogosTemplates\CRC logos and templates\CRC RGB for scre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480" y="468754"/>
            <a:ext cx="3295440" cy="649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734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marL="0" indent="0">
              <a:defRPr sz="2400"/>
            </a:lvl1pPr>
            <a:lvl2pPr>
              <a:defRPr sz="1800"/>
            </a:lvl2pPr>
            <a:lvl3pPr>
              <a:defRPr sz="1800"/>
            </a:lvl3pPr>
            <a:lvl4pPr>
              <a:defRPr sz="18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02563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057721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2" name="TextBox 1"/>
          <p:cNvSpPr txBox="1"/>
          <p:nvPr userDrawn="1"/>
        </p:nvSpPr>
        <p:spPr>
          <a:xfrm>
            <a:off x="7634377" y="6452558"/>
            <a:ext cx="1371600" cy="276046"/>
          </a:xfrm>
          <a:prstGeom prst="rect">
            <a:avLst/>
          </a:prstGeom>
          <a:solidFill>
            <a:schemeClr val="bg1"/>
          </a:solidFill>
        </p:spPr>
        <p:txBody>
          <a:bodyPr vert="horz" wrap="square" lIns="91440" tIns="45720" rIns="91440" bIns="45720" rtlCol="0" anchor="ctr">
            <a:normAutofit fontScale="55000" lnSpcReduction="20000"/>
          </a:bodyPr>
          <a:lstStyle/>
          <a:p>
            <a:pPr defTabSz="457200" eaLnBrk="1" fontAlgn="auto" hangingPunct="1">
              <a:spcAft>
                <a:spcPts val="0"/>
              </a:spcAft>
            </a:pPr>
            <a:endParaRPr lang="en-US" sz="2800" b="0" dirty="0" smtClean="0">
              <a:solidFill>
                <a:srgbClr val="FFFFFF"/>
              </a:solidFill>
              <a:latin typeface="Verdana"/>
              <a:cs typeface="Verdana"/>
            </a:endParaRPr>
          </a:p>
        </p:txBody>
      </p:sp>
    </p:spTree>
    <p:extLst>
      <p:ext uri="{BB962C8B-B14F-4D97-AF65-F5344CB8AC3E}">
        <p14:creationId xmlns:p14="http://schemas.microsoft.com/office/powerpoint/2010/main" val="3215861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7602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6970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229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61807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9931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559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162800" cy="1066800"/>
          </a:xfrm>
          <a:prstGeom prst="rect">
            <a:avLst/>
          </a:prstGeom>
        </p:spPr>
        <p:txBody>
          <a:bodyPr/>
          <a:lstStyle>
            <a:lvl1pPr marL="230188" indent="0">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65237"/>
            <a:ext cx="8229600" cy="4983163"/>
          </a:xfrm>
          <a:prstGeom prst="rect">
            <a:avLst/>
          </a:prstGeom>
        </p:spPr>
        <p:txBody>
          <a:bodyPr/>
          <a:lstStyle>
            <a:lvl1pPr>
              <a:spcBef>
                <a:spcPts val="0"/>
              </a:spcBef>
              <a:spcAft>
                <a:spcPts val="0"/>
              </a:spcAft>
              <a:buClr>
                <a:schemeClr val="tx1"/>
              </a:buClr>
              <a:defRPr sz="2400">
                <a:solidFill>
                  <a:schemeClr val="tx1"/>
                </a:solidFill>
                <a:latin typeface="Tahoma" pitchFamily="34" charset="0"/>
                <a:cs typeface="Tahoma" pitchFamily="34" charset="0"/>
              </a:defRPr>
            </a:lvl1pPr>
            <a:lvl2pPr marL="914400" indent="-457200">
              <a:spcAft>
                <a:spcPts val="0"/>
              </a:spcAft>
              <a:buClr>
                <a:schemeClr val="tx1"/>
              </a:buClr>
              <a:buFont typeface="Calibri" pitchFamily="34" charset="0"/>
              <a:buChar char="»"/>
              <a:defRPr sz="2400">
                <a:solidFill>
                  <a:schemeClr val="tx1"/>
                </a:solidFill>
                <a:latin typeface="Tahoma" pitchFamily="34" charset="0"/>
                <a:cs typeface="Tahoma" pitchFamily="34" charset="0"/>
              </a:defRPr>
            </a:lvl2pPr>
            <a:lvl3pPr marL="1371600" indent="-457200">
              <a:spcAft>
                <a:spcPts val="0"/>
              </a:spcAft>
              <a:buClr>
                <a:schemeClr val="tx1"/>
              </a:buClr>
              <a:buFont typeface="Wingdings" pitchFamily="2" charset="2"/>
              <a:buChar char="§"/>
              <a:defRPr sz="2400">
                <a:solidFill>
                  <a:schemeClr val="tx1"/>
                </a:solidFill>
                <a:latin typeface="Tahoma" pitchFamily="34" charset="0"/>
                <a:cs typeface="Tahoma" pitchFamily="34" charset="0"/>
              </a:defRPr>
            </a:lvl3pPr>
            <a:lvl4pPr marL="1828800" indent="-457200">
              <a:spcAft>
                <a:spcPts val="0"/>
              </a:spcAft>
              <a:buClr>
                <a:schemeClr val="tx1"/>
              </a:buClr>
              <a:defRPr sz="2400">
                <a:solidFill>
                  <a:schemeClr val="tx1"/>
                </a:solidFill>
                <a:latin typeface="Tahoma" pitchFamily="34" charset="0"/>
                <a:cs typeface="Tahoma" pitchFamily="34" charset="0"/>
              </a:defRPr>
            </a:lvl4pPr>
            <a:lvl5pPr>
              <a:spcBef>
                <a:spcPts val="0"/>
              </a:spcBef>
              <a:defRPr/>
            </a:lvl5pPr>
            <a:lvl6pPr>
              <a:spcBef>
                <a:spcPts val="0"/>
              </a:spcBef>
              <a:defRPr/>
            </a:lvl6pPr>
            <a:lvl7pPr>
              <a:spcBef>
                <a:spcPts val="0"/>
              </a:spcBef>
              <a:defRPr/>
            </a:lvl7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618454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Slide with photo for presentations">
    <p:spTree>
      <p:nvGrpSpPr>
        <p:cNvPr id="1" name=""/>
        <p:cNvGrpSpPr/>
        <p:nvPr/>
      </p:nvGrpSpPr>
      <p:grpSpPr>
        <a:xfrm>
          <a:off x="0" y="0"/>
          <a:ext cx="0" cy="0"/>
          <a:chOff x="0" y="0"/>
          <a:chExt cx="0" cy="0"/>
        </a:xfrm>
      </p:grpSpPr>
      <p:pic>
        <p:nvPicPr>
          <p:cNvPr id="7" name="Picture 2" descr="O:\Publications\Stock Photos\young family on picn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09" y="3232652"/>
            <a:ext cx="9156409" cy="6098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0" y="1727200"/>
            <a:ext cx="9180468" cy="2159000"/>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108200" y="1727200"/>
            <a:ext cx="6350000" cy="2158999"/>
          </a:xfrm>
        </p:spPr>
        <p:txBody>
          <a:bodyPr>
            <a:noAutofit/>
          </a:bodyPr>
          <a:lstStyle>
            <a:lvl1pPr algn="l">
              <a:lnSpc>
                <a:spcPct val="100000"/>
              </a:lnSpc>
              <a:defRPr sz="3200">
                <a:solidFill>
                  <a:srgbClr val="393634"/>
                </a:solidFill>
              </a:defRPr>
            </a:lvl1pPr>
          </a:lstStyle>
          <a:p>
            <a:r>
              <a:rPr lang="en-US" smtClean="0"/>
              <a:t>Click to edit Master title style</a:t>
            </a:r>
            <a:endParaRPr lang="en-US" dirty="0"/>
          </a:p>
        </p:txBody>
      </p:sp>
      <p:sp>
        <p:nvSpPr>
          <p:cNvPr id="10" name="Rectangle 9"/>
          <p:cNvSpPr/>
          <p:nvPr/>
        </p:nvSpPr>
        <p:spPr>
          <a:xfrm>
            <a:off x="0" y="3886200"/>
            <a:ext cx="9180468"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2" descr="\\sharepoint.nccdcrc.org@SSL\DavWWWRoot\workgroups\communications\LogosTemplates\CRC logos and templates\CRC RGB for scre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480" y="480460"/>
            <a:ext cx="3295440" cy="649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839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152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3625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4" name="Rectangle 3"/>
          <p:cNvSpPr/>
          <p:nvPr/>
        </p:nvSpPr>
        <p:spPr>
          <a:xfrm>
            <a:off x="0" y="0"/>
            <a:ext cx="9144000" cy="1066800"/>
          </a:xfrm>
          <a:prstGeom prst="rect">
            <a:avLst/>
          </a:prstGeom>
          <a:noFill/>
          <a:ln w="508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b="0" dirty="0">
              <a:solidFill>
                <a:srgbClr val="FFFFFF"/>
              </a:solidFill>
            </a:endParaRPr>
          </a:p>
        </p:txBody>
      </p:sp>
      <p:cxnSp>
        <p:nvCxnSpPr>
          <p:cNvPr id="5" name="Straight Connector 4"/>
          <p:cNvCxnSpPr/>
          <p:nvPr/>
        </p:nvCxnSpPr>
        <p:spPr>
          <a:xfrm>
            <a:off x="685800" y="4419600"/>
            <a:ext cx="7848600" cy="1588"/>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3743325"/>
            <a:ext cx="7772400" cy="752475"/>
          </a:xfrm>
          <a:ln>
            <a:noFill/>
          </a:ln>
        </p:spPr>
        <p:txBody>
          <a:bodyPr anchor="t"/>
          <a:lstStyle>
            <a:lvl1pPr algn="l">
              <a:defRPr sz="40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85800" y="4495800"/>
            <a:ext cx="7772400" cy="533400"/>
          </a:xfrm>
        </p:spPr>
        <p:txBody>
          <a:bodyPr anchor="b"/>
          <a:lstStyle>
            <a:lvl1pPr marL="0" indent="0">
              <a:buNone/>
              <a:defRPr sz="2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5736073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Slide with photo">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2825750"/>
            <a:ext cx="9144000" cy="6881962"/>
          </a:xfrm>
          <a:prstGeom prst="rect">
            <a:avLst/>
          </a:prstGeom>
        </p:spPr>
      </p:pic>
      <p:sp>
        <p:nvSpPr>
          <p:cNvPr id="8" name="Rectangle 7"/>
          <p:cNvSpPr/>
          <p:nvPr/>
        </p:nvSpPr>
        <p:spPr>
          <a:xfrm>
            <a:off x="3724" y="1862220"/>
            <a:ext cx="9144000" cy="2159000"/>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ctrTitle"/>
          </p:nvPr>
        </p:nvSpPr>
        <p:spPr>
          <a:xfrm>
            <a:off x="2108200" y="1862220"/>
            <a:ext cx="6350000" cy="2023979"/>
          </a:xfrm>
        </p:spPr>
        <p:txBody>
          <a:bodyPr>
            <a:noAutofit/>
          </a:bodyPr>
          <a:lstStyle>
            <a:lvl1pPr algn="l">
              <a:lnSpc>
                <a:spcPct val="100000"/>
              </a:lnSpc>
              <a:defRPr sz="3200">
                <a:solidFill>
                  <a:srgbClr val="393634"/>
                </a:solidFill>
              </a:defRPr>
            </a:lvl1pPr>
          </a:lstStyle>
          <a:p>
            <a:r>
              <a:rPr lang="en-US" smtClean="0"/>
              <a:t>Click to edit Master title style</a:t>
            </a:r>
            <a:endParaRPr lang="en-US" dirty="0"/>
          </a:p>
        </p:txBody>
      </p:sp>
      <p:sp>
        <p:nvSpPr>
          <p:cNvPr id="10" name="Rectangle 9"/>
          <p:cNvSpPr/>
          <p:nvPr/>
        </p:nvSpPr>
        <p:spPr>
          <a:xfrm>
            <a:off x="0" y="3886200"/>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pic>
        <p:nvPicPr>
          <p:cNvPr id="1026" name="Picture 2" descr="\\sharepoint.nccdcrc.org@SSL\DavWWWRoot\workgroups\communications\LogosTemplates\CRC logos and templates\CRC RGB for scre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480" y="468754"/>
            <a:ext cx="3295440" cy="64922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217604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Title Slide with photo">
    <p:spTree>
      <p:nvGrpSpPr>
        <p:cNvPr id="1" name=""/>
        <p:cNvGrpSpPr/>
        <p:nvPr/>
      </p:nvGrpSpPr>
      <p:grpSpPr>
        <a:xfrm>
          <a:off x="0" y="0"/>
          <a:ext cx="0" cy="0"/>
          <a:chOff x="0" y="0"/>
          <a:chExt cx="0" cy="0"/>
        </a:xfrm>
      </p:grpSpPr>
      <p:pic>
        <p:nvPicPr>
          <p:cNvPr id="7" name="Picture 2" descr="O:\Publications\Stock Photos\young family on picn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09" y="3232652"/>
            <a:ext cx="9156409" cy="6098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0" y="1727200"/>
            <a:ext cx="9180468" cy="2159000"/>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ctrTitle"/>
          </p:nvPr>
        </p:nvSpPr>
        <p:spPr>
          <a:xfrm>
            <a:off x="2108200" y="1727200"/>
            <a:ext cx="6350000" cy="2158999"/>
          </a:xfrm>
        </p:spPr>
        <p:txBody>
          <a:bodyPr>
            <a:noAutofit/>
          </a:bodyPr>
          <a:lstStyle>
            <a:lvl1pPr algn="l">
              <a:lnSpc>
                <a:spcPct val="100000"/>
              </a:lnSpc>
              <a:defRPr sz="3200">
                <a:solidFill>
                  <a:srgbClr val="393634"/>
                </a:solidFill>
              </a:defRPr>
            </a:lvl1pPr>
          </a:lstStyle>
          <a:p>
            <a:r>
              <a:rPr lang="en-US" smtClean="0"/>
              <a:t>Click to edit Master title style</a:t>
            </a:r>
            <a:endParaRPr lang="en-US" dirty="0"/>
          </a:p>
        </p:txBody>
      </p:sp>
      <p:sp>
        <p:nvSpPr>
          <p:cNvPr id="10" name="Rectangle 9"/>
          <p:cNvSpPr/>
          <p:nvPr/>
        </p:nvSpPr>
        <p:spPr>
          <a:xfrm>
            <a:off x="0" y="3886200"/>
            <a:ext cx="9180468"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pic>
        <p:nvPicPr>
          <p:cNvPr id="9" name="Picture 2" descr="\\sharepoint.nccdcrc.org@SSL\DavWWWRoot\workgroups\communications\LogosTemplates\CRC logos and templates\CRC RGB for scre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480" y="480460"/>
            <a:ext cx="3295440" cy="64922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5233392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lide -- no photo">
    <p:spTree>
      <p:nvGrpSpPr>
        <p:cNvPr id="1" name=""/>
        <p:cNvGrpSpPr/>
        <p:nvPr/>
      </p:nvGrpSpPr>
      <p:grpSpPr>
        <a:xfrm>
          <a:off x="0" y="0"/>
          <a:ext cx="0" cy="0"/>
          <a:chOff x="0" y="0"/>
          <a:chExt cx="0" cy="0"/>
        </a:xfrm>
      </p:grpSpPr>
      <p:sp>
        <p:nvSpPr>
          <p:cNvPr id="8" name="Rectangle 7"/>
          <p:cNvSpPr/>
          <p:nvPr/>
        </p:nvSpPr>
        <p:spPr>
          <a:xfrm>
            <a:off x="0" y="1727200"/>
            <a:ext cx="9144000" cy="730250"/>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9" name="Rectangle 8"/>
          <p:cNvSpPr/>
          <p:nvPr/>
        </p:nvSpPr>
        <p:spPr>
          <a:xfrm>
            <a:off x="0" y="1718733"/>
            <a:ext cx="9144000"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6" name="Title 1"/>
          <p:cNvSpPr>
            <a:spLocks noGrp="1"/>
          </p:cNvSpPr>
          <p:nvPr>
            <p:ph type="ctrTitle"/>
          </p:nvPr>
        </p:nvSpPr>
        <p:spPr>
          <a:xfrm>
            <a:off x="2108200" y="1998133"/>
            <a:ext cx="6350000" cy="4385734"/>
          </a:xfrm>
        </p:spPr>
        <p:txBody>
          <a:bodyPr>
            <a:noAutofit/>
          </a:bodyPr>
          <a:lstStyle>
            <a:lvl1pPr algn="l">
              <a:lnSpc>
                <a:spcPct val="100000"/>
              </a:lnSpc>
              <a:defRPr sz="4800">
                <a:solidFill>
                  <a:srgbClr val="393634"/>
                </a:solidFill>
              </a:defRPr>
            </a:lvl1pPr>
          </a:lstStyle>
          <a:p>
            <a:r>
              <a:rPr lang="en-US" smtClean="0"/>
              <a:t>Click to edit Master title style</a:t>
            </a:r>
            <a:endParaRPr lang="en-US" dirty="0"/>
          </a:p>
        </p:txBody>
      </p:sp>
      <p:pic>
        <p:nvPicPr>
          <p:cNvPr id="7" name="Picture 2" descr="\\sharepoint.nccdcrc.org@SSL\DavWWWRoot\workgroups\communications\LogosTemplates\CRC logos and templates\CRC RGB for scree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470" y="425622"/>
            <a:ext cx="3295440" cy="649224"/>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p:nvSpPr>
        <p:spPr>
          <a:xfrm>
            <a:off x="7634377" y="6452558"/>
            <a:ext cx="1371600" cy="276046"/>
          </a:xfrm>
          <a:prstGeom prst="rect">
            <a:avLst/>
          </a:prstGeom>
          <a:solidFill>
            <a:schemeClr val="bg1"/>
          </a:solidFill>
        </p:spPr>
        <p:txBody>
          <a:bodyPr vert="horz" wrap="square" lIns="91440" tIns="45720" rIns="91440" bIns="45720" rtlCol="0" anchor="ctr">
            <a:normAutofit fontScale="55000" lnSpcReduction="20000"/>
          </a:bodyPr>
          <a:lstStyle/>
          <a:p>
            <a:pPr defTabSz="457200" eaLnBrk="1" fontAlgn="auto" hangingPunct="1">
              <a:spcAft>
                <a:spcPts val="0"/>
              </a:spcAft>
            </a:pPr>
            <a:endParaRPr lang="en-US" sz="2800" b="0" dirty="0" smtClean="0">
              <a:solidFill>
                <a:srgbClr val="FFFFFF"/>
              </a:solidFill>
              <a:latin typeface="Verdana"/>
              <a:cs typeface="Verdana"/>
            </a:endParaRPr>
          </a:p>
        </p:txBody>
      </p:sp>
    </p:spTree>
    <p:extLst>
      <p:ext uri="{BB962C8B-B14F-4D97-AF65-F5344CB8AC3E}">
        <p14:creationId xmlns:p14="http://schemas.microsoft.com/office/powerpoint/2010/main" val="32609299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1"/>
            <a:ext cx="8229600" cy="961998"/>
          </a:xfrm>
        </p:spPr>
        <p:txBody>
          <a:bodyPr>
            <a:noAutofit/>
          </a:bodyPr>
          <a:lstStyle>
            <a:lvl1pPr algn="l">
              <a:lnSpc>
                <a:spcPct val="100000"/>
              </a:lnSpc>
              <a:defRPr sz="3200">
                <a:solidFill>
                  <a:srgbClr val="393634"/>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709954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rgbClr val="A19D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solidFill>
                  <a:srgbClr val="393634"/>
                </a:solidFill>
              </a:defRPr>
            </a:lvl1pPr>
            <a:lvl2pPr>
              <a:lnSpc>
                <a:spcPct val="100000"/>
              </a:lnSpc>
              <a:spcBef>
                <a:spcPts val="0"/>
              </a:spcBef>
              <a:spcAft>
                <a:spcPts val="0"/>
              </a:spcAft>
              <a:defRPr sz="1800">
                <a:solidFill>
                  <a:srgbClr val="393634"/>
                </a:solidFill>
              </a:defRPr>
            </a:lvl2pPr>
            <a:lvl3pPr marL="914400" indent="-457200">
              <a:lnSpc>
                <a:spcPct val="100000"/>
              </a:lnSpc>
              <a:spcBef>
                <a:spcPts val="0"/>
              </a:spcBef>
              <a:spcAft>
                <a:spcPts val="0"/>
              </a:spcAft>
              <a:defRPr sz="1800">
                <a:solidFill>
                  <a:srgbClr val="393634"/>
                </a:solidFill>
              </a:defRPr>
            </a:lvl3pPr>
            <a:lvl4pPr marL="1371600" indent="-457200">
              <a:lnSpc>
                <a:spcPct val="100000"/>
              </a:lnSpc>
              <a:spcBef>
                <a:spcPts val="0"/>
              </a:spcBef>
              <a:spcAft>
                <a:spcPts val="0"/>
              </a:spcAft>
              <a:defRPr sz="1800">
                <a:solidFill>
                  <a:srgbClr val="393634"/>
                </a:solidFill>
              </a:defRPr>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533736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4" name="Rectangle 13"/>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9" name="Text Placeholder 4"/>
          <p:cNvSpPr>
            <a:spLocks noGrp="1"/>
          </p:cNvSpPr>
          <p:nvPr>
            <p:ph type="body" sz="quarter" idx="3"/>
          </p:nvPr>
        </p:nvSpPr>
        <p:spPr>
          <a:xfrm>
            <a:off x="4645025" y="1729854"/>
            <a:ext cx="4041775" cy="639762"/>
          </a:xfrm>
        </p:spPr>
        <p:txBody>
          <a:bodyPr anchor="b">
            <a:noAutofit/>
          </a:bodyPr>
          <a:lstStyle>
            <a:lvl1pPr marL="0" indent="0">
              <a:buNone/>
              <a:defRPr sz="2400" b="1">
                <a:solidFill>
                  <a:srgbClr val="A19D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Content Placeholder 5"/>
          <p:cNvSpPr>
            <a:spLocks noGrp="1"/>
          </p:cNvSpPr>
          <p:nvPr>
            <p:ph sz="quarter" idx="4"/>
          </p:nvPr>
        </p:nvSpPr>
        <p:spPr>
          <a:xfrm>
            <a:off x="4645025" y="2369616"/>
            <a:ext cx="4041775" cy="3756547"/>
          </a:xfrm>
        </p:spPr>
        <p:txBody>
          <a:bodyPr>
            <a:noAutofit/>
          </a:bodyPr>
          <a:lstStyle>
            <a:lvl1pPr marL="0" indent="0">
              <a:lnSpc>
                <a:spcPct val="100000"/>
              </a:lnSpc>
              <a:spcBef>
                <a:spcPts val="0"/>
              </a:spcBef>
              <a:spcAft>
                <a:spcPts val="0"/>
              </a:spcAft>
              <a:buFontTx/>
              <a:buNone/>
              <a:defRPr sz="1800"/>
            </a:lvl1pPr>
            <a:lvl2pPr>
              <a:lnSpc>
                <a:spcPct val="100000"/>
              </a:lnSpc>
              <a:spcBef>
                <a:spcPts val="0"/>
              </a:spcBef>
              <a:spcAft>
                <a:spcPts val="0"/>
              </a:spcAft>
              <a:defRPr sz="1800"/>
            </a:lvl2pPr>
            <a:lvl3pPr>
              <a:lnSpc>
                <a:spcPct val="100000"/>
              </a:lnSpc>
              <a:spcBef>
                <a:spcPts val="0"/>
              </a:spcBef>
              <a:spcAft>
                <a:spcPts val="0"/>
              </a:spcAft>
              <a:defRPr sz="1800"/>
            </a:lvl3pPr>
            <a:lvl4pPr>
              <a:lnSpc>
                <a:spcPct val="100000"/>
              </a:lnSpc>
              <a:spcBef>
                <a:spcPts val="0"/>
              </a:spcBef>
              <a:spcAft>
                <a:spcPts val="0"/>
              </a:spcAft>
              <a:defRPr sz="18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5" name="Footer Placeholder 7"/>
          <p:cNvSpPr>
            <a:spLocks noGrp="1"/>
          </p:cNvSpPr>
          <p:nvPr>
            <p:ph type="ftr" sz="quarter" idx="11"/>
          </p:nvPr>
        </p:nvSpPr>
        <p:spPr>
          <a:xfrm>
            <a:off x="618073" y="6356350"/>
            <a:ext cx="683515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7" name="Content Placeholder 5"/>
          <p:cNvSpPr>
            <a:spLocks noGrp="1"/>
          </p:cNvSpPr>
          <p:nvPr>
            <p:ph sz="quarter" idx="12"/>
          </p:nvPr>
        </p:nvSpPr>
        <p:spPr>
          <a:xfrm>
            <a:off x="457200" y="1729853"/>
            <a:ext cx="4041775" cy="4396309"/>
          </a:xfrm>
        </p:spPr>
        <p:txBody>
          <a:bodyPr>
            <a:normAutofit/>
          </a:bodyPr>
          <a:lstStyle>
            <a:lvl1pPr marL="0" indent="0">
              <a:spcAft>
                <a:spcPts val="600"/>
              </a:spcAft>
              <a:buFont typeface="Arial"/>
              <a:buNone/>
              <a:defRPr sz="1800"/>
            </a:lvl1pPr>
            <a:lvl2pPr>
              <a:spcAft>
                <a:spcPts val="600"/>
              </a:spcAft>
              <a:defRPr sz="1800"/>
            </a:lvl2pPr>
            <a:lvl3pPr>
              <a:spcAft>
                <a:spcPts val="600"/>
              </a:spcAft>
              <a:defRPr sz="1800"/>
            </a:lvl3pPr>
            <a:lvl4pPr>
              <a:spcAft>
                <a:spcPts val="600"/>
              </a:spcAft>
              <a:defRPr sz="1800"/>
            </a:lvl4pPr>
            <a:lvl5pPr>
              <a:spcAft>
                <a:spcPts val="60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9" name="TextBox 18"/>
          <p:cNvSpPr txBox="1"/>
          <p:nvPr/>
        </p:nvSpPr>
        <p:spPr>
          <a:xfrm>
            <a:off x="5503599" y="3192536"/>
            <a:ext cx="914400" cy="914400"/>
          </a:xfrm>
          <a:prstGeom prst="rect">
            <a:avLst/>
          </a:prstGeom>
        </p:spPr>
        <p:txBody>
          <a:bodyPr vert="horz" wrap="none" lIns="91440" tIns="45720" rIns="91440" bIns="45720" rtlCol="0" anchor="ctr">
            <a:normAutofit/>
          </a:bodyPr>
          <a:lstStyle/>
          <a:p>
            <a:pPr defTabSz="457200" eaLnBrk="1" fontAlgn="auto" hangingPunct="1">
              <a:spcAft>
                <a:spcPts val="0"/>
              </a:spcAft>
            </a:pPr>
            <a:endParaRPr lang="en-US" sz="2800" b="0" dirty="0" smtClean="0">
              <a:solidFill>
                <a:srgbClr val="FFFFFF"/>
              </a:solidFill>
              <a:latin typeface="Verdana"/>
              <a:cs typeface="Verdana"/>
            </a:endParaRPr>
          </a:p>
        </p:txBody>
      </p:sp>
      <p:sp>
        <p:nvSpPr>
          <p:cNvPr id="16" name="Title 1"/>
          <p:cNvSpPr>
            <a:spLocks noGrp="1"/>
          </p:cNvSpPr>
          <p:nvPr>
            <p:ph type="title" hasCustomPrompt="1"/>
          </p:nvPr>
        </p:nvSpPr>
        <p:spPr>
          <a:xfrm>
            <a:off x="457200" y="1"/>
            <a:ext cx="8229600" cy="961998"/>
          </a:xfrm>
        </p:spPr>
        <p:txBody>
          <a:bodyPr>
            <a:noAutofit/>
          </a:bodyPr>
          <a:lstStyle>
            <a:lvl1pPr algn="l">
              <a:lnSpc>
                <a:spcPct val="100000"/>
              </a:lnSpc>
              <a:defRPr sz="3200">
                <a:solidFill>
                  <a:srgbClr val="040404"/>
                </a:solidFill>
              </a:defRPr>
            </a:lvl1pPr>
          </a:lstStyle>
          <a:p>
            <a:r>
              <a:rPr lang="en-US" dirty="0" smtClean="0"/>
              <a:t>Slide master</a:t>
            </a:r>
            <a:endParaRPr lang="en-US" dirty="0"/>
          </a:p>
        </p:txBody>
      </p:sp>
    </p:spTree>
    <p:extLst>
      <p:ext uri="{BB962C8B-B14F-4D97-AF65-F5344CB8AC3E}">
        <p14:creationId xmlns:p14="http://schemas.microsoft.com/office/powerpoint/2010/main" val="36657455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618073" y="6356350"/>
            <a:ext cx="693004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5" name="Text Placeholder 4"/>
          <p:cNvSpPr>
            <a:spLocks noGrp="1"/>
          </p:cNvSpPr>
          <p:nvPr>
            <p:ph type="body" sz="quarter" idx="12"/>
          </p:nvPr>
        </p:nvSpPr>
        <p:spPr>
          <a:xfrm>
            <a:off x="560915" y="1729854"/>
            <a:ext cx="3884083" cy="639762"/>
          </a:xfrm>
        </p:spPr>
        <p:txBody>
          <a:bodyPr anchor="b">
            <a:noAutofit/>
          </a:bodyPr>
          <a:lstStyle>
            <a:lvl1pPr marL="0" indent="0">
              <a:buNone/>
              <a:defRPr sz="1800" b="1">
                <a:solidFill>
                  <a:srgbClr val="04040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Content Placeholder 5"/>
          <p:cNvSpPr>
            <a:spLocks noGrp="1"/>
          </p:cNvSpPr>
          <p:nvPr>
            <p:ph sz="quarter" idx="13"/>
          </p:nvPr>
        </p:nvSpPr>
        <p:spPr>
          <a:xfrm>
            <a:off x="560915" y="2369616"/>
            <a:ext cx="3884083" cy="3756547"/>
          </a:xfrm>
        </p:spPr>
        <p:txBody>
          <a:bodyPr>
            <a:noAutofit/>
          </a:bodyPr>
          <a:lstStyle>
            <a:lvl1pPr marL="0" indent="0">
              <a:lnSpc>
                <a:spcPct val="100000"/>
              </a:lnSpc>
              <a:spcBef>
                <a:spcPts val="0"/>
              </a:spcBef>
              <a:buFontTx/>
              <a:buNone/>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7" name="Text Placeholder 4"/>
          <p:cNvSpPr>
            <a:spLocks noGrp="1"/>
          </p:cNvSpPr>
          <p:nvPr>
            <p:ph type="body" sz="quarter" idx="14"/>
          </p:nvPr>
        </p:nvSpPr>
        <p:spPr>
          <a:xfrm>
            <a:off x="4802716" y="1729854"/>
            <a:ext cx="3884083" cy="639762"/>
          </a:xfrm>
        </p:spPr>
        <p:txBody>
          <a:bodyPr anchor="b">
            <a:noAutofit/>
          </a:bodyPr>
          <a:lstStyle>
            <a:lvl1pPr marL="0" indent="0">
              <a:buNone/>
              <a:defRPr sz="1800" b="1">
                <a:solidFill>
                  <a:srgbClr val="04040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8" name="Content Placeholder 5"/>
          <p:cNvSpPr>
            <a:spLocks noGrp="1"/>
          </p:cNvSpPr>
          <p:nvPr>
            <p:ph sz="quarter" idx="15"/>
          </p:nvPr>
        </p:nvSpPr>
        <p:spPr>
          <a:xfrm>
            <a:off x="4802716" y="2369616"/>
            <a:ext cx="3884083" cy="3756547"/>
          </a:xfrm>
        </p:spPr>
        <p:txBody>
          <a:bodyPr>
            <a:noAutofit/>
          </a:bodyPr>
          <a:lstStyle>
            <a:lvl1pPr marL="0" indent="0">
              <a:lnSpc>
                <a:spcPct val="100000"/>
              </a:lnSpc>
              <a:spcBef>
                <a:spcPts val="0"/>
              </a:spcBef>
              <a:buFontTx/>
              <a:buNone/>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Rectangle 11"/>
          <p:cNvSpPr/>
          <p:nvPr/>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4" name="Rectangle 13"/>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0" name="Title 1"/>
          <p:cNvSpPr>
            <a:spLocks noGrp="1"/>
          </p:cNvSpPr>
          <p:nvPr>
            <p:ph type="title" hasCustomPrompt="1"/>
          </p:nvPr>
        </p:nvSpPr>
        <p:spPr>
          <a:xfrm>
            <a:off x="457200" y="1"/>
            <a:ext cx="8229600" cy="961998"/>
          </a:xfrm>
        </p:spPr>
        <p:txBody>
          <a:bodyPr>
            <a:normAutofit/>
          </a:bodyPr>
          <a:lstStyle>
            <a:lvl1pPr algn="l">
              <a:lnSpc>
                <a:spcPct val="100000"/>
              </a:lnSpc>
              <a:defRPr sz="3200">
                <a:solidFill>
                  <a:srgbClr val="040404"/>
                </a:solidFill>
              </a:defRPr>
            </a:lvl1pPr>
          </a:lstStyle>
          <a:p>
            <a:r>
              <a:rPr lang="en-US" dirty="0" smtClean="0"/>
              <a:t>Slide master</a:t>
            </a:r>
            <a:endParaRPr lang="en-US" dirty="0"/>
          </a:p>
        </p:txBody>
      </p:sp>
    </p:spTree>
    <p:extLst>
      <p:ext uri="{BB962C8B-B14F-4D97-AF65-F5344CB8AC3E}">
        <p14:creationId xmlns:p14="http://schemas.microsoft.com/office/powerpoint/2010/main" val="2535039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0" name="Footer Placeholder 7"/>
          <p:cNvSpPr>
            <a:spLocks noGrp="1"/>
          </p:cNvSpPr>
          <p:nvPr>
            <p:ph type="ftr" sz="quarter" idx="11"/>
          </p:nvPr>
        </p:nvSpPr>
        <p:spPr>
          <a:xfrm>
            <a:off x="618073" y="6356350"/>
            <a:ext cx="693004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8" name="Rectangle 7"/>
          <p:cNvSpPr/>
          <p:nvPr/>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2" name="Rectangle 11"/>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3" name="Title 1"/>
          <p:cNvSpPr>
            <a:spLocks noGrp="1"/>
          </p:cNvSpPr>
          <p:nvPr>
            <p:ph type="title" hasCustomPrompt="1"/>
          </p:nvPr>
        </p:nvSpPr>
        <p:spPr>
          <a:xfrm>
            <a:off x="457200" y="1"/>
            <a:ext cx="8229600" cy="961998"/>
          </a:xfrm>
        </p:spPr>
        <p:txBody>
          <a:bodyPr>
            <a:noAutofit/>
          </a:bodyPr>
          <a:lstStyle>
            <a:lvl1pPr algn="l">
              <a:lnSpc>
                <a:spcPct val="100000"/>
              </a:lnSpc>
              <a:defRPr sz="3200">
                <a:solidFill>
                  <a:srgbClr val="040404"/>
                </a:solidFill>
              </a:defRPr>
            </a:lvl1pPr>
          </a:lstStyle>
          <a:p>
            <a:r>
              <a:rPr lang="en-US" dirty="0" smtClean="0"/>
              <a:t>Slide master</a:t>
            </a:r>
            <a:endParaRPr lang="en-US" dirty="0"/>
          </a:p>
        </p:txBody>
      </p:sp>
    </p:spTree>
    <p:extLst>
      <p:ext uri="{BB962C8B-B14F-4D97-AF65-F5344CB8AC3E}">
        <p14:creationId xmlns:p14="http://schemas.microsoft.com/office/powerpoint/2010/main" val="2228951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for presentations">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57200" y="1"/>
            <a:ext cx="8229600" cy="961998"/>
          </a:xfrm>
        </p:spPr>
        <p:txBody>
          <a:bodyPr>
            <a:noAutofit/>
          </a:bodyPr>
          <a:lstStyle>
            <a:lvl1pPr algn="l">
              <a:lnSpc>
                <a:spcPct val="100000"/>
              </a:lnSpc>
              <a:defRPr sz="3200">
                <a:solidFill>
                  <a:srgbClr val="393634"/>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7099540" cy="365125"/>
          </a:xfrm>
          <a:prstGeom prst="rect">
            <a:avLst/>
          </a:prstGeom>
        </p:spPr>
        <p:txBody>
          <a:bodyPr/>
          <a:lstStyle>
            <a:lvl1pPr algn="l">
              <a:defRPr/>
            </a:lvl1pPr>
          </a:lstStyle>
          <a:p>
            <a:pPr>
              <a:defRPr/>
            </a:pPr>
            <a:endParaRPr lang="en-US" dirty="0"/>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rgbClr val="A19D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solidFill>
                  <a:srgbClr val="393634"/>
                </a:solidFill>
              </a:defRPr>
            </a:lvl1pPr>
            <a:lvl2pPr>
              <a:lnSpc>
                <a:spcPct val="100000"/>
              </a:lnSpc>
              <a:spcBef>
                <a:spcPts val="0"/>
              </a:spcBef>
              <a:spcAft>
                <a:spcPts val="0"/>
              </a:spcAft>
              <a:defRPr sz="1800">
                <a:solidFill>
                  <a:srgbClr val="393634"/>
                </a:solidFill>
              </a:defRPr>
            </a:lvl2pPr>
            <a:lvl3pPr marL="914400" indent="-457200">
              <a:lnSpc>
                <a:spcPct val="100000"/>
              </a:lnSpc>
              <a:spcBef>
                <a:spcPts val="0"/>
              </a:spcBef>
              <a:spcAft>
                <a:spcPts val="0"/>
              </a:spcAft>
              <a:defRPr sz="1800">
                <a:solidFill>
                  <a:srgbClr val="393634"/>
                </a:solidFill>
              </a:defRPr>
            </a:lvl3pPr>
            <a:lvl4pPr marL="1371600" indent="-457200">
              <a:lnSpc>
                <a:spcPct val="100000"/>
              </a:lnSpc>
              <a:spcBef>
                <a:spcPts val="0"/>
              </a:spcBef>
              <a:spcAft>
                <a:spcPts val="0"/>
              </a:spcAft>
              <a:defRPr sz="1800">
                <a:solidFill>
                  <a:srgbClr val="393634"/>
                </a:solidFill>
              </a:defRPr>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9" name="Picture 2" descr="\\sharepoint.nccdcrc.org@SSL\DavWWWRoot\workgroups\communications\LogosTemplates\CRC logos and templates\CRC RGB for scree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0242" y="6519875"/>
            <a:ext cx="1023313" cy="20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0867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a:defRPr sz="2800">
                <a:solidFill>
                  <a:srgbClr val="FFFFFF"/>
                </a:solidFill>
              </a:defRPr>
            </a:lvl1pPr>
          </a:lstStyle>
          <a:p>
            <a:pPr defTabSz="457200" eaLnBrk="1" fontAlgn="auto" hangingPunct="1">
              <a:spcAft>
                <a:spcPts val="0"/>
              </a:spcAft>
              <a:defRPr/>
            </a:pPr>
            <a:r>
              <a:rPr lang="en-US" b="0" dirty="0" smtClean="0">
                <a:latin typeface="Verdana"/>
                <a:cs typeface="Verdana"/>
              </a:rPr>
              <a:t>Click to edit Master title style</a:t>
            </a:r>
          </a:p>
        </p:txBody>
      </p:sp>
      <p:sp>
        <p:nvSpPr>
          <p:cNvPr id="9" name="Footer Placeholder 7"/>
          <p:cNvSpPr>
            <a:spLocks noGrp="1"/>
          </p:cNvSpPr>
          <p:nvPr>
            <p:ph type="ftr" sz="quarter" idx="11"/>
          </p:nvPr>
        </p:nvSpPr>
        <p:spPr>
          <a:xfrm>
            <a:off x="618072" y="6356350"/>
            <a:ext cx="6826523"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Tree>
    <p:extLst>
      <p:ext uri="{BB962C8B-B14F-4D97-AF65-F5344CB8AC3E}">
        <p14:creationId xmlns:p14="http://schemas.microsoft.com/office/powerpoint/2010/main" val="37198073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marL="0" indent="0">
              <a:defRPr sz="2400"/>
            </a:lvl1pPr>
            <a:lvl2pPr marL="285750" indent="-285750">
              <a:buFont typeface="Verdana" panose="020B0604030504040204" pitchFamily="34" charset="0"/>
              <a:buChar char="•"/>
              <a:defRPr sz="1800"/>
            </a:lvl2pPr>
            <a:lvl3pPr marL="914400" indent="-457200">
              <a:buFont typeface="Verdana" panose="020B0604030504040204" pitchFamily="34" charset="0"/>
              <a:buChar char="»"/>
              <a:defRPr sz="1800"/>
            </a:lvl3pPr>
            <a:lvl4pPr>
              <a:defRPr sz="18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93876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190229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8601" y="206890"/>
            <a:ext cx="4692315" cy="1489564"/>
          </a:xfrm>
          <a:solidFill>
            <a:schemeClr val="bg1"/>
          </a:solidFill>
          <a:ln>
            <a:noFill/>
          </a:ln>
        </p:spPr>
        <p:txBody>
          <a:bodyPr>
            <a:noAutofit/>
          </a:bodyPr>
          <a:lstStyle>
            <a:lvl1pPr algn="ctr">
              <a:lnSpc>
                <a:spcPct val="100000"/>
              </a:lnSpc>
              <a:defRPr sz="2800">
                <a:solidFill>
                  <a:schemeClr val="tx1">
                    <a:lumMod val="50000"/>
                  </a:schemeClr>
                </a:solidFill>
                <a:latin typeface="+mn-lt"/>
              </a:defRPr>
            </a:lvl1pPr>
          </a:lstStyle>
          <a:p>
            <a:r>
              <a:rPr lang="en-US" dirty="0" smtClean="0"/>
              <a:t>Slide master</a:t>
            </a:r>
            <a:endParaRPr lang="en-US" dirty="0"/>
          </a:p>
        </p:txBody>
      </p:sp>
    </p:spTree>
    <p:extLst>
      <p:ext uri="{BB962C8B-B14F-4D97-AF65-F5344CB8AC3E}">
        <p14:creationId xmlns:p14="http://schemas.microsoft.com/office/powerpoint/2010/main" val="18342730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2" name="TextBox 1"/>
          <p:cNvSpPr txBox="1"/>
          <p:nvPr/>
        </p:nvSpPr>
        <p:spPr>
          <a:xfrm>
            <a:off x="7634377" y="6452558"/>
            <a:ext cx="1371600" cy="276046"/>
          </a:xfrm>
          <a:prstGeom prst="rect">
            <a:avLst/>
          </a:prstGeom>
          <a:solidFill>
            <a:schemeClr val="bg1"/>
          </a:solidFill>
        </p:spPr>
        <p:txBody>
          <a:bodyPr vert="horz" wrap="square" lIns="91440" tIns="45720" rIns="91440" bIns="45720" rtlCol="0" anchor="ctr">
            <a:normAutofit fontScale="55000" lnSpcReduction="20000"/>
          </a:bodyPr>
          <a:lstStyle/>
          <a:p>
            <a:pPr defTabSz="457200" eaLnBrk="1" fontAlgn="auto" hangingPunct="1">
              <a:spcAft>
                <a:spcPts val="0"/>
              </a:spcAft>
            </a:pPr>
            <a:endParaRPr lang="en-US" sz="2800" b="0" dirty="0" smtClean="0">
              <a:solidFill>
                <a:srgbClr val="FFFFFF"/>
              </a:solidFill>
              <a:latin typeface="Verdana"/>
              <a:cs typeface="Verdana"/>
            </a:endParaRPr>
          </a:p>
        </p:txBody>
      </p:sp>
    </p:spTree>
    <p:extLst>
      <p:ext uri="{BB962C8B-B14F-4D97-AF65-F5344CB8AC3E}">
        <p14:creationId xmlns:p14="http://schemas.microsoft.com/office/powerpoint/2010/main" val="14342439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prstClr val="white"/>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prstClr val="white"/>
              </a:solidFill>
            </a:endParaRPr>
          </a:p>
        </p:txBody>
      </p:sp>
      <p:sp>
        <p:nvSpPr>
          <p:cNvPr id="2" name="Title 1"/>
          <p:cNvSpPr>
            <a:spLocks noGrp="1"/>
          </p:cNvSpPr>
          <p:nvPr>
            <p:ph type="title" hasCustomPrompt="1"/>
          </p:nvPr>
        </p:nvSpPr>
        <p:spPr>
          <a:xfrm>
            <a:off x="457200" y="91440"/>
            <a:ext cx="8229600" cy="888834"/>
          </a:xfrm>
        </p:spPr>
        <p:txBody>
          <a:bodyPr>
            <a:noAutofit/>
          </a:bodyPr>
          <a:lstStyle>
            <a:lvl1pPr algn="l">
              <a:lnSpc>
                <a:spcPts val="2500"/>
              </a:lnSpc>
              <a:defRPr sz="2400">
                <a:solidFill>
                  <a:srgbClr val="FFFFFF"/>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289560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C4845">
                  <a:tint val="75000"/>
                </a:srgbClr>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lvl1pPr>
            <a:lvl2pPr>
              <a:lnSpc>
                <a:spcPct val="100000"/>
              </a:lnSpc>
              <a:spcBef>
                <a:spcPts val="0"/>
              </a:spcBef>
              <a:spcAft>
                <a:spcPts val="0"/>
              </a:spcAft>
              <a:defRPr sz="1800"/>
            </a:lvl2pPr>
            <a:lvl3pPr marL="914400" indent="-457200">
              <a:lnSpc>
                <a:spcPct val="100000"/>
              </a:lnSpc>
              <a:spcBef>
                <a:spcPts val="0"/>
              </a:spcBef>
              <a:spcAft>
                <a:spcPts val="0"/>
              </a:spcAft>
              <a:defRPr sz="1800"/>
            </a:lvl3pPr>
            <a:lvl4pPr marL="1371600" indent="-457200">
              <a:lnSpc>
                <a:spcPct val="100000"/>
              </a:lnSpc>
              <a:spcBef>
                <a:spcPts val="0"/>
              </a:spcBef>
              <a:spcAft>
                <a:spcPts val="0"/>
              </a:spcAft>
              <a:defRPr sz="18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40487461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81311"/>
            <a:ext cx="8229600" cy="888834"/>
          </a:xfrm>
        </p:spPr>
        <p:txBody>
          <a:bodyPr>
            <a:noAutofit/>
          </a:bodyPr>
          <a:lstStyle>
            <a:lvl1pPr algn="l">
              <a:lnSpc>
                <a:spcPct val="100000"/>
              </a:lnSpc>
              <a:defRPr sz="2400">
                <a:solidFill>
                  <a:srgbClr val="FFFFFF"/>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289560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lvl1pPr>
            <a:lvl2pPr>
              <a:lnSpc>
                <a:spcPct val="100000"/>
              </a:lnSpc>
              <a:spcBef>
                <a:spcPts val="0"/>
              </a:spcBef>
              <a:spcAft>
                <a:spcPts val="0"/>
              </a:spcAft>
              <a:defRPr sz="1800"/>
            </a:lvl2pPr>
            <a:lvl3pPr marL="914400" indent="-457200">
              <a:lnSpc>
                <a:spcPct val="100000"/>
              </a:lnSpc>
              <a:spcBef>
                <a:spcPts val="0"/>
              </a:spcBef>
              <a:spcAft>
                <a:spcPts val="0"/>
              </a:spcAft>
              <a:defRPr sz="1800"/>
            </a:lvl3pPr>
            <a:lvl4pPr marL="1371600" indent="-457200">
              <a:lnSpc>
                <a:spcPct val="100000"/>
              </a:lnSpc>
              <a:spcBef>
                <a:spcPts val="0"/>
              </a:spcBef>
              <a:spcAft>
                <a:spcPts val="0"/>
              </a:spcAft>
              <a:defRPr sz="18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3586280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91440"/>
            <a:ext cx="8229600" cy="888834"/>
          </a:xfrm>
        </p:spPr>
        <p:txBody>
          <a:bodyPr>
            <a:noAutofit/>
          </a:bodyPr>
          <a:lstStyle>
            <a:lvl1pPr algn="l">
              <a:lnSpc>
                <a:spcPts val="2500"/>
              </a:lnSpc>
              <a:defRPr sz="2400">
                <a:solidFill>
                  <a:srgbClr val="FFFFFF"/>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289560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lvl1pPr>
            <a:lvl2pPr>
              <a:lnSpc>
                <a:spcPct val="100000"/>
              </a:lnSpc>
              <a:spcBef>
                <a:spcPts val="0"/>
              </a:spcBef>
              <a:spcAft>
                <a:spcPts val="0"/>
              </a:spcAft>
              <a:defRPr sz="1800"/>
            </a:lvl2pPr>
            <a:lvl3pPr marL="914400" indent="-457200">
              <a:lnSpc>
                <a:spcPct val="100000"/>
              </a:lnSpc>
              <a:spcBef>
                <a:spcPts val="0"/>
              </a:spcBef>
              <a:spcAft>
                <a:spcPts val="0"/>
              </a:spcAft>
              <a:defRPr sz="1800"/>
            </a:lvl3pPr>
            <a:lvl4pPr marL="1371600" indent="-457200">
              <a:lnSpc>
                <a:spcPct val="100000"/>
              </a:lnSpc>
              <a:spcBef>
                <a:spcPts val="0"/>
              </a:spcBef>
              <a:spcAft>
                <a:spcPts val="0"/>
              </a:spcAft>
              <a:defRPr sz="18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41826911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81311"/>
            <a:ext cx="8229600" cy="888834"/>
          </a:xfrm>
        </p:spPr>
        <p:txBody>
          <a:bodyPr>
            <a:noAutofit/>
          </a:bodyPr>
          <a:lstStyle>
            <a:lvl1pPr algn="l">
              <a:lnSpc>
                <a:spcPts val="2500"/>
              </a:lnSpc>
              <a:defRPr sz="2400">
                <a:solidFill>
                  <a:srgbClr val="FFFFFF"/>
                </a:solidFill>
              </a:defRPr>
            </a:lvl1pPr>
          </a:lstStyle>
          <a:p>
            <a:r>
              <a:rPr lang="en-US" dirty="0" smtClean="0"/>
              <a:t>Slide master</a:t>
            </a:r>
            <a:endParaRPr lang="en-US" dirty="0"/>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lvl1pPr>
            <a:lvl2pPr>
              <a:lnSpc>
                <a:spcPct val="100000"/>
              </a:lnSpc>
              <a:spcBef>
                <a:spcPts val="0"/>
              </a:spcBef>
              <a:spcAft>
                <a:spcPts val="0"/>
              </a:spcAft>
              <a:defRPr sz="1800"/>
            </a:lvl2pPr>
            <a:lvl3pPr marL="914400" indent="-457200">
              <a:lnSpc>
                <a:spcPct val="100000"/>
              </a:lnSpc>
              <a:spcBef>
                <a:spcPts val="0"/>
              </a:spcBef>
              <a:spcAft>
                <a:spcPts val="0"/>
              </a:spcAft>
              <a:defRPr sz="1800"/>
            </a:lvl3pPr>
            <a:lvl4pPr marL="1371600" indent="-457200">
              <a:lnSpc>
                <a:spcPct val="100000"/>
              </a:lnSpc>
              <a:spcBef>
                <a:spcPts val="0"/>
              </a:spcBef>
              <a:spcAft>
                <a:spcPts val="0"/>
              </a:spcAft>
              <a:defRPr sz="18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82670"/>
            <a:ext cx="1306402" cy="4861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ectangle 8"/>
          <p:cNvSpPr/>
          <p:nvPr userDrawn="1"/>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2" name="Rectangle 11"/>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282670"/>
            <a:ext cx="1306402" cy="4861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55931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_Title Slide -- no photo">
    <p:spTree>
      <p:nvGrpSpPr>
        <p:cNvPr id="1" name=""/>
        <p:cNvGrpSpPr/>
        <p:nvPr/>
      </p:nvGrpSpPr>
      <p:grpSpPr>
        <a:xfrm>
          <a:off x="0" y="0"/>
          <a:ext cx="0" cy="0"/>
          <a:chOff x="0" y="0"/>
          <a:chExt cx="0" cy="0"/>
        </a:xfrm>
      </p:grpSpPr>
      <p:sp>
        <p:nvSpPr>
          <p:cNvPr id="8" name="Rectangle 7"/>
          <p:cNvSpPr/>
          <p:nvPr/>
        </p:nvSpPr>
        <p:spPr>
          <a:xfrm>
            <a:off x="0" y="1727200"/>
            <a:ext cx="9144000" cy="51308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prstClr val="white"/>
              </a:solidFill>
            </a:endParaRPr>
          </a:p>
        </p:txBody>
      </p:sp>
      <p:sp>
        <p:nvSpPr>
          <p:cNvPr id="9" name="Rectangle 8"/>
          <p:cNvSpPr/>
          <p:nvPr/>
        </p:nvSpPr>
        <p:spPr>
          <a:xfrm>
            <a:off x="0" y="1718733"/>
            <a:ext cx="9144000"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prstClr val="white"/>
              </a:solidFill>
            </a:endParaRPr>
          </a:p>
        </p:txBody>
      </p:sp>
      <p:sp>
        <p:nvSpPr>
          <p:cNvPr id="6" name="Title 1"/>
          <p:cNvSpPr>
            <a:spLocks noGrp="1"/>
          </p:cNvSpPr>
          <p:nvPr>
            <p:ph type="ctrTitle"/>
          </p:nvPr>
        </p:nvSpPr>
        <p:spPr>
          <a:xfrm>
            <a:off x="2108200" y="1998133"/>
            <a:ext cx="6350000" cy="4385734"/>
          </a:xfrm>
        </p:spPr>
        <p:txBody>
          <a:bodyPr>
            <a:noAutofit/>
          </a:bodyPr>
          <a:lstStyle>
            <a:lvl1pPr algn="l">
              <a:lnSpc>
                <a:spcPct val="100000"/>
              </a:lnSpc>
              <a:defRPr sz="4800">
                <a:solidFill>
                  <a:schemeClr val="bg1"/>
                </a:solidFill>
              </a:defRPr>
            </a:lvl1pPr>
          </a:lstStyle>
          <a:p>
            <a:r>
              <a:rPr lang="en-US" smtClean="0"/>
              <a:t>Click to edit Master title style</a:t>
            </a:r>
            <a:endParaRPr lang="en-US" dirty="0"/>
          </a:p>
        </p:txBody>
      </p:sp>
      <p:pic>
        <p:nvPicPr>
          <p:cNvPr id="7" name="Picture 6" descr="FINAL_1212_NCCD_Main_Logo_72dpi.jpg"/>
          <p:cNvPicPr>
            <a:picLocks noChangeAspect="1"/>
          </p:cNvPicPr>
          <p:nvPr/>
        </p:nvPicPr>
        <p:blipFill>
          <a:blip r:embed="rId2"/>
          <a:stretch>
            <a:fillRect/>
          </a:stretch>
        </p:blipFill>
        <p:spPr>
          <a:xfrm>
            <a:off x="457200" y="745067"/>
            <a:ext cx="3841857" cy="621853"/>
          </a:xfrm>
          <a:prstGeom prst="rect">
            <a:avLst/>
          </a:prstGeom>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8804" y="114147"/>
            <a:ext cx="1545317" cy="15453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Rectangle 10"/>
          <p:cNvSpPr/>
          <p:nvPr userDrawn="1"/>
        </p:nvSpPr>
        <p:spPr>
          <a:xfrm>
            <a:off x="0" y="1727200"/>
            <a:ext cx="9144000" cy="51308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prstClr val="white"/>
              </a:solidFill>
            </a:endParaRPr>
          </a:p>
        </p:txBody>
      </p:sp>
      <p:sp>
        <p:nvSpPr>
          <p:cNvPr id="12" name="Rectangle 11"/>
          <p:cNvSpPr/>
          <p:nvPr userDrawn="1"/>
        </p:nvSpPr>
        <p:spPr>
          <a:xfrm>
            <a:off x="0" y="1718733"/>
            <a:ext cx="9144000"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prstClr val="white"/>
              </a:solidFill>
            </a:endParaRPr>
          </a:p>
        </p:txBody>
      </p:sp>
      <p:pic>
        <p:nvPicPr>
          <p:cNvPr id="13" name="Picture 12" descr="FINAL_1212_NCCD_Main_Logo_72dpi.jpg"/>
          <p:cNvPicPr>
            <a:picLocks noChangeAspect="1"/>
          </p:cNvPicPr>
          <p:nvPr userDrawn="1"/>
        </p:nvPicPr>
        <p:blipFill>
          <a:blip r:embed="rId2"/>
          <a:stretch>
            <a:fillRect/>
          </a:stretch>
        </p:blipFill>
        <p:spPr>
          <a:xfrm>
            <a:off x="457200" y="745067"/>
            <a:ext cx="3841857" cy="621853"/>
          </a:xfrm>
          <a:prstGeom prst="rect">
            <a:avLst/>
          </a:prstGeom>
        </p:spPr>
      </p:pic>
      <p:pic>
        <p:nvPicPr>
          <p:cNvPr id="1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28804" y="114147"/>
            <a:ext cx="1545317" cy="15453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0962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4"/>
          <p:cNvSpPr>
            <a:spLocks noGrp="1"/>
          </p:cNvSpPr>
          <p:nvPr>
            <p:ph type="body" sz="quarter" idx="3"/>
          </p:nvPr>
        </p:nvSpPr>
        <p:spPr>
          <a:xfrm>
            <a:off x="4645025" y="1729854"/>
            <a:ext cx="4041775" cy="639762"/>
          </a:xfrm>
        </p:spPr>
        <p:txBody>
          <a:bodyPr anchor="b">
            <a:noAutofit/>
          </a:bodyPr>
          <a:lstStyle>
            <a:lvl1pPr marL="0" indent="0">
              <a:buNone/>
              <a:defRPr sz="2400" b="1">
                <a:solidFill>
                  <a:srgbClr val="A19D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Content Placeholder 5"/>
          <p:cNvSpPr>
            <a:spLocks noGrp="1"/>
          </p:cNvSpPr>
          <p:nvPr>
            <p:ph sz="quarter" idx="4"/>
          </p:nvPr>
        </p:nvSpPr>
        <p:spPr>
          <a:xfrm>
            <a:off x="4645025" y="2369616"/>
            <a:ext cx="4041775" cy="3756547"/>
          </a:xfrm>
        </p:spPr>
        <p:txBody>
          <a:bodyPr>
            <a:noAutofit/>
          </a:bodyPr>
          <a:lstStyle>
            <a:lvl1pPr marL="0" indent="0">
              <a:lnSpc>
                <a:spcPct val="100000"/>
              </a:lnSpc>
              <a:spcBef>
                <a:spcPts val="0"/>
              </a:spcBef>
              <a:spcAft>
                <a:spcPts val="0"/>
              </a:spcAft>
              <a:buFontTx/>
              <a:buNone/>
              <a:defRPr sz="1800"/>
            </a:lvl1pPr>
            <a:lvl2pPr>
              <a:lnSpc>
                <a:spcPct val="100000"/>
              </a:lnSpc>
              <a:spcBef>
                <a:spcPts val="0"/>
              </a:spcBef>
              <a:spcAft>
                <a:spcPts val="0"/>
              </a:spcAft>
              <a:defRPr sz="1800"/>
            </a:lvl2pPr>
            <a:lvl3pPr>
              <a:lnSpc>
                <a:spcPct val="100000"/>
              </a:lnSpc>
              <a:spcBef>
                <a:spcPts val="0"/>
              </a:spcBef>
              <a:spcAft>
                <a:spcPts val="0"/>
              </a:spcAft>
              <a:defRPr sz="1800"/>
            </a:lvl3pPr>
            <a:lvl4pPr>
              <a:lnSpc>
                <a:spcPct val="100000"/>
              </a:lnSpc>
              <a:spcBef>
                <a:spcPts val="0"/>
              </a:spcBef>
              <a:spcAft>
                <a:spcPts val="0"/>
              </a:spcAft>
              <a:defRPr sz="18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5" name="Footer Placeholder 7"/>
          <p:cNvSpPr>
            <a:spLocks noGrp="1"/>
          </p:cNvSpPr>
          <p:nvPr>
            <p:ph type="ftr" sz="quarter" idx="11"/>
          </p:nvPr>
        </p:nvSpPr>
        <p:spPr>
          <a:xfrm>
            <a:off x="618073" y="6356350"/>
            <a:ext cx="6835150" cy="365125"/>
          </a:xfrm>
          <a:prstGeom prst="rect">
            <a:avLst/>
          </a:prstGeom>
        </p:spPr>
        <p:txBody>
          <a:bodyPr/>
          <a:lstStyle>
            <a:lvl1pPr algn="l">
              <a:defRPr/>
            </a:lvl1pPr>
          </a:lstStyle>
          <a:p>
            <a:pPr>
              <a:defRPr/>
            </a:pPr>
            <a:endParaRPr lang="en-US" dirty="0"/>
          </a:p>
        </p:txBody>
      </p:sp>
      <p:sp>
        <p:nvSpPr>
          <p:cNvPr id="17" name="Content Placeholder 5"/>
          <p:cNvSpPr>
            <a:spLocks noGrp="1"/>
          </p:cNvSpPr>
          <p:nvPr>
            <p:ph sz="quarter" idx="12"/>
          </p:nvPr>
        </p:nvSpPr>
        <p:spPr>
          <a:xfrm>
            <a:off x="457200" y="1729853"/>
            <a:ext cx="4041775" cy="4396309"/>
          </a:xfrm>
        </p:spPr>
        <p:txBody>
          <a:bodyPr>
            <a:normAutofit/>
          </a:bodyPr>
          <a:lstStyle>
            <a:lvl1pPr marL="0" indent="0">
              <a:spcAft>
                <a:spcPts val="600"/>
              </a:spcAft>
              <a:buFont typeface="Arial"/>
              <a:buNone/>
              <a:defRPr sz="1800"/>
            </a:lvl1pPr>
            <a:lvl2pPr>
              <a:spcAft>
                <a:spcPts val="600"/>
              </a:spcAft>
              <a:defRPr sz="1800"/>
            </a:lvl2pPr>
            <a:lvl3pPr>
              <a:spcAft>
                <a:spcPts val="600"/>
              </a:spcAft>
              <a:defRPr sz="1800"/>
            </a:lvl3pPr>
            <a:lvl4pPr>
              <a:spcAft>
                <a:spcPts val="600"/>
              </a:spcAft>
              <a:defRPr sz="1800"/>
            </a:lvl4pPr>
            <a:lvl5pPr>
              <a:spcAft>
                <a:spcPts val="60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9" name="TextBox 18"/>
          <p:cNvSpPr txBox="1"/>
          <p:nvPr/>
        </p:nvSpPr>
        <p:spPr>
          <a:xfrm>
            <a:off x="5503599" y="3192536"/>
            <a:ext cx="914400" cy="914400"/>
          </a:xfrm>
          <a:prstGeom prst="rect">
            <a:avLst/>
          </a:prstGeom>
        </p:spPr>
        <p:txBody>
          <a:bodyPr vert="horz" wrap="none" lIns="91440" tIns="45720" rIns="91440" bIns="45720" rtlCol="0" anchor="ctr">
            <a:normAutofit/>
          </a:bodyPr>
          <a:lstStyle/>
          <a:p>
            <a:pPr marL="0" marR="0" indent="0" algn="l" defTabSz="457200" rtl="0" eaLnBrk="1" fontAlgn="auto" latinLnBrk="0" hangingPunct="1">
              <a:lnSpc>
                <a:spcPct val="100000"/>
              </a:lnSpc>
              <a:spcBef>
                <a:spcPct val="0"/>
              </a:spcBef>
              <a:spcAft>
                <a:spcPts val="0"/>
              </a:spcAft>
              <a:buClrTx/>
              <a:buSzTx/>
              <a:buFontTx/>
              <a:buNone/>
              <a:tabLst/>
            </a:pPr>
            <a:endParaRPr kumimoji="0" lang="en-US" sz="2800" b="0" i="0" u="none" strike="noStrike" kern="1200" cap="none" spc="0" normalizeH="0" baseline="0" noProof="0" dirty="0" smtClean="0">
              <a:ln>
                <a:noFill/>
              </a:ln>
              <a:solidFill>
                <a:srgbClr val="FFFFFF"/>
              </a:solidFill>
              <a:effectLst/>
              <a:uLnTx/>
              <a:uFillTx/>
              <a:latin typeface="Verdana"/>
              <a:ea typeface="+mj-ea"/>
              <a:cs typeface="Verdana"/>
            </a:endParaRPr>
          </a:p>
        </p:txBody>
      </p:sp>
      <p:sp>
        <p:nvSpPr>
          <p:cNvPr id="16" name="Title 1"/>
          <p:cNvSpPr>
            <a:spLocks noGrp="1"/>
          </p:cNvSpPr>
          <p:nvPr>
            <p:ph type="title" hasCustomPrompt="1"/>
          </p:nvPr>
        </p:nvSpPr>
        <p:spPr>
          <a:xfrm>
            <a:off x="457200" y="1"/>
            <a:ext cx="8229600" cy="961998"/>
          </a:xfrm>
        </p:spPr>
        <p:txBody>
          <a:bodyPr>
            <a:noAutofit/>
          </a:bodyPr>
          <a:lstStyle>
            <a:lvl1pPr algn="l">
              <a:lnSpc>
                <a:spcPct val="100000"/>
              </a:lnSpc>
              <a:defRPr sz="3200">
                <a:solidFill>
                  <a:srgbClr val="040404"/>
                </a:solidFill>
              </a:defRPr>
            </a:lvl1pPr>
          </a:lstStyle>
          <a:p>
            <a:r>
              <a:rPr lang="en-US" dirty="0" smtClean="0"/>
              <a:t>Slide master</a:t>
            </a:r>
            <a:endParaRPr lang="en-US" dirty="0"/>
          </a:p>
        </p:txBody>
      </p:sp>
    </p:spTree>
    <p:extLst>
      <p:ext uri="{BB962C8B-B14F-4D97-AF65-F5344CB8AC3E}">
        <p14:creationId xmlns:p14="http://schemas.microsoft.com/office/powerpoint/2010/main" val="8224616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81311"/>
            <a:ext cx="8229600" cy="888834"/>
          </a:xfrm>
          <a:prstGeom prst="rect">
            <a:avLst/>
          </a:prstGeom>
        </p:spPr>
        <p:txBody>
          <a:bodyPr anchor="ctr">
            <a:noAutofit/>
          </a:bodyPr>
          <a:lstStyle>
            <a:lvl1pPr algn="l">
              <a:lnSpc>
                <a:spcPct val="100000"/>
              </a:lnSpc>
              <a:defRPr sz="2400">
                <a:solidFill>
                  <a:srgbClr val="FFFFFF"/>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6838950" cy="365125"/>
          </a:xfrm>
          <a:prstGeom prst="rect">
            <a:avLst/>
          </a:prstGeom>
        </p:spPr>
        <p:txBody>
          <a:bodyPr/>
          <a:lstStyle>
            <a:lvl1pPr algn="l">
              <a:defRPr sz="1600"/>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2400"/>
            </a:lvl1pPr>
            <a:lvl2pPr>
              <a:lnSpc>
                <a:spcPct val="100000"/>
              </a:lnSpc>
              <a:spcBef>
                <a:spcPts val="0"/>
              </a:spcBef>
              <a:spcAft>
                <a:spcPts val="0"/>
              </a:spcAft>
              <a:defRPr sz="2400"/>
            </a:lvl2pPr>
            <a:lvl3pPr marL="914400" indent="-457200">
              <a:lnSpc>
                <a:spcPct val="100000"/>
              </a:lnSpc>
              <a:spcBef>
                <a:spcPts val="0"/>
              </a:spcBef>
              <a:spcAft>
                <a:spcPts val="0"/>
              </a:spcAft>
              <a:defRPr sz="2400"/>
            </a:lvl3pPr>
            <a:lvl4pPr marL="1371600" indent="-457200">
              <a:lnSpc>
                <a:spcPct val="100000"/>
              </a:lnSpc>
              <a:spcBef>
                <a:spcPts val="0"/>
              </a:spcBef>
              <a:spcAft>
                <a:spcPts val="0"/>
              </a:spcAft>
              <a:defRPr sz="24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Rectangle 8"/>
          <p:cNvSpPr/>
          <p:nvPr userDrawn="1"/>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2" name="Rectangle 11"/>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Tree>
    <p:extLst>
      <p:ext uri="{BB962C8B-B14F-4D97-AF65-F5344CB8AC3E}">
        <p14:creationId xmlns:p14="http://schemas.microsoft.com/office/powerpoint/2010/main" val="39534491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81311"/>
            <a:ext cx="8229600" cy="888834"/>
          </a:xfrm>
          <a:prstGeom prst="rect">
            <a:avLst/>
          </a:prstGeom>
        </p:spPr>
        <p:txBody>
          <a:bodyPr anchor="ctr">
            <a:noAutofit/>
          </a:bodyPr>
          <a:lstStyle>
            <a:lvl1pPr algn="l">
              <a:lnSpc>
                <a:spcPct val="100000"/>
              </a:lnSpc>
              <a:defRPr sz="2400">
                <a:solidFill>
                  <a:srgbClr val="FFFFFF"/>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6838950" cy="365125"/>
          </a:xfrm>
          <a:prstGeom prst="rect">
            <a:avLst/>
          </a:prstGeom>
        </p:spPr>
        <p:txBody>
          <a:bodyPr/>
          <a:lstStyle>
            <a:lvl1pPr algn="l">
              <a:defRPr sz="1600"/>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2400"/>
            </a:lvl1pPr>
            <a:lvl2pPr>
              <a:lnSpc>
                <a:spcPct val="100000"/>
              </a:lnSpc>
              <a:spcBef>
                <a:spcPts val="0"/>
              </a:spcBef>
              <a:spcAft>
                <a:spcPts val="0"/>
              </a:spcAft>
              <a:defRPr sz="2400"/>
            </a:lvl2pPr>
            <a:lvl3pPr marL="914400" indent="-457200">
              <a:lnSpc>
                <a:spcPct val="100000"/>
              </a:lnSpc>
              <a:spcBef>
                <a:spcPts val="0"/>
              </a:spcBef>
              <a:spcAft>
                <a:spcPts val="0"/>
              </a:spcAft>
              <a:defRPr sz="2400"/>
            </a:lvl3pPr>
            <a:lvl4pPr marL="1371600" indent="-457200">
              <a:lnSpc>
                <a:spcPct val="100000"/>
              </a:lnSpc>
              <a:spcBef>
                <a:spcPts val="0"/>
              </a:spcBef>
              <a:spcAft>
                <a:spcPts val="0"/>
              </a:spcAft>
              <a:defRPr sz="24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Rectangle 8"/>
          <p:cNvSpPr/>
          <p:nvPr userDrawn="1"/>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2" name="Rectangle 11"/>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Tree>
    <p:extLst>
      <p:ext uri="{BB962C8B-B14F-4D97-AF65-F5344CB8AC3E}">
        <p14:creationId xmlns:p14="http://schemas.microsoft.com/office/powerpoint/2010/main" val="29239007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Report figures">
    <p:spTree>
      <p:nvGrpSpPr>
        <p:cNvPr id="1" name=""/>
        <p:cNvGrpSpPr/>
        <p:nvPr/>
      </p:nvGrpSpPr>
      <p:grpSpPr>
        <a:xfrm>
          <a:off x="0" y="0"/>
          <a:ext cx="0" cy="0"/>
          <a:chOff x="0" y="0"/>
          <a:chExt cx="0" cy="0"/>
        </a:xfrm>
      </p:grpSpPr>
      <p:sp>
        <p:nvSpPr>
          <p:cNvPr id="16" name="Content Placeholder 5"/>
          <p:cNvSpPr>
            <a:spLocks noGrp="1"/>
          </p:cNvSpPr>
          <p:nvPr>
            <p:ph sz="quarter" idx="13"/>
          </p:nvPr>
        </p:nvSpPr>
        <p:spPr>
          <a:xfrm>
            <a:off x="457200" y="1385180"/>
            <a:ext cx="8229599" cy="4617267"/>
          </a:xfrm>
        </p:spPr>
        <p:txBody>
          <a:bodyPr>
            <a:noAutofit/>
          </a:bodyPr>
          <a:lstStyle>
            <a:lvl1pPr marL="0" indent="0">
              <a:lnSpc>
                <a:spcPct val="100000"/>
              </a:lnSpc>
              <a:spcBef>
                <a:spcPts val="0"/>
              </a:spcBef>
              <a:buFontTx/>
              <a:buNone/>
              <a:defRPr sz="1600"/>
            </a:lvl1pPr>
            <a:lvl2pPr>
              <a:lnSpc>
                <a:spcPct val="100000"/>
              </a:lnSpc>
              <a:spcBef>
                <a:spcPts val="0"/>
              </a:spcBef>
              <a:defRPr sz="1600"/>
            </a:lvl2pPr>
            <a:lvl3pPr>
              <a:lnSpc>
                <a:spcPct val="100000"/>
              </a:lnSpc>
              <a:spcBef>
                <a:spcPts val="0"/>
              </a:spcBef>
              <a:defRPr sz="1600"/>
            </a:lvl3pPr>
            <a:lvl4pPr>
              <a:lnSpc>
                <a:spcPct val="100000"/>
              </a:lnSpc>
              <a:spcBef>
                <a:spcPts val="0"/>
              </a:spcBef>
              <a:defRPr sz="1600"/>
            </a:lvl4pPr>
            <a:lvl5pPr>
              <a:lnSpc>
                <a:spcPct val="100000"/>
              </a:lnSpc>
              <a:spcBef>
                <a:spcPts val="0"/>
              </a:spcBef>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0" name="Title 1"/>
          <p:cNvSpPr>
            <a:spLocks noGrp="1"/>
          </p:cNvSpPr>
          <p:nvPr>
            <p:ph type="title" hasCustomPrompt="1"/>
          </p:nvPr>
        </p:nvSpPr>
        <p:spPr>
          <a:xfrm>
            <a:off x="457200" y="207025"/>
            <a:ext cx="8229600" cy="961998"/>
          </a:xfrm>
        </p:spPr>
        <p:txBody>
          <a:bodyPr>
            <a:normAutofit/>
          </a:bodyPr>
          <a:lstStyle>
            <a:lvl1pPr algn="ctr">
              <a:lnSpc>
                <a:spcPct val="100000"/>
              </a:lnSpc>
              <a:defRPr sz="2400" b="1">
                <a:solidFill>
                  <a:srgbClr val="040404"/>
                </a:solidFill>
              </a:defRPr>
            </a:lvl1pPr>
          </a:lstStyle>
          <a:p>
            <a:r>
              <a:rPr lang="en-US" dirty="0" smtClean="0"/>
              <a:t>Slide master</a:t>
            </a:r>
            <a:endParaRPr lang="en-US" dirty="0"/>
          </a:p>
        </p:txBody>
      </p:sp>
      <p:sp>
        <p:nvSpPr>
          <p:cNvPr id="3" name="Content Placeholder 2"/>
          <p:cNvSpPr>
            <a:spLocks noGrp="1"/>
          </p:cNvSpPr>
          <p:nvPr>
            <p:ph sz="quarter" idx="14" hasCustomPrompt="1"/>
          </p:nvPr>
        </p:nvSpPr>
        <p:spPr>
          <a:xfrm>
            <a:off x="457200" y="6209362"/>
            <a:ext cx="8229600" cy="354012"/>
          </a:xfrm>
        </p:spPr>
        <p:txBody>
          <a:bodyPr/>
          <a:lstStyle>
            <a:lvl1pPr>
              <a:defRPr baseline="0"/>
            </a:lvl1pPr>
          </a:lstStyle>
          <a:p>
            <a:pPr lvl="0"/>
            <a:r>
              <a:rPr lang="en-US" dirty="0" smtClean="0"/>
              <a:t>N size should be 16-point, notes should be 14-point font.</a:t>
            </a:r>
            <a:endParaRPr lang="en-US" dirty="0"/>
          </a:p>
        </p:txBody>
      </p:sp>
    </p:spTree>
    <p:extLst>
      <p:ext uri="{BB962C8B-B14F-4D97-AF65-F5344CB8AC3E}">
        <p14:creationId xmlns:p14="http://schemas.microsoft.com/office/powerpoint/2010/main" val="24157414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3037" y="10635"/>
            <a:ext cx="7207103" cy="1042029"/>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1371600" y="1447800"/>
            <a:ext cx="7772400" cy="4572000"/>
          </a:xfrm>
          <a:prstGeom prst="rect">
            <a:avLst/>
          </a:prstGeom>
        </p:spPr>
        <p:txBody>
          <a:bodyPr/>
          <a:lstStyle/>
          <a:p>
            <a:pPr lvl="0"/>
            <a:r>
              <a:rPr lang="en-US" noProof="0" dirty="0" smtClean="0"/>
              <a:t>Click icon to add chart</a:t>
            </a:r>
          </a:p>
        </p:txBody>
      </p:sp>
      <p:sp>
        <p:nvSpPr>
          <p:cNvPr id="4" name="Rectangle 4"/>
          <p:cNvSpPr>
            <a:spLocks noGrp="1" noChangeArrowheads="1"/>
          </p:cNvSpPr>
          <p:nvPr>
            <p:ph type="dt" sz="half" idx="10"/>
          </p:nvPr>
        </p:nvSpPr>
        <p:spPr>
          <a:xfrm>
            <a:off x="1295400" y="6245225"/>
            <a:ext cx="2286000" cy="476250"/>
          </a:xfrm>
          <a:prstGeom prst="rect">
            <a:avLst/>
          </a:prstGeom>
        </p:spPr>
        <p:txBody>
          <a:bodyPr/>
          <a:lstStyle>
            <a:lvl1pPr fontAlgn="auto">
              <a:spcBef>
                <a:spcPts val="0"/>
              </a:spcBef>
              <a:spcAft>
                <a:spcPts val="0"/>
              </a:spcAft>
              <a:defRPr>
                <a:solidFill>
                  <a:srgbClr val="FFFFFF"/>
                </a:solidFill>
                <a:latin typeface="Calibri"/>
              </a:defRPr>
            </a:lvl1pPr>
          </a:lstStyle>
          <a:p>
            <a:pPr defTabSz="457200" eaLnBrk="1" hangingPunct="1"/>
            <a:fld id="{6EA68E23-CE04-41E5-9B52-168F3AD1A943}" type="datetimeFigureOut">
              <a:rPr lang="en-US" b="0" smtClean="0"/>
              <a:pPr defTabSz="457200" eaLnBrk="1" hangingPunct="1"/>
              <a:t>10/8/2015</a:t>
            </a:fld>
            <a:endParaRPr lang="en-US" b="0" dirty="0"/>
          </a:p>
        </p:txBody>
      </p:sp>
      <p:sp>
        <p:nvSpPr>
          <p:cNvPr id="5" name="Rectangle 6"/>
          <p:cNvSpPr>
            <a:spLocks noGrp="1" noChangeArrowheads="1"/>
          </p:cNvSpPr>
          <p:nvPr>
            <p:ph type="ftr" sz="quarter" idx="11"/>
          </p:nvPr>
        </p:nvSpPr>
        <p:spPr>
          <a:xfrm>
            <a:off x="4038600" y="6245225"/>
            <a:ext cx="2286000" cy="476250"/>
          </a:xfrm>
          <a:prstGeom prst="rect">
            <a:avLst/>
          </a:prstGeom>
        </p:spPr>
        <p:txBody>
          <a:bodyPr/>
          <a:lstStyle>
            <a:lvl1pPr fontAlgn="auto">
              <a:spcBef>
                <a:spcPts val="0"/>
              </a:spcBef>
              <a:spcAft>
                <a:spcPts val="0"/>
              </a:spcAft>
              <a:defRPr>
                <a:solidFill>
                  <a:srgbClr val="FFFFFF"/>
                </a:solidFill>
                <a:latin typeface="Calibri"/>
              </a:defRPr>
            </a:lvl1pPr>
          </a:lstStyle>
          <a:p>
            <a:pPr defTabSz="457200" eaLnBrk="1" hangingPunct="1"/>
            <a:endParaRPr lang="en-US" b="0" dirty="0"/>
          </a:p>
        </p:txBody>
      </p:sp>
      <p:sp>
        <p:nvSpPr>
          <p:cNvPr id="6" name="Rectangle 7"/>
          <p:cNvSpPr>
            <a:spLocks noGrp="1" noChangeArrowheads="1"/>
          </p:cNvSpPr>
          <p:nvPr>
            <p:ph type="sldNum" sz="quarter" idx="12"/>
          </p:nvPr>
        </p:nvSpPr>
        <p:spPr>
          <a:xfrm>
            <a:off x="6781800" y="6245225"/>
            <a:ext cx="2286000" cy="476250"/>
          </a:xfrm>
          <a:prstGeom prst="rect">
            <a:avLst/>
          </a:prstGeom>
        </p:spPr>
        <p:txBody>
          <a:bodyPr/>
          <a:lstStyle>
            <a:lvl1pPr fontAlgn="auto">
              <a:spcBef>
                <a:spcPts val="0"/>
              </a:spcBef>
              <a:spcAft>
                <a:spcPts val="0"/>
              </a:spcAft>
              <a:defRPr>
                <a:solidFill>
                  <a:srgbClr val="FFFFFF"/>
                </a:solidFill>
                <a:latin typeface="Calibri"/>
              </a:defRPr>
            </a:lvl1pPr>
          </a:lstStyle>
          <a:p>
            <a:pPr defTabSz="457200" eaLnBrk="1" hangingPunct="1"/>
            <a:fld id="{F77421A1-0AD9-4499-BEB2-3E98AB757DA8}" type="slidenum">
              <a:rPr lang="en-US" b="0" smtClean="0"/>
              <a:pPr defTabSz="457200" eaLnBrk="1" hangingPunct="1"/>
              <a:t>‹#›</a:t>
            </a:fld>
            <a:endParaRPr lang="en-US" b="0" dirty="0"/>
          </a:p>
        </p:txBody>
      </p:sp>
    </p:spTree>
    <p:extLst>
      <p:ext uri="{BB962C8B-B14F-4D97-AF65-F5344CB8AC3E}">
        <p14:creationId xmlns:p14="http://schemas.microsoft.com/office/powerpoint/2010/main" val="36156342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Slide with photo">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2825750"/>
            <a:ext cx="9144000" cy="6881962"/>
          </a:xfrm>
          <a:prstGeom prst="rect">
            <a:avLst/>
          </a:prstGeom>
        </p:spPr>
      </p:pic>
      <p:sp>
        <p:nvSpPr>
          <p:cNvPr id="8" name="Rectangle 7"/>
          <p:cNvSpPr/>
          <p:nvPr/>
        </p:nvSpPr>
        <p:spPr>
          <a:xfrm>
            <a:off x="3724" y="1862220"/>
            <a:ext cx="9144000" cy="2159000"/>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ctrTitle"/>
          </p:nvPr>
        </p:nvSpPr>
        <p:spPr>
          <a:xfrm>
            <a:off x="2108200" y="1862220"/>
            <a:ext cx="6350000" cy="2023979"/>
          </a:xfrm>
        </p:spPr>
        <p:txBody>
          <a:bodyPr>
            <a:noAutofit/>
          </a:bodyPr>
          <a:lstStyle>
            <a:lvl1pPr algn="l">
              <a:lnSpc>
                <a:spcPct val="100000"/>
              </a:lnSpc>
              <a:defRPr sz="3200">
                <a:solidFill>
                  <a:srgbClr val="393634"/>
                </a:solidFill>
              </a:defRPr>
            </a:lvl1pPr>
          </a:lstStyle>
          <a:p>
            <a:r>
              <a:rPr lang="en-US" smtClean="0"/>
              <a:t>Click to edit Master title style</a:t>
            </a:r>
            <a:endParaRPr lang="en-US" dirty="0"/>
          </a:p>
        </p:txBody>
      </p:sp>
      <p:sp>
        <p:nvSpPr>
          <p:cNvPr id="10" name="Rectangle 9"/>
          <p:cNvSpPr/>
          <p:nvPr/>
        </p:nvSpPr>
        <p:spPr>
          <a:xfrm>
            <a:off x="0" y="3886200"/>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pic>
        <p:nvPicPr>
          <p:cNvPr id="1026" name="Picture 2" descr="\\sharepoint.nccdcrc.org@SSL\DavWWWRoot\workgroups\communications\LogosTemplates\CRC logos and templates\CRC RGB for scre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480" y="468754"/>
            <a:ext cx="3295440" cy="64922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901635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Title Slide with photo">
    <p:spTree>
      <p:nvGrpSpPr>
        <p:cNvPr id="1" name=""/>
        <p:cNvGrpSpPr/>
        <p:nvPr/>
      </p:nvGrpSpPr>
      <p:grpSpPr>
        <a:xfrm>
          <a:off x="0" y="0"/>
          <a:ext cx="0" cy="0"/>
          <a:chOff x="0" y="0"/>
          <a:chExt cx="0" cy="0"/>
        </a:xfrm>
      </p:grpSpPr>
      <p:pic>
        <p:nvPicPr>
          <p:cNvPr id="7" name="Picture 2" descr="O:\Publications\Stock Photos\young family on picn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09" y="3232652"/>
            <a:ext cx="9156409" cy="60983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0" y="1727200"/>
            <a:ext cx="9180468" cy="2159000"/>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ctrTitle"/>
          </p:nvPr>
        </p:nvSpPr>
        <p:spPr>
          <a:xfrm>
            <a:off x="2108200" y="1727200"/>
            <a:ext cx="6350000" cy="2158999"/>
          </a:xfrm>
        </p:spPr>
        <p:txBody>
          <a:bodyPr>
            <a:noAutofit/>
          </a:bodyPr>
          <a:lstStyle>
            <a:lvl1pPr algn="l">
              <a:lnSpc>
                <a:spcPct val="100000"/>
              </a:lnSpc>
              <a:defRPr sz="3200">
                <a:solidFill>
                  <a:srgbClr val="393634"/>
                </a:solidFill>
              </a:defRPr>
            </a:lvl1pPr>
          </a:lstStyle>
          <a:p>
            <a:r>
              <a:rPr lang="en-US" smtClean="0"/>
              <a:t>Click to edit Master title style</a:t>
            </a:r>
            <a:endParaRPr lang="en-US" dirty="0"/>
          </a:p>
        </p:txBody>
      </p:sp>
      <p:sp>
        <p:nvSpPr>
          <p:cNvPr id="10" name="Rectangle 9"/>
          <p:cNvSpPr/>
          <p:nvPr/>
        </p:nvSpPr>
        <p:spPr>
          <a:xfrm>
            <a:off x="0" y="3886200"/>
            <a:ext cx="9180468"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pic>
        <p:nvPicPr>
          <p:cNvPr id="9" name="Picture 2" descr="\\sharepoint.nccdcrc.org@SSL\DavWWWRoot\workgroups\communications\LogosTemplates\CRC logos and templates\CRC RGB for scre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480" y="480460"/>
            <a:ext cx="3295440" cy="64922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379636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Slide -- no photo">
    <p:spTree>
      <p:nvGrpSpPr>
        <p:cNvPr id="1" name=""/>
        <p:cNvGrpSpPr/>
        <p:nvPr/>
      </p:nvGrpSpPr>
      <p:grpSpPr>
        <a:xfrm>
          <a:off x="0" y="0"/>
          <a:ext cx="0" cy="0"/>
          <a:chOff x="0" y="0"/>
          <a:chExt cx="0" cy="0"/>
        </a:xfrm>
      </p:grpSpPr>
      <p:sp>
        <p:nvSpPr>
          <p:cNvPr id="8" name="Rectangle 7"/>
          <p:cNvSpPr/>
          <p:nvPr/>
        </p:nvSpPr>
        <p:spPr>
          <a:xfrm>
            <a:off x="0" y="1727200"/>
            <a:ext cx="9144000" cy="730250"/>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9" name="Rectangle 8"/>
          <p:cNvSpPr/>
          <p:nvPr/>
        </p:nvSpPr>
        <p:spPr>
          <a:xfrm>
            <a:off x="0" y="1718733"/>
            <a:ext cx="9144000"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6" name="Title 1"/>
          <p:cNvSpPr>
            <a:spLocks noGrp="1"/>
          </p:cNvSpPr>
          <p:nvPr>
            <p:ph type="ctrTitle"/>
          </p:nvPr>
        </p:nvSpPr>
        <p:spPr>
          <a:xfrm>
            <a:off x="2108200" y="1998133"/>
            <a:ext cx="6350000" cy="4385734"/>
          </a:xfrm>
        </p:spPr>
        <p:txBody>
          <a:bodyPr>
            <a:noAutofit/>
          </a:bodyPr>
          <a:lstStyle>
            <a:lvl1pPr algn="l">
              <a:lnSpc>
                <a:spcPct val="100000"/>
              </a:lnSpc>
              <a:defRPr sz="4800">
                <a:solidFill>
                  <a:srgbClr val="393634"/>
                </a:solidFill>
              </a:defRPr>
            </a:lvl1pPr>
          </a:lstStyle>
          <a:p>
            <a:r>
              <a:rPr lang="en-US" smtClean="0"/>
              <a:t>Click to edit Master title style</a:t>
            </a:r>
            <a:endParaRPr lang="en-US" dirty="0"/>
          </a:p>
        </p:txBody>
      </p:sp>
      <p:pic>
        <p:nvPicPr>
          <p:cNvPr id="7" name="Picture 2" descr="\\sharepoint.nccdcrc.org@SSL\DavWWWRoot\workgroups\communications\LogosTemplates\CRC logos and templates\CRC RGB for scree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470" y="425622"/>
            <a:ext cx="3295440" cy="649224"/>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p:nvSpPr>
        <p:spPr>
          <a:xfrm>
            <a:off x="7634377" y="6452558"/>
            <a:ext cx="1371600" cy="276046"/>
          </a:xfrm>
          <a:prstGeom prst="rect">
            <a:avLst/>
          </a:prstGeom>
          <a:solidFill>
            <a:schemeClr val="bg1"/>
          </a:solidFill>
        </p:spPr>
        <p:txBody>
          <a:bodyPr vert="horz" wrap="square" lIns="91440" tIns="45720" rIns="91440" bIns="45720" rtlCol="0" anchor="ctr">
            <a:normAutofit fontScale="55000" lnSpcReduction="20000"/>
          </a:bodyPr>
          <a:lstStyle/>
          <a:p>
            <a:pPr defTabSz="457200" eaLnBrk="1" fontAlgn="auto" hangingPunct="1">
              <a:spcAft>
                <a:spcPts val="0"/>
              </a:spcAft>
            </a:pPr>
            <a:endParaRPr lang="en-US" sz="2800" b="0" dirty="0" smtClean="0">
              <a:solidFill>
                <a:srgbClr val="FFFFFF"/>
              </a:solidFill>
              <a:latin typeface="Verdana"/>
              <a:cs typeface="Verdana"/>
            </a:endParaRPr>
          </a:p>
        </p:txBody>
      </p:sp>
    </p:spTree>
    <p:extLst>
      <p:ext uri="{BB962C8B-B14F-4D97-AF65-F5344CB8AC3E}">
        <p14:creationId xmlns:p14="http://schemas.microsoft.com/office/powerpoint/2010/main" val="5739069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1"/>
            <a:ext cx="8229600" cy="961998"/>
          </a:xfrm>
        </p:spPr>
        <p:txBody>
          <a:bodyPr>
            <a:noAutofit/>
          </a:bodyPr>
          <a:lstStyle>
            <a:lvl1pPr algn="l">
              <a:lnSpc>
                <a:spcPct val="100000"/>
              </a:lnSpc>
              <a:defRPr sz="3200">
                <a:solidFill>
                  <a:srgbClr val="393634"/>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709954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rgbClr val="A19D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solidFill>
                  <a:srgbClr val="393634"/>
                </a:solidFill>
              </a:defRPr>
            </a:lvl1pPr>
            <a:lvl2pPr>
              <a:lnSpc>
                <a:spcPct val="100000"/>
              </a:lnSpc>
              <a:spcBef>
                <a:spcPts val="0"/>
              </a:spcBef>
              <a:spcAft>
                <a:spcPts val="0"/>
              </a:spcAft>
              <a:defRPr sz="1800">
                <a:solidFill>
                  <a:srgbClr val="393634"/>
                </a:solidFill>
              </a:defRPr>
            </a:lvl2pPr>
            <a:lvl3pPr marL="914400" indent="-457200">
              <a:lnSpc>
                <a:spcPct val="100000"/>
              </a:lnSpc>
              <a:spcBef>
                <a:spcPts val="0"/>
              </a:spcBef>
              <a:spcAft>
                <a:spcPts val="0"/>
              </a:spcAft>
              <a:defRPr sz="1800">
                <a:solidFill>
                  <a:srgbClr val="393634"/>
                </a:solidFill>
              </a:defRPr>
            </a:lvl3pPr>
            <a:lvl4pPr marL="1371600" indent="-457200">
              <a:lnSpc>
                <a:spcPct val="100000"/>
              </a:lnSpc>
              <a:spcBef>
                <a:spcPts val="0"/>
              </a:spcBef>
              <a:spcAft>
                <a:spcPts val="0"/>
              </a:spcAft>
              <a:defRPr sz="1800">
                <a:solidFill>
                  <a:srgbClr val="393634"/>
                </a:solidFill>
              </a:defRPr>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925167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4" name="Rectangle 13"/>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9" name="Text Placeholder 4"/>
          <p:cNvSpPr>
            <a:spLocks noGrp="1"/>
          </p:cNvSpPr>
          <p:nvPr>
            <p:ph type="body" sz="quarter" idx="3"/>
          </p:nvPr>
        </p:nvSpPr>
        <p:spPr>
          <a:xfrm>
            <a:off x="4645025" y="1729854"/>
            <a:ext cx="4041775" cy="639762"/>
          </a:xfrm>
        </p:spPr>
        <p:txBody>
          <a:bodyPr anchor="b">
            <a:noAutofit/>
          </a:bodyPr>
          <a:lstStyle>
            <a:lvl1pPr marL="0" indent="0">
              <a:buNone/>
              <a:defRPr sz="2400" b="1">
                <a:solidFill>
                  <a:srgbClr val="A19D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Content Placeholder 5"/>
          <p:cNvSpPr>
            <a:spLocks noGrp="1"/>
          </p:cNvSpPr>
          <p:nvPr>
            <p:ph sz="quarter" idx="4"/>
          </p:nvPr>
        </p:nvSpPr>
        <p:spPr>
          <a:xfrm>
            <a:off x="4645025" y="2369616"/>
            <a:ext cx="4041775" cy="3756547"/>
          </a:xfrm>
        </p:spPr>
        <p:txBody>
          <a:bodyPr>
            <a:noAutofit/>
          </a:bodyPr>
          <a:lstStyle>
            <a:lvl1pPr marL="0" indent="0">
              <a:lnSpc>
                <a:spcPct val="100000"/>
              </a:lnSpc>
              <a:spcBef>
                <a:spcPts val="0"/>
              </a:spcBef>
              <a:spcAft>
                <a:spcPts val="0"/>
              </a:spcAft>
              <a:buFontTx/>
              <a:buNone/>
              <a:defRPr sz="1800"/>
            </a:lvl1pPr>
            <a:lvl2pPr>
              <a:lnSpc>
                <a:spcPct val="100000"/>
              </a:lnSpc>
              <a:spcBef>
                <a:spcPts val="0"/>
              </a:spcBef>
              <a:spcAft>
                <a:spcPts val="0"/>
              </a:spcAft>
              <a:defRPr sz="1800"/>
            </a:lvl2pPr>
            <a:lvl3pPr>
              <a:lnSpc>
                <a:spcPct val="100000"/>
              </a:lnSpc>
              <a:spcBef>
                <a:spcPts val="0"/>
              </a:spcBef>
              <a:spcAft>
                <a:spcPts val="0"/>
              </a:spcAft>
              <a:defRPr sz="1800"/>
            </a:lvl3pPr>
            <a:lvl4pPr>
              <a:lnSpc>
                <a:spcPct val="100000"/>
              </a:lnSpc>
              <a:spcBef>
                <a:spcPts val="0"/>
              </a:spcBef>
              <a:spcAft>
                <a:spcPts val="0"/>
              </a:spcAft>
              <a:defRPr sz="18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5" name="Footer Placeholder 7"/>
          <p:cNvSpPr>
            <a:spLocks noGrp="1"/>
          </p:cNvSpPr>
          <p:nvPr>
            <p:ph type="ftr" sz="quarter" idx="11"/>
          </p:nvPr>
        </p:nvSpPr>
        <p:spPr>
          <a:xfrm>
            <a:off x="618073" y="6356350"/>
            <a:ext cx="683515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7" name="Content Placeholder 5"/>
          <p:cNvSpPr>
            <a:spLocks noGrp="1"/>
          </p:cNvSpPr>
          <p:nvPr>
            <p:ph sz="quarter" idx="12"/>
          </p:nvPr>
        </p:nvSpPr>
        <p:spPr>
          <a:xfrm>
            <a:off x="457200" y="1729853"/>
            <a:ext cx="4041775" cy="4396309"/>
          </a:xfrm>
        </p:spPr>
        <p:txBody>
          <a:bodyPr>
            <a:normAutofit/>
          </a:bodyPr>
          <a:lstStyle>
            <a:lvl1pPr marL="0" indent="0">
              <a:spcAft>
                <a:spcPts val="600"/>
              </a:spcAft>
              <a:buFont typeface="Arial"/>
              <a:buNone/>
              <a:defRPr sz="1800"/>
            </a:lvl1pPr>
            <a:lvl2pPr>
              <a:spcAft>
                <a:spcPts val="600"/>
              </a:spcAft>
              <a:defRPr sz="1800"/>
            </a:lvl2pPr>
            <a:lvl3pPr>
              <a:spcAft>
                <a:spcPts val="600"/>
              </a:spcAft>
              <a:defRPr sz="1800"/>
            </a:lvl3pPr>
            <a:lvl4pPr>
              <a:spcAft>
                <a:spcPts val="600"/>
              </a:spcAft>
              <a:defRPr sz="1800"/>
            </a:lvl4pPr>
            <a:lvl5pPr>
              <a:spcAft>
                <a:spcPts val="60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9" name="TextBox 18"/>
          <p:cNvSpPr txBox="1"/>
          <p:nvPr/>
        </p:nvSpPr>
        <p:spPr>
          <a:xfrm>
            <a:off x="5503599" y="3192536"/>
            <a:ext cx="914400" cy="914400"/>
          </a:xfrm>
          <a:prstGeom prst="rect">
            <a:avLst/>
          </a:prstGeom>
        </p:spPr>
        <p:txBody>
          <a:bodyPr vert="horz" wrap="none" lIns="91440" tIns="45720" rIns="91440" bIns="45720" rtlCol="0" anchor="ctr">
            <a:normAutofit/>
          </a:bodyPr>
          <a:lstStyle/>
          <a:p>
            <a:pPr defTabSz="457200" eaLnBrk="1" fontAlgn="auto" hangingPunct="1">
              <a:spcAft>
                <a:spcPts val="0"/>
              </a:spcAft>
            </a:pPr>
            <a:endParaRPr lang="en-US" sz="2800" b="0" dirty="0" smtClean="0">
              <a:solidFill>
                <a:srgbClr val="FFFFFF"/>
              </a:solidFill>
              <a:latin typeface="Verdana"/>
              <a:cs typeface="Verdana"/>
            </a:endParaRPr>
          </a:p>
        </p:txBody>
      </p:sp>
      <p:sp>
        <p:nvSpPr>
          <p:cNvPr id="16" name="Title 1"/>
          <p:cNvSpPr>
            <a:spLocks noGrp="1"/>
          </p:cNvSpPr>
          <p:nvPr>
            <p:ph type="title" hasCustomPrompt="1"/>
          </p:nvPr>
        </p:nvSpPr>
        <p:spPr>
          <a:xfrm>
            <a:off x="457200" y="1"/>
            <a:ext cx="8229600" cy="961998"/>
          </a:xfrm>
        </p:spPr>
        <p:txBody>
          <a:bodyPr>
            <a:noAutofit/>
          </a:bodyPr>
          <a:lstStyle>
            <a:lvl1pPr algn="l">
              <a:lnSpc>
                <a:spcPct val="100000"/>
              </a:lnSpc>
              <a:defRPr sz="3200">
                <a:solidFill>
                  <a:srgbClr val="040404"/>
                </a:solidFill>
              </a:defRPr>
            </a:lvl1pPr>
          </a:lstStyle>
          <a:p>
            <a:r>
              <a:rPr lang="en-US" dirty="0" smtClean="0"/>
              <a:t>Slide master</a:t>
            </a:r>
            <a:endParaRPr lang="en-US" dirty="0"/>
          </a:p>
        </p:txBody>
      </p:sp>
    </p:spTree>
    <p:extLst>
      <p:ext uri="{BB962C8B-B14F-4D97-AF65-F5344CB8AC3E}">
        <p14:creationId xmlns:p14="http://schemas.microsoft.com/office/powerpoint/2010/main" val="4550963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618073" y="6356350"/>
            <a:ext cx="693004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5" name="Text Placeholder 4"/>
          <p:cNvSpPr>
            <a:spLocks noGrp="1"/>
          </p:cNvSpPr>
          <p:nvPr>
            <p:ph type="body" sz="quarter" idx="12"/>
          </p:nvPr>
        </p:nvSpPr>
        <p:spPr>
          <a:xfrm>
            <a:off x="560915" y="1729854"/>
            <a:ext cx="3884083" cy="639762"/>
          </a:xfrm>
        </p:spPr>
        <p:txBody>
          <a:bodyPr anchor="b">
            <a:noAutofit/>
          </a:bodyPr>
          <a:lstStyle>
            <a:lvl1pPr marL="0" indent="0">
              <a:buNone/>
              <a:defRPr sz="1800" b="1">
                <a:solidFill>
                  <a:srgbClr val="04040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Content Placeholder 5"/>
          <p:cNvSpPr>
            <a:spLocks noGrp="1"/>
          </p:cNvSpPr>
          <p:nvPr>
            <p:ph sz="quarter" idx="13"/>
          </p:nvPr>
        </p:nvSpPr>
        <p:spPr>
          <a:xfrm>
            <a:off x="560915" y="2369616"/>
            <a:ext cx="3884083" cy="3756547"/>
          </a:xfrm>
        </p:spPr>
        <p:txBody>
          <a:bodyPr>
            <a:noAutofit/>
          </a:bodyPr>
          <a:lstStyle>
            <a:lvl1pPr marL="0" indent="0">
              <a:lnSpc>
                <a:spcPct val="100000"/>
              </a:lnSpc>
              <a:spcBef>
                <a:spcPts val="0"/>
              </a:spcBef>
              <a:buFontTx/>
              <a:buNone/>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7" name="Text Placeholder 4"/>
          <p:cNvSpPr>
            <a:spLocks noGrp="1"/>
          </p:cNvSpPr>
          <p:nvPr>
            <p:ph type="body" sz="quarter" idx="14"/>
          </p:nvPr>
        </p:nvSpPr>
        <p:spPr>
          <a:xfrm>
            <a:off x="4802716" y="1729854"/>
            <a:ext cx="3884083" cy="639762"/>
          </a:xfrm>
        </p:spPr>
        <p:txBody>
          <a:bodyPr anchor="b">
            <a:noAutofit/>
          </a:bodyPr>
          <a:lstStyle>
            <a:lvl1pPr marL="0" indent="0">
              <a:buNone/>
              <a:defRPr sz="1800" b="1">
                <a:solidFill>
                  <a:srgbClr val="04040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8" name="Content Placeholder 5"/>
          <p:cNvSpPr>
            <a:spLocks noGrp="1"/>
          </p:cNvSpPr>
          <p:nvPr>
            <p:ph sz="quarter" idx="15"/>
          </p:nvPr>
        </p:nvSpPr>
        <p:spPr>
          <a:xfrm>
            <a:off x="4802716" y="2369616"/>
            <a:ext cx="3884083" cy="3756547"/>
          </a:xfrm>
        </p:spPr>
        <p:txBody>
          <a:bodyPr>
            <a:noAutofit/>
          </a:bodyPr>
          <a:lstStyle>
            <a:lvl1pPr marL="0" indent="0">
              <a:lnSpc>
                <a:spcPct val="100000"/>
              </a:lnSpc>
              <a:spcBef>
                <a:spcPts val="0"/>
              </a:spcBef>
              <a:buFontTx/>
              <a:buNone/>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Rectangle 11"/>
          <p:cNvSpPr/>
          <p:nvPr/>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4" name="Rectangle 13"/>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0" name="Title 1"/>
          <p:cNvSpPr>
            <a:spLocks noGrp="1"/>
          </p:cNvSpPr>
          <p:nvPr>
            <p:ph type="title" hasCustomPrompt="1"/>
          </p:nvPr>
        </p:nvSpPr>
        <p:spPr>
          <a:xfrm>
            <a:off x="457200" y="1"/>
            <a:ext cx="8229600" cy="961998"/>
          </a:xfrm>
        </p:spPr>
        <p:txBody>
          <a:bodyPr>
            <a:normAutofit/>
          </a:bodyPr>
          <a:lstStyle>
            <a:lvl1pPr algn="l">
              <a:lnSpc>
                <a:spcPct val="100000"/>
              </a:lnSpc>
              <a:defRPr sz="3200">
                <a:solidFill>
                  <a:srgbClr val="040404"/>
                </a:solidFill>
              </a:defRPr>
            </a:lvl1pPr>
          </a:lstStyle>
          <a:p>
            <a:r>
              <a:rPr lang="en-US" dirty="0" smtClean="0"/>
              <a:t>Slide master</a:t>
            </a:r>
            <a:endParaRPr lang="en-US" dirty="0"/>
          </a:p>
        </p:txBody>
      </p:sp>
    </p:spTree>
    <p:extLst>
      <p:ext uri="{BB962C8B-B14F-4D97-AF65-F5344CB8AC3E}">
        <p14:creationId xmlns:p14="http://schemas.microsoft.com/office/powerpoint/2010/main" val="1717571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0" name="Footer Placeholder 7"/>
          <p:cNvSpPr>
            <a:spLocks noGrp="1"/>
          </p:cNvSpPr>
          <p:nvPr>
            <p:ph type="ftr" sz="quarter" idx="11"/>
          </p:nvPr>
        </p:nvSpPr>
        <p:spPr>
          <a:xfrm>
            <a:off x="618073" y="6356350"/>
            <a:ext cx="6930040" cy="365125"/>
          </a:xfrm>
          <a:prstGeom prst="rect">
            <a:avLst/>
          </a:prstGeom>
        </p:spPr>
        <p:txBody>
          <a:bodyPr/>
          <a:lstStyle>
            <a:lvl1pPr algn="l">
              <a:defRPr/>
            </a:lvl1pPr>
          </a:lstStyle>
          <a:p>
            <a:pPr>
              <a:defRPr/>
            </a:pPr>
            <a:endParaRPr lang="en-US" dirty="0"/>
          </a:p>
        </p:txBody>
      </p:sp>
      <p:sp>
        <p:nvSpPr>
          <p:cNvPr id="8" name="Rectangle 7"/>
          <p:cNvSpPr/>
          <p:nvPr/>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itle 1"/>
          <p:cNvSpPr>
            <a:spLocks noGrp="1"/>
          </p:cNvSpPr>
          <p:nvPr>
            <p:ph type="title" hasCustomPrompt="1"/>
          </p:nvPr>
        </p:nvSpPr>
        <p:spPr>
          <a:xfrm>
            <a:off x="457200" y="1"/>
            <a:ext cx="8229600" cy="961998"/>
          </a:xfrm>
        </p:spPr>
        <p:txBody>
          <a:bodyPr>
            <a:noAutofit/>
          </a:bodyPr>
          <a:lstStyle>
            <a:lvl1pPr algn="l">
              <a:lnSpc>
                <a:spcPct val="100000"/>
              </a:lnSpc>
              <a:defRPr sz="3200" b="0">
                <a:solidFill>
                  <a:srgbClr val="040404"/>
                </a:solidFill>
              </a:defRPr>
            </a:lvl1pPr>
          </a:lstStyle>
          <a:p>
            <a:r>
              <a:rPr lang="en-US" dirty="0" smtClean="0"/>
              <a:t>Slide master</a:t>
            </a:r>
            <a:endParaRPr lang="en-US" dirty="0"/>
          </a:p>
        </p:txBody>
      </p:sp>
    </p:spTree>
    <p:extLst>
      <p:ext uri="{BB962C8B-B14F-4D97-AF65-F5344CB8AC3E}">
        <p14:creationId xmlns:p14="http://schemas.microsoft.com/office/powerpoint/2010/main" val="40206801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0" name="Footer Placeholder 7"/>
          <p:cNvSpPr>
            <a:spLocks noGrp="1"/>
          </p:cNvSpPr>
          <p:nvPr>
            <p:ph type="ftr" sz="quarter" idx="11"/>
          </p:nvPr>
        </p:nvSpPr>
        <p:spPr>
          <a:xfrm>
            <a:off x="618073" y="6356350"/>
            <a:ext cx="693004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8" name="Rectangle 7"/>
          <p:cNvSpPr/>
          <p:nvPr/>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2" name="Rectangle 11"/>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3" name="Title 1"/>
          <p:cNvSpPr>
            <a:spLocks noGrp="1"/>
          </p:cNvSpPr>
          <p:nvPr>
            <p:ph type="title" hasCustomPrompt="1"/>
          </p:nvPr>
        </p:nvSpPr>
        <p:spPr>
          <a:xfrm>
            <a:off x="457200" y="1"/>
            <a:ext cx="8229600" cy="961998"/>
          </a:xfrm>
        </p:spPr>
        <p:txBody>
          <a:bodyPr>
            <a:noAutofit/>
          </a:bodyPr>
          <a:lstStyle>
            <a:lvl1pPr algn="l">
              <a:lnSpc>
                <a:spcPct val="100000"/>
              </a:lnSpc>
              <a:defRPr sz="3200">
                <a:solidFill>
                  <a:srgbClr val="040404"/>
                </a:solidFill>
              </a:defRPr>
            </a:lvl1pPr>
          </a:lstStyle>
          <a:p>
            <a:r>
              <a:rPr lang="en-US" dirty="0" smtClean="0"/>
              <a:t>Slide master</a:t>
            </a:r>
            <a:endParaRPr lang="en-US" dirty="0"/>
          </a:p>
        </p:txBody>
      </p:sp>
    </p:spTree>
    <p:extLst>
      <p:ext uri="{BB962C8B-B14F-4D97-AF65-F5344CB8AC3E}">
        <p14:creationId xmlns:p14="http://schemas.microsoft.com/office/powerpoint/2010/main" val="25541523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a:defRPr sz="2800">
                <a:solidFill>
                  <a:srgbClr val="FFFFFF"/>
                </a:solidFill>
              </a:defRPr>
            </a:lvl1pPr>
          </a:lstStyle>
          <a:p>
            <a:pPr defTabSz="457200" eaLnBrk="1" fontAlgn="auto" hangingPunct="1">
              <a:spcAft>
                <a:spcPts val="0"/>
              </a:spcAft>
              <a:defRPr/>
            </a:pPr>
            <a:r>
              <a:rPr lang="en-US" b="0" dirty="0" smtClean="0">
                <a:latin typeface="Verdana"/>
                <a:cs typeface="Verdana"/>
              </a:rPr>
              <a:t>Click to edit Master title style</a:t>
            </a:r>
          </a:p>
        </p:txBody>
      </p:sp>
      <p:sp>
        <p:nvSpPr>
          <p:cNvPr id="9" name="Footer Placeholder 7"/>
          <p:cNvSpPr>
            <a:spLocks noGrp="1"/>
          </p:cNvSpPr>
          <p:nvPr>
            <p:ph type="ftr" sz="quarter" idx="11"/>
          </p:nvPr>
        </p:nvSpPr>
        <p:spPr>
          <a:xfrm>
            <a:off x="618072" y="6356350"/>
            <a:ext cx="6826523"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Tree>
    <p:extLst>
      <p:ext uri="{BB962C8B-B14F-4D97-AF65-F5344CB8AC3E}">
        <p14:creationId xmlns:p14="http://schemas.microsoft.com/office/powerpoint/2010/main" val="27864335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marL="0" indent="0">
              <a:defRPr sz="2400"/>
            </a:lvl1pPr>
            <a:lvl2pPr marL="285750" indent="-285750">
              <a:buFont typeface="Verdana" panose="020B0604030504040204" pitchFamily="34" charset="0"/>
              <a:buChar char="•"/>
              <a:defRPr sz="1800"/>
            </a:lvl2pPr>
            <a:lvl3pPr marL="914400" indent="-457200">
              <a:buFont typeface="Verdana" panose="020B0604030504040204" pitchFamily="34" charset="0"/>
              <a:buChar char="»"/>
              <a:defRPr sz="1800"/>
            </a:lvl3pPr>
            <a:lvl4pPr>
              <a:defRPr sz="18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443066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500624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8601" y="206890"/>
            <a:ext cx="4692315" cy="1489564"/>
          </a:xfrm>
          <a:solidFill>
            <a:schemeClr val="bg1"/>
          </a:solidFill>
          <a:ln>
            <a:noFill/>
          </a:ln>
        </p:spPr>
        <p:txBody>
          <a:bodyPr>
            <a:noAutofit/>
          </a:bodyPr>
          <a:lstStyle>
            <a:lvl1pPr algn="ctr">
              <a:lnSpc>
                <a:spcPct val="100000"/>
              </a:lnSpc>
              <a:defRPr sz="2800">
                <a:solidFill>
                  <a:schemeClr val="tx1">
                    <a:lumMod val="50000"/>
                  </a:schemeClr>
                </a:solidFill>
                <a:latin typeface="+mn-lt"/>
              </a:defRPr>
            </a:lvl1pPr>
          </a:lstStyle>
          <a:p>
            <a:r>
              <a:rPr lang="en-US" dirty="0" smtClean="0"/>
              <a:t>Slide master</a:t>
            </a:r>
            <a:endParaRPr lang="en-US" dirty="0"/>
          </a:p>
        </p:txBody>
      </p:sp>
    </p:spTree>
    <p:extLst>
      <p:ext uri="{BB962C8B-B14F-4D97-AF65-F5344CB8AC3E}">
        <p14:creationId xmlns:p14="http://schemas.microsoft.com/office/powerpoint/2010/main" val="7871083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2" name="TextBox 1"/>
          <p:cNvSpPr txBox="1"/>
          <p:nvPr/>
        </p:nvSpPr>
        <p:spPr>
          <a:xfrm>
            <a:off x="7634377" y="6452558"/>
            <a:ext cx="1371600" cy="276046"/>
          </a:xfrm>
          <a:prstGeom prst="rect">
            <a:avLst/>
          </a:prstGeom>
          <a:solidFill>
            <a:schemeClr val="bg1"/>
          </a:solidFill>
        </p:spPr>
        <p:txBody>
          <a:bodyPr vert="horz" wrap="square" lIns="91440" tIns="45720" rIns="91440" bIns="45720" rtlCol="0" anchor="ctr">
            <a:normAutofit fontScale="55000" lnSpcReduction="20000"/>
          </a:bodyPr>
          <a:lstStyle/>
          <a:p>
            <a:pPr defTabSz="457200" eaLnBrk="1" fontAlgn="auto" hangingPunct="1">
              <a:spcAft>
                <a:spcPts val="0"/>
              </a:spcAft>
            </a:pPr>
            <a:endParaRPr lang="en-US" sz="2800" b="0" dirty="0" smtClean="0">
              <a:solidFill>
                <a:srgbClr val="FFFFFF"/>
              </a:solidFill>
              <a:latin typeface="Verdana"/>
              <a:cs typeface="Verdana"/>
            </a:endParaRPr>
          </a:p>
        </p:txBody>
      </p:sp>
    </p:spTree>
    <p:extLst>
      <p:ext uri="{BB962C8B-B14F-4D97-AF65-F5344CB8AC3E}">
        <p14:creationId xmlns:p14="http://schemas.microsoft.com/office/powerpoint/2010/main" val="32428000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prstClr val="white"/>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prstClr val="white"/>
              </a:solidFill>
            </a:endParaRPr>
          </a:p>
        </p:txBody>
      </p:sp>
      <p:sp>
        <p:nvSpPr>
          <p:cNvPr id="2" name="Title 1"/>
          <p:cNvSpPr>
            <a:spLocks noGrp="1"/>
          </p:cNvSpPr>
          <p:nvPr>
            <p:ph type="title" hasCustomPrompt="1"/>
          </p:nvPr>
        </p:nvSpPr>
        <p:spPr>
          <a:xfrm>
            <a:off x="457200" y="91440"/>
            <a:ext cx="8229600" cy="888834"/>
          </a:xfrm>
        </p:spPr>
        <p:txBody>
          <a:bodyPr>
            <a:noAutofit/>
          </a:bodyPr>
          <a:lstStyle>
            <a:lvl1pPr algn="l">
              <a:lnSpc>
                <a:spcPts val="2500"/>
              </a:lnSpc>
              <a:defRPr sz="2400">
                <a:solidFill>
                  <a:srgbClr val="FFFFFF"/>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289560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C4845">
                  <a:tint val="75000"/>
                </a:srgbClr>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lvl1pPr>
            <a:lvl2pPr>
              <a:lnSpc>
                <a:spcPct val="100000"/>
              </a:lnSpc>
              <a:spcBef>
                <a:spcPts val="0"/>
              </a:spcBef>
              <a:spcAft>
                <a:spcPts val="0"/>
              </a:spcAft>
              <a:defRPr sz="1800"/>
            </a:lvl2pPr>
            <a:lvl3pPr marL="914400" indent="-457200">
              <a:lnSpc>
                <a:spcPct val="100000"/>
              </a:lnSpc>
              <a:spcBef>
                <a:spcPts val="0"/>
              </a:spcBef>
              <a:spcAft>
                <a:spcPts val="0"/>
              </a:spcAft>
              <a:defRPr sz="1800"/>
            </a:lvl3pPr>
            <a:lvl4pPr marL="1371600" indent="-457200">
              <a:lnSpc>
                <a:spcPct val="100000"/>
              </a:lnSpc>
              <a:spcBef>
                <a:spcPts val="0"/>
              </a:spcBef>
              <a:spcAft>
                <a:spcPts val="0"/>
              </a:spcAft>
              <a:defRPr sz="18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2065464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81311"/>
            <a:ext cx="8229600" cy="888834"/>
          </a:xfrm>
        </p:spPr>
        <p:txBody>
          <a:bodyPr>
            <a:noAutofit/>
          </a:bodyPr>
          <a:lstStyle>
            <a:lvl1pPr algn="l">
              <a:lnSpc>
                <a:spcPct val="100000"/>
              </a:lnSpc>
              <a:defRPr sz="2400">
                <a:solidFill>
                  <a:srgbClr val="FFFFFF"/>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289560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lvl1pPr>
            <a:lvl2pPr>
              <a:lnSpc>
                <a:spcPct val="100000"/>
              </a:lnSpc>
              <a:spcBef>
                <a:spcPts val="0"/>
              </a:spcBef>
              <a:spcAft>
                <a:spcPts val="0"/>
              </a:spcAft>
              <a:defRPr sz="1800"/>
            </a:lvl2pPr>
            <a:lvl3pPr marL="914400" indent="-457200">
              <a:lnSpc>
                <a:spcPct val="100000"/>
              </a:lnSpc>
              <a:spcBef>
                <a:spcPts val="0"/>
              </a:spcBef>
              <a:spcAft>
                <a:spcPts val="0"/>
              </a:spcAft>
              <a:defRPr sz="1800"/>
            </a:lvl3pPr>
            <a:lvl4pPr marL="1371600" indent="-457200">
              <a:lnSpc>
                <a:spcPct val="100000"/>
              </a:lnSpc>
              <a:spcBef>
                <a:spcPts val="0"/>
              </a:spcBef>
              <a:spcAft>
                <a:spcPts val="0"/>
              </a:spcAft>
              <a:defRPr sz="18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7050627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91440"/>
            <a:ext cx="8229600" cy="888834"/>
          </a:xfrm>
        </p:spPr>
        <p:txBody>
          <a:bodyPr>
            <a:noAutofit/>
          </a:bodyPr>
          <a:lstStyle>
            <a:lvl1pPr algn="l">
              <a:lnSpc>
                <a:spcPts val="2500"/>
              </a:lnSpc>
              <a:defRPr sz="2400">
                <a:solidFill>
                  <a:srgbClr val="FFFFFF"/>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289560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lvl1pPr>
            <a:lvl2pPr>
              <a:lnSpc>
                <a:spcPct val="100000"/>
              </a:lnSpc>
              <a:spcBef>
                <a:spcPts val="0"/>
              </a:spcBef>
              <a:spcAft>
                <a:spcPts val="0"/>
              </a:spcAft>
              <a:defRPr sz="1800"/>
            </a:lvl2pPr>
            <a:lvl3pPr marL="914400" indent="-457200">
              <a:lnSpc>
                <a:spcPct val="100000"/>
              </a:lnSpc>
              <a:spcBef>
                <a:spcPts val="0"/>
              </a:spcBef>
              <a:spcAft>
                <a:spcPts val="0"/>
              </a:spcAft>
              <a:defRPr sz="1800"/>
            </a:lvl3pPr>
            <a:lvl4pPr marL="1371600" indent="-457200">
              <a:lnSpc>
                <a:spcPct val="100000"/>
              </a:lnSpc>
              <a:spcBef>
                <a:spcPts val="0"/>
              </a:spcBef>
              <a:spcAft>
                <a:spcPts val="0"/>
              </a:spcAft>
              <a:defRPr sz="18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7361985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81311"/>
            <a:ext cx="8229600" cy="888834"/>
          </a:xfrm>
        </p:spPr>
        <p:txBody>
          <a:bodyPr>
            <a:noAutofit/>
          </a:bodyPr>
          <a:lstStyle>
            <a:lvl1pPr algn="l">
              <a:lnSpc>
                <a:spcPts val="2500"/>
              </a:lnSpc>
              <a:defRPr sz="2400">
                <a:solidFill>
                  <a:srgbClr val="FFFFFF"/>
                </a:solidFill>
              </a:defRPr>
            </a:lvl1pPr>
          </a:lstStyle>
          <a:p>
            <a:r>
              <a:rPr lang="en-US" dirty="0" smtClean="0"/>
              <a:t>Slide master</a:t>
            </a:r>
            <a:endParaRPr lang="en-US" dirty="0"/>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lvl1pPr>
            <a:lvl2pPr>
              <a:lnSpc>
                <a:spcPct val="100000"/>
              </a:lnSpc>
              <a:spcBef>
                <a:spcPts val="0"/>
              </a:spcBef>
              <a:spcAft>
                <a:spcPts val="0"/>
              </a:spcAft>
              <a:defRPr sz="1800"/>
            </a:lvl2pPr>
            <a:lvl3pPr marL="914400" indent="-457200">
              <a:lnSpc>
                <a:spcPct val="100000"/>
              </a:lnSpc>
              <a:spcBef>
                <a:spcPts val="0"/>
              </a:spcBef>
              <a:spcAft>
                <a:spcPts val="0"/>
              </a:spcAft>
              <a:defRPr sz="1800"/>
            </a:lvl3pPr>
            <a:lvl4pPr marL="1371600" indent="-457200">
              <a:lnSpc>
                <a:spcPct val="100000"/>
              </a:lnSpc>
              <a:spcBef>
                <a:spcPts val="0"/>
              </a:spcBef>
              <a:spcAft>
                <a:spcPts val="0"/>
              </a:spcAft>
              <a:defRPr sz="18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282670"/>
            <a:ext cx="1306402" cy="4861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ectangle 8"/>
          <p:cNvSpPr/>
          <p:nvPr userDrawn="1"/>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2" name="Rectangle 11"/>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6282670"/>
            <a:ext cx="1306402" cy="4861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5255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noChangeArrowheads="1"/>
          </p:cNvSpPr>
          <p:nvPr>
            <p:ph type="dt" sz="half" idx="10"/>
          </p:nvPr>
        </p:nvSpPr>
        <p:spPr>
          <a:xfrm>
            <a:off x="1295400" y="6245225"/>
            <a:ext cx="2286000" cy="476250"/>
          </a:xfrm>
          <a:prstGeom prst="rect">
            <a:avLst/>
          </a:prstGeom>
          <a:ln/>
        </p:spPr>
        <p:txBody>
          <a:bodyPr/>
          <a:lstStyle>
            <a:lvl1pPr>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5884339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1_Title Slide -- no photo">
    <p:spTree>
      <p:nvGrpSpPr>
        <p:cNvPr id="1" name=""/>
        <p:cNvGrpSpPr/>
        <p:nvPr/>
      </p:nvGrpSpPr>
      <p:grpSpPr>
        <a:xfrm>
          <a:off x="0" y="0"/>
          <a:ext cx="0" cy="0"/>
          <a:chOff x="0" y="0"/>
          <a:chExt cx="0" cy="0"/>
        </a:xfrm>
      </p:grpSpPr>
      <p:sp>
        <p:nvSpPr>
          <p:cNvPr id="8" name="Rectangle 7"/>
          <p:cNvSpPr/>
          <p:nvPr/>
        </p:nvSpPr>
        <p:spPr>
          <a:xfrm>
            <a:off x="0" y="1727200"/>
            <a:ext cx="9144000" cy="51308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prstClr val="white"/>
              </a:solidFill>
            </a:endParaRPr>
          </a:p>
        </p:txBody>
      </p:sp>
      <p:sp>
        <p:nvSpPr>
          <p:cNvPr id="9" name="Rectangle 8"/>
          <p:cNvSpPr/>
          <p:nvPr/>
        </p:nvSpPr>
        <p:spPr>
          <a:xfrm>
            <a:off x="0" y="1718733"/>
            <a:ext cx="9144000"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prstClr val="white"/>
              </a:solidFill>
            </a:endParaRPr>
          </a:p>
        </p:txBody>
      </p:sp>
      <p:sp>
        <p:nvSpPr>
          <p:cNvPr id="6" name="Title 1"/>
          <p:cNvSpPr>
            <a:spLocks noGrp="1"/>
          </p:cNvSpPr>
          <p:nvPr>
            <p:ph type="ctrTitle"/>
          </p:nvPr>
        </p:nvSpPr>
        <p:spPr>
          <a:xfrm>
            <a:off x="2108200" y="1998133"/>
            <a:ext cx="6350000" cy="4385734"/>
          </a:xfrm>
        </p:spPr>
        <p:txBody>
          <a:bodyPr>
            <a:noAutofit/>
          </a:bodyPr>
          <a:lstStyle>
            <a:lvl1pPr algn="l">
              <a:lnSpc>
                <a:spcPct val="100000"/>
              </a:lnSpc>
              <a:defRPr sz="4800">
                <a:solidFill>
                  <a:schemeClr val="bg1"/>
                </a:solidFill>
              </a:defRPr>
            </a:lvl1pPr>
          </a:lstStyle>
          <a:p>
            <a:r>
              <a:rPr lang="en-US" smtClean="0"/>
              <a:t>Click to edit Master title style</a:t>
            </a:r>
            <a:endParaRPr lang="en-US" dirty="0"/>
          </a:p>
        </p:txBody>
      </p:sp>
      <p:pic>
        <p:nvPicPr>
          <p:cNvPr id="7" name="Picture 6" descr="FINAL_1212_NCCD_Main_Logo_72dpi.jpg"/>
          <p:cNvPicPr>
            <a:picLocks noChangeAspect="1"/>
          </p:cNvPicPr>
          <p:nvPr/>
        </p:nvPicPr>
        <p:blipFill>
          <a:blip r:embed="rId2"/>
          <a:stretch>
            <a:fillRect/>
          </a:stretch>
        </p:blipFill>
        <p:spPr>
          <a:xfrm>
            <a:off x="457200" y="745067"/>
            <a:ext cx="3841857" cy="621853"/>
          </a:xfrm>
          <a:prstGeom prst="rect">
            <a:avLst/>
          </a:prstGeom>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8804" y="114147"/>
            <a:ext cx="1545317" cy="15453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Rectangle 10"/>
          <p:cNvSpPr/>
          <p:nvPr userDrawn="1"/>
        </p:nvSpPr>
        <p:spPr>
          <a:xfrm>
            <a:off x="0" y="1727200"/>
            <a:ext cx="9144000" cy="51308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prstClr val="white"/>
              </a:solidFill>
            </a:endParaRPr>
          </a:p>
        </p:txBody>
      </p:sp>
      <p:sp>
        <p:nvSpPr>
          <p:cNvPr id="12" name="Rectangle 11"/>
          <p:cNvSpPr/>
          <p:nvPr userDrawn="1"/>
        </p:nvSpPr>
        <p:spPr>
          <a:xfrm>
            <a:off x="0" y="1718733"/>
            <a:ext cx="9144000"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prstClr val="white"/>
              </a:solidFill>
            </a:endParaRPr>
          </a:p>
        </p:txBody>
      </p:sp>
      <p:pic>
        <p:nvPicPr>
          <p:cNvPr id="13" name="Picture 12" descr="FINAL_1212_NCCD_Main_Logo_72dpi.jpg"/>
          <p:cNvPicPr>
            <a:picLocks noChangeAspect="1"/>
          </p:cNvPicPr>
          <p:nvPr userDrawn="1"/>
        </p:nvPicPr>
        <p:blipFill>
          <a:blip r:embed="rId2"/>
          <a:stretch>
            <a:fillRect/>
          </a:stretch>
        </p:blipFill>
        <p:spPr>
          <a:xfrm>
            <a:off x="457200" y="745067"/>
            <a:ext cx="3841857" cy="621853"/>
          </a:xfrm>
          <a:prstGeom prst="rect">
            <a:avLst/>
          </a:prstGeom>
        </p:spPr>
      </p:pic>
      <p:pic>
        <p:nvPicPr>
          <p:cNvPr id="1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28804" y="114147"/>
            <a:ext cx="1545317" cy="154531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19822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81311"/>
            <a:ext cx="8229600" cy="888834"/>
          </a:xfrm>
          <a:prstGeom prst="rect">
            <a:avLst/>
          </a:prstGeom>
        </p:spPr>
        <p:txBody>
          <a:bodyPr anchor="ctr">
            <a:noAutofit/>
          </a:bodyPr>
          <a:lstStyle>
            <a:lvl1pPr algn="l">
              <a:lnSpc>
                <a:spcPct val="100000"/>
              </a:lnSpc>
              <a:defRPr sz="2400">
                <a:solidFill>
                  <a:srgbClr val="FFFFFF"/>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6838950" cy="365125"/>
          </a:xfrm>
          <a:prstGeom prst="rect">
            <a:avLst/>
          </a:prstGeom>
        </p:spPr>
        <p:txBody>
          <a:bodyPr/>
          <a:lstStyle>
            <a:lvl1pPr algn="l">
              <a:defRPr sz="1600"/>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2400"/>
            </a:lvl1pPr>
            <a:lvl2pPr>
              <a:lnSpc>
                <a:spcPct val="100000"/>
              </a:lnSpc>
              <a:spcBef>
                <a:spcPts val="0"/>
              </a:spcBef>
              <a:spcAft>
                <a:spcPts val="0"/>
              </a:spcAft>
              <a:defRPr sz="2400"/>
            </a:lvl2pPr>
            <a:lvl3pPr marL="914400" indent="-457200">
              <a:lnSpc>
                <a:spcPct val="100000"/>
              </a:lnSpc>
              <a:spcBef>
                <a:spcPts val="0"/>
              </a:spcBef>
              <a:spcAft>
                <a:spcPts val="0"/>
              </a:spcAft>
              <a:defRPr sz="2400"/>
            </a:lvl3pPr>
            <a:lvl4pPr marL="1371600" indent="-457200">
              <a:lnSpc>
                <a:spcPct val="100000"/>
              </a:lnSpc>
              <a:spcBef>
                <a:spcPts val="0"/>
              </a:spcBef>
              <a:spcAft>
                <a:spcPts val="0"/>
              </a:spcAft>
              <a:defRPr sz="24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Rectangle 8"/>
          <p:cNvSpPr/>
          <p:nvPr userDrawn="1"/>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2" name="Rectangle 11"/>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Tree>
    <p:extLst>
      <p:ext uri="{BB962C8B-B14F-4D97-AF65-F5344CB8AC3E}">
        <p14:creationId xmlns:p14="http://schemas.microsoft.com/office/powerpoint/2010/main" val="33767250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81311"/>
            <a:ext cx="8229600" cy="888834"/>
          </a:xfrm>
          <a:prstGeom prst="rect">
            <a:avLst/>
          </a:prstGeom>
        </p:spPr>
        <p:txBody>
          <a:bodyPr anchor="ctr">
            <a:noAutofit/>
          </a:bodyPr>
          <a:lstStyle>
            <a:lvl1pPr algn="l">
              <a:lnSpc>
                <a:spcPct val="100000"/>
              </a:lnSpc>
              <a:defRPr sz="2400">
                <a:solidFill>
                  <a:srgbClr val="FFFFFF"/>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6838950" cy="365125"/>
          </a:xfrm>
          <a:prstGeom prst="rect">
            <a:avLst/>
          </a:prstGeom>
        </p:spPr>
        <p:txBody>
          <a:bodyPr/>
          <a:lstStyle>
            <a:lvl1pPr algn="l">
              <a:defRPr sz="1600"/>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2400"/>
            </a:lvl1pPr>
            <a:lvl2pPr>
              <a:lnSpc>
                <a:spcPct val="100000"/>
              </a:lnSpc>
              <a:spcBef>
                <a:spcPts val="0"/>
              </a:spcBef>
              <a:spcAft>
                <a:spcPts val="0"/>
              </a:spcAft>
              <a:defRPr sz="2400"/>
            </a:lvl2pPr>
            <a:lvl3pPr marL="914400" indent="-457200">
              <a:lnSpc>
                <a:spcPct val="100000"/>
              </a:lnSpc>
              <a:spcBef>
                <a:spcPts val="0"/>
              </a:spcBef>
              <a:spcAft>
                <a:spcPts val="0"/>
              </a:spcAft>
              <a:defRPr sz="2400"/>
            </a:lvl3pPr>
            <a:lvl4pPr marL="1371600" indent="-457200">
              <a:lnSpc>
                <a:spcPct val="100000"/>
              </a:lnSpc>
              <a:spcBef>
                <a:spcPts val="0"/>
              </a:spcBef>
              <a:spcAft>
                <a:spcPts val="0"/>
              </a:spcAft>
              <a:defRPr sz="24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Rectangle 8"/>
          <p:cNvSpPr/>
          <p:nvPr userDrawn="1"/>
        </p:nvSpPr>
        <p:spPr>
          <a:xfrm>
            <a:off x="0" y="0"/>
            <a:ext cx="9144000" cy="1182131"/>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2" name="Rectangle 11"/>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Tree>
    <p:extLst>
      <p:ext uri="{BB962C8B-B14F-4D97-AF65-F5344CB8AC3E}">
        <p14:creationId xmlns:p14="http://schemas.microsoft.com/office/powerpoint/2010/main" val="31020699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Report figures">
    <p:spTree>
      <p:nvGrpSpPr>
        <p:cNvPr id="1" name=""/>
        <p:cNvGrpSpPr/>
        <p:nvPr/>
      </p:nvGrpSpPr>
      <p:grpSpPr>
        <a:xfrm>
          <a:off x="0" y="0"/>
          <a:ext cx="0" cy="0"/>
          <a:chOff x="0" y="0"/>
          <a:chExt cx="0" cy="0"/>
        </a:xfrm>
      </p:grpSpPr>
      <p:sp>
        <p:nvSpPr>
          <p:cNvPr id="16" name="Content Placeholder 5"/>
          <p:cNvSpPr>
            <a:spLocks noGrp="1"/>
          </p:cNvSpPr>
          <p:nvPr>
            <p:ph sz="quarter" idx="13"/>
          </p:nvPr>
        </p:nvSpPr>
        <p:spPr>
          <a:xfrm>
            <a:off x="457200" y="1385180"/>
            <a:ext cx="8229599" cy="4617267"/>
          </a:xfrm>
        </p:spPr>
        <p:txBody>
          <a:bodyPr>
            <a:noAutofit/>
          </a:bodyPr>
          <a:lstStyle>
            <a:lvl1pPr marL="0" indent="0">
              <a:lnSpc>
                <a:spcPct val="100000"/>
              </a:lnSpc>
              <a:spcBef>
                <a:spcPts val="0"/>
              </a:spcBef>
              <a:buFontTx/>
              <a:buNone/>
              <a:defRPr sz="1600"/>
            </a:lvl1pPr>
            <a:lvl2pPr>
              <a:lnSpc>
                <a:spcPct val="100000"/>
              </a:lnSpc>
              <a:spcBef>
                <a:spcPts val="0"/>
              </a:spcBef>
              <a:defRPr sz="1600"/>
            </a:lvl2pPr>
            <a:lvl3pPr>
              <a:lnSpc>
                <a:spcPct val="100000"/>
              </a:lnSpc>
              <a:spcBef>
                <a:spcPts val="0"/>
              </a:spcBef>
              <a:defRPr sz="1600"/>
            </a:lvl3pPr>
            <a:lvl4pPr>
              <a:lnSpc>
                <a:spcPct val="100000"/>
              </a:lnSpc>
              <a:spcBef>
                <a:spcPts val="0"/>
              </a:spcBef>
              <a:defRPr sz="1600"/>
            </a:lvl4pPr>
            <a:lvl5pPr>
              <a:lnSpc>
                <a:spcPct val="100000"/>
              </a:lnSpc>
              <a:spcBef>
                <a:spcPts val="0"/>
              </a:spcBef>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0" name="Title 1"/>
          <p:cNvSpPr>
            <a:spLocks noGrp="1"/>
          </p:cNvSpPr>
          <p:nvPr>
            <p:ph type="title" hasCustomPrompt="1"/>
          </p:nvPr>
        </p:nvSpPr>
        <p:spPr>
          <a:xfrm>
            <a:off x="457200" y="207025"/>
            <a:ext cx="8229600" cy="961998"/>
          </a:xfrm>
        </p:spPr>
        <p:txBody>
          <a:bodyPr>
            <a:normAutofit/>
          </a:bodyPr>
          <a:lstStyle>
            <a:lvl1pPr algn="ctr">
              <a:lnSpc>
                <a:spcPct val="100000"/>
              </a:lnSpc>
              <a:defRPr sz="2400" b="1">
                <a:solidFill>
                  <a:srgbClr val="040404"/>
                </a:solidFill>
              </a:defRPr>
            </a:lvl1pPr>
          </a:lstStyle>
          <a:p>
            <a:r>
              <a:rPr lang="en-US" dirty="0" smtClean="0"/>
              <a:t>Slide master</a:t>
            </a:r>
            <a:endParaRPr lang="en-US" dirty="0"/>
          </a:p>
        </p:txBody>
      </p:sp>
      <p:sp>
        <p:nvSpPr>
          <p:cNvPr id="3" name="Content Placeholder 2"/>
          <p:cNvSpPr>
            <a:spLocks noGrp="1"/>
          </p:cNvSpPr>
          <p:nvPr>
            <p:ph sz="quarter" idx="14" hasCustomPrompt="1"/>
          </p:nvPr>
        </p:nvSpPr>
        <p:spPr>
          <a:xfrm>
            <a:off x="457200" y="6209362"/>
            <a:ext cx="8229600" cy="354012"/>
          </a:xfrm>
        </p:spPr>
        <p:txBody>
          <a:bodyPr/>
          <a:lstStyle>
            <a:lvl1pPr>
              <a:defRPr baseline="0"/>
            </a:lvl1pPr>
          </a:lstStyle>
          <a:p>
            <a:pPr lvl="0"/>
            <a:r>
              <a:rPr lang="en-US" dirty="0" smtClean="0"/>
              <a:t>N size should be 16-point, notes should be 14-point font.</a:t>
            </a:r>
            <a:endParaRPr lang="en-US" dirty="0"/>
          </a:p>
        </p:txBody>
      </p:sp>
    </p:spTree>
    <p:extLst>
      <p:ext uri="{BB962C8B-B14F-4D97-AF65-F5344CB8AC3E}">
        <p14:creationId xmlns:p14="http://schemas.microsoft.com/office/powerpoint/2010/main" val="34387864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3037" y="10635"/>
            <a:ext cx="7207103" cy="1042029"/>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1371600" y="1447800"/>
            <a:ext cx="7772400" cy="4572000"/>
          </a:xfrm>
          <a:prstGeom prst="rect">
            <a:avLst/>
          </a:prstGeom>
        </p:spPr>
        <p:txBody>
          <a:bodyPr/>
          <a:lstStyle/>
          <a:p>
            <a:pPr lvl="0"/>
            <a:r>
              <a:rPr lang="en-US" noProof="0" dirty="0" smtClean="0"/>
              <a:t>Click icon to add chart</a:t>
            </a:r>
          </a:p>
        </p:txBody>
      </p:sp>
      <p:sp>
        <p:nvSpPr>
          <p:cNvPr id="4" name="Rectangle 4"/>
          <p:cNvSpPr>
            <a:spLocks noGrp="1" noChangeArrowheads="1"/>
          </p:cNvSpPr>
          <p:nvPr>
            <p:ph type="dt" sz="half" idx="10"/>
          </p:nvPr>
        </p:nvSpPr>
        <p:spPr>
          <a:xfrm>
            <a:off x="1295400" y="6245225"/>
            <a:ext cx="2286000" cy="476250"/>
          </a:xfrm>
          <a:prstGeom prst="rect">
            <a:avLst/>
          </a:prstGeom>
        </p:spPr>
        <p:txBody>
          <a:bodyPr/>
          <a:lstStyle>
            <a:lvl1pPr fontAlgn="auto">
              <a:spcBef>
                <a:spcPts val="0"/>
              </a:spcBef>
              <a:spcAft>
                <a:spcPts val="0"/>
              </a:spcAft>
              <a:defRPr>
                <a:solidFill>
                  <a:srgbClr val="FFFFFF"/>
                </a:solidFill>
                <a:latin typeface="Calibri"/>
              </a:defRPr>
            </a:lvl1pPr>
          </a:lstStyle>
          <a:p>
            <a:pPr defTabSz="457200" eaLnBrk="1" hangingPunct="1"/>
            <a:fld id="{6EA68E23-CE04-41E5-9B52-168F3AD1A943}" type="datetimeFigureOut">
              <a:rPr lang="en-US" b="0" smtClean="0"/>
              <a:pPr defTabSz="457200" eaLnBrk="1" hangingPunct="1"/>
              <a:t>10/8/2015</a:t>
            </a:fld>
            <a:endParaRPr lang="en-US" b="0" dirty="0"/>
          </a:p>
        </p:txBody>
      </p:sp>
      <p:sp>
        <p:nvSpPr>
          <p:cNvPr id="5" name="Rectangle 6"/>
          <p:cNvSpPr>
            <a:spLocks noGrp="1" noChangeArrowheads="1"/>
          </p:cNvSpPr>
          <p:nvPr>
            <p:ph type="ftr" sz="quarter" idx="11"/>
          </p:nvPr>
        </p:nvSpPr>
        <p:spPr>
          <a:xfrm>
            <a:off x="4038600" y="6245225"/>
            <a:ext cx="2286000" cy="476250"/>
          </a:xfrm>
          <a:prstGeom prst="rect">
            <a:avLst/>
          </a:prstGeom>
        </p:spPr>
        <p:txBody>
          <a:bodyPr/>
          <a:lstStyle>
            <a:lvl1pPr fontAlgn="auto">
              <a:spcBef>
                <a:spcPts val="0"/>
              </a:spcBef>
              <a:spcAft>
                <a:spcPts val="0"/>
              </a:spcAft>
              <a:defRPr>
                <a:solidFill>
                  <a:srgbClr val="FFFFFF"/>
                </a:solidFill>
                <a:latin typeface="Calibri"/>
              </a:defRPr>
            </a:lvl1pPr>
          </a:lstStyle>
          <a:p>
            <a:pPr defTabSz="457200" eaLnBrk="1" hangingPunct="1"/>
            <a:endParaRPr lang="en-US" b="0" dirty="0"/>
          </a:p>
        </p:txBody>
      </p:sp>
      <p:sp>
        <p:nvSpPr>
          <p:cNvPr id="6" name="Rectangle 7"/>
          <p:cNvSpPr>
            <a:spLocks noGrp="1" noChangeArrowheads="1"/>
          </p:cNvSpPr>
          <p:nvPr>
            <p:ph type="sldNum" sz="quarter" idx="12"/>
          </p:nvPr>
        </p:nvSpPr>
        <p:spPr>
          <a:xfrm>
            <a:off x="6781800" y="6245225"/>
            <a:ext cx="2286000" cy="476250"/>
          </a:xfrm>
          <a:prstGeom prst="rect">
            <a:avLst/>
          </a:prstGeom>
        </p:spPr>
        <p:txBody>
          <a:bodyPr/>
          <a:lstStyle>
            <a:lvl1pPr fontAlgn="auto">
              <a:spcBef>
                <a:spcPts val="0"/>
              </a:spcBef>
              <a:spcAft>
                <a:spcPts val="0"/>
              </a:spcAft>
              <a:defRPr>
                <a:solidFill>
                  <a:srgbClr val="FFFFFF"/>
                </a:solidFill>
                <a:latin typeface="Calibri"/>
              </a:defRPr>
            </a:lvl1pPr>
          </a:lstStyle>
          <a:p>
            <a:pPr defTabSz="457200" eaLnBrk="1" hangingPunct="1"/>
            <a:fld id="{F77421A1-0AD9-4499-BEB2-3E98AB757DA8}" type="slidenum">
              <a:rPr lang="en-US" b="0" smtClean="0"/>
              <a:pPr defTabSz="457200" eaLnBrk="1" hangingPunct="1"/>
              <a:t>‹#›</a:t>
            </a:fld>
            <a:endParaRPr lang="en-US" b="0" dirty="0"/>
          </a:p>
        </p:txBody>
      </p:sp>
    </p:spTree>
    <p:extLst>
      <p:ext uri="{BB962C8B-B14F-4D97-AF65-F5344CB8AC3E}">
        <p14:creationId xmlns:p14="http://schemas.microsoft.com/office/powerpoint/2010/main" val="20717791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Slide with photo">
    <p:spTree>
      <p:nvGrpSpPr>
        <p:cNvPr id="1" name=""/>
        <p:cNvGrpSpPr/>
        <p:nvPr/>
      </p:nvGrpSpPr>
      <p:grpSpPr>
        <a:xfrm>
          <a:off x="0" y="0"/>
          <a:ext cx="0" cy="0"/>
          <a:chOff x="0" y="0"/>
          <a:chExt cx="0" cy="0"/>
        </a:xfrm>
      </p:grpSpPr>
      <p:sp>
        <p:nvSpPr>
          <p:cNvPr id="8" name="Rectangle 7"/>
          <p:cNvSpPr/>
          <p:nvPr/>
        </p:nvSpPr>
        <p:spPr>
          <a:xfrm>
            <a:off x="3724" y="1862220"/>
            <a:ext cx="9144000" cy="2159000"/>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ctrTitle"/>
          </p:nvPr>
        </p:nvSpPr>
        <p:spPr>
          <a:xfrm>
            <a:off x="2108200" y="1862220"/>
            <a:ext cx="6350000" cy="2023979"/>
          </a:xfrm>
        </p:spPr>
        <p:txBody>
          <a:bodyPr>
            <a:noAutofit/>
          </a:bodyPr>
          <a:lstStyle>
            <a:lvl1pPr algn="l">
              <a:lnSpc>
                <a:spcPct val="100000"/>
              </a:lnSpc>
              <a:defRPr sz="3200">
                <a:solidFill>
                  <a:srgbClr val="393634"/>
                </a:solidFill>
              </a:defRPr>
            </a:lvl1pPr>
          </a:lstStyle>
          <a:p>
            <a:r>
              <a:rPr lang="en-US" smtClean="0"/>
              <a:t>Click to edit Master title style</a:t>
            </a:r>
            <a:endParaRPr lang="en-US" dirty="0"/>
          </a:p>
        </p:txBody>
      </p:sp>
      <p:sp>
        <p:nvSpPr>
          <p:cNvPr id="10" name="Rectangle 9"/>
          <p:cNvSpPr/>
          <p:nvPr/>
        </p:nvSpPr>
        <p:spPr>
          <a:xfrm>
            <a:off x="0" y="3886200"/>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pic>
        <p:nvPicPr>
          <p:cNvPr id="1026" name="Picture 2" descr="\\sharepoint.nccdcrc.org@SSL\DavWWWRoot\workgroups\communications\LogosTemplates\CRC logos and templates\CRC RGB for scree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480" y="468754"/>
            <a:ext cx="3295440" cy="6492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l="2029" t="14366" r="691" b="33556"/>
          <a:stretch/>
        </p:blipFill>
        <p:spPr>
          <a:xfrm>
            <a:off x="51850" y="3592985"/>
            <a:ext cx="9047747" cy="3265015"/>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
        <p:nvSpPr>
          <p:cNvPr id="9" name="Rectangle 8"/>
          <p:cNvSpPr/>
          <p:nvPr userDrawn="1"/>
        </p:nvSpPr>
        <p:spPr>
          <a:xfrm>
            <a:off x="3724" y="1862220"/>
            <a:ext cx="9144000" cy="2159000"/>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1" name="Rectangle 10"/>
          <p:cNvSpPr/>
          <p:nvPr userDrawn="1"/>
        </p:nvSpPr>
        <p:spPr>
          <a:xfrm>
            <a:off x="3724" y="4030578"/>
            <a:ext cx="9147724" cy="310896"/>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pic>
        <p:nvPicPr>
          <p:cNvPr id="12" name="Picture 2" descr="\\sharepoint.nccdcrc.org@SSL\DavWWWRoot\workgroups\communications\LogosTemplates\CRC logos and templates\CRC RGB for screen.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60480" y="468754"/>
            <a:ext cx="3295440" cy="649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4801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_Title Slide with photo">
    <p:spTree>
      <p:nvGrpSpPr>
        <p:cNvPr id="1" name=""/>
        <p:cNvGrpSpPr/>
        <p:nvPr/>
      </p:nvGrpSpPr>
      <p:grpSpPr>
        <a:xfrm>
          <a:off x="0" y="0"/>
          <a:ext cx="0" cy="0"/>
          <a:chOff x="0" y="0"/>
          <a:chExt cx="0" cy="0"/>
        </a:xfrm>
      </p:grpSpPr>
      <p:sp>
        <p:nvSpPr>
          <p:cNvPr id="8" name="Rectangle 7"/>
          <p:cNvSpPr/>
          <p:nvPr/>
        </p:nvSpPr>
        <p:spPr>
          <a:xfrm>
            <a:off x="0" y="1727200"/>
            <a:ext cx="9180468" cy="2159000"/>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ctrTitle"/>
          </p:nvPr>
        </p:nvSpPr>
        <p:spPr>
          <a:xfrm>
            <a:off x="2108200" y="1727200"/>
            <a:ext cx="6350000" cy="2158999"/>
          </a:xfrm>
        </p:spPr>
        <p:txBody>
          <a:bodyPr>
            <a:noAutofit/>
          </a:bodyPr>
          <a:lstStyle>
            <a:lvl1pPr algn="l">
              <a:lnSpc>
                <a:spcPct val="100000"/>
              </a:lnSpc>
              <a:defRPr sz="3200">
                <a:solidFill>
                  <a:srgbClr val="393634"/>
                </a:solidFill>
              </a:defRPr>
            </a:lvl1pPr>
          </a:lstStyle>
          <a:p>
            <a:r>
              <a:rPr lang="en-US" smtClean="0"/>
              <a:t>Click to edit Master title style</a:t>
            </a:r>
            <a:endParaRPr lang="en-US" dirty="0"/>
          </a:p>
        </p:txBody>
      </p:sp>
      <p:sp>
        <p:nvSpPr>
          <p:cNvPr id="10" name="Rectangle 9"/>
          <p:cNvSpPr/>
          <p:nvPr/>
        </p:nvSpPr>
        <p:spPr>
          <a:xfrm>
            <a:off x="0" y="3886200"/>
            <a:ext cx="9180468"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pic>
        <p:nvPicPr>
          <p:cNvPr id="9" name="Picture 2" descr="\\sharepoint.nccdcrc.org@SSL\DavWWWRoot\workgroups\communications\LogosTemplates\CRC logos and templates\CRC RGB for scree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480" y="480460"/>
            <a:ext cx="3295440" cy="64922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0" y="1305167"/>
            <a:ext cx="9180468" cy="222209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pic>
        <p:nvPicPr>
          <p:cNvPr id="13" name="Picture 2" descr="\\sharepoint.nccdcrc.org@SSL\DavWWWRoot\workgroups\communications\LogosTemplates\CRC logos and templates\CRC RGB for screen.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60480" y="480460"/>
            <a:ext cx="3295440" cy="64922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32084" y="3543302"/>
            <a:ext cx="9212552" cy="30680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t="3896" r="1381" b="41878"/>
          <a:stretch/>
        </p:blipFill>
        <p:spPr>
          <a:xfrm>
            <a:off x="-32084" y="3489840"/>
            <a:ext cx="9196510" cy="3368160"/>
          </a:xfrm>
          <a:prstGeom prst="rect">
            <a:avLst/>
          </a:prstGeom>
        </p:spPr>
      </p:pic>
    </p:spTree>
    <p:extLst>
      <p:ext uri="{BB962C8B-B14F-4D97-AF65-F5344CB8AC3E}">
        <p14:creationId xmlns:p14="http://schemas.microsoft.com/office/powerpoint/2010/main" val="26870746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Slide -- no photo">
    <p:spTree>
      <p:nvGrpSpPr>
        <p:cNvPr id="1" name=""/>
        <p:cNvGrpSpPr/>
        <p:nvPr/>
      </p:nvGrpSpPr>
      <p:grpSpPr>
        <a:xfrm>
          <a:off x="0" y="0"/>
          <a:ext cx="0" cy="0"/>
          <a:chOff x="0" y="0"/>
          <a:chExt cx="0" cy="0"/>
        </a:xfrm>
      </p:grpSpPr>
      <p:sp>
        <p:nvSpPr>
          <p:cNvPr id="8" name="Rectangle 7"/>
          <p:cNvSpPr/>
          <p:nvPr/>
        </p:nvSpPr>
        <p:spPr>
          <a:xfrm>
            <a:off x="0" y="1727200"/>
            <a:ext cx="9144000" cy="730250"/>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9" name="Rectangle 8"/>
          <p:cNvSpPr/>
          <p:nvPr/>
        </p:nvSpPr>
        <p:spPr>
          <a:xfrm>
            <a:off x="0" y="1718733"/>
            <a:ext cx="9144000"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6" name="Title 1"/>
          <p:cNvSpPr>
            <a:spLocks noGrp="1"/>
          </p:cNvSpPr>
          <p:nvPr>
            <p:ph type="ctrTitle"/>
          </p:nvPr>
        </p:nvSpPr>
        <p:spPr>
          <a:xfrm>
            <a:off x="2108200" y="1998133"/>
            <a:ext cx="6350000" cy="4385734"/>
          </a:xfrm>
        </p:spPr>
        <p:txBody>
          <a:bodyPr>
            <a:noAutofit/>
          </a:bodyPr>
          <a:lstStyle>
            <a:lvl1pPr algn="l">
              <a:lnSpc>
                <a:spcPct val="100000"/>
              </a:lnSpc>
              <a:defRPr sz="4800">
                <a:solidFill>
                  <a:srgbClr val="393634"/>
                </a:solidFill>
              </a:defRPr>
            </a:lvl1pPr>
          </a:lstStyle>
          <a:p>
            <a:r>
              <a:rPr lang="en-US" smtClean="0"/>
              <a:t>Click to edit Master title style</a:t>
            </a:r>
            <a:endParaRPr lang="en-US" dirty="0"/>
          </a:p>
        </p:txBody>
      </p:sp>
      <p:pic>
        <p:nvPicPr>
          <p:cNvPr id="7" name="Picture 2" descr="\\sharepoint.nccdcrc.org@SSL\DavWWWRoot\workgroups\communications\LogosTemplates\CRC logos and templates\CRC RGB for scree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470" y="425622"/>
            <a:ext cx="3295440" cy="6492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634377" y="6452558"/>
            <a:ext cx="1371600" cy="276046"/>
          </a:xfrm>
          <a:prstGeom prst="rect">
            <a:avLst/>
          </a:prstGeom>
          <a:solidFill>
            <a:schemeClr val="bg1"/>
          </a:solidFill>
        </p:spPr>
        <p:txBody>
          <a:bodyPr vert="horz" wrap="square" lIns="91440" tIns="45720" rIns="91440" bIns="45720" rtlCol="0" anchor="ctr">
            <a:normAutofit fontScale="55000" lnSpcReduction="20000"/>
          </a:bodyPr>
          <a:lstStyle/>
          <a:p>
            <a:pPr defTabSz="457200" eaLnBrk="1" fontAlgn="auto" hangingPunct="1">
              <a:spcAft>
                <a:spcPts val="0"/>
              </a:spcAft>
            </a:pPr>
            <a:endParaRPr lang="en-US" sz="2800" b="0" dirty="0" smtClean="0">
              <a:solidFill>
                <a:srgbClr val="FFFFFF"/>
              </a:solidFill>
              <a:latin typeface="Verdana"/>
              <a:cs typeface="Verdana"/>
            </a:endParaRPr>
          </a:p>
        </p:txBody>
      </p:sp>
      <p:sp>
        <p:nvSpPr>
          <p:cNvPr id="10" name="Rectangle 9"/>
          <p:cNvSpPr/>
          <p:nvPr userDrawn="1"/>
        </p:nvSpPr>
        <p:spPr>
          <a:xfrm>
            <a:off x="0" y="1727200"/>
            <a:ext cx="9144000" cy="730250"/>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2" name="Rectangle 11"/>
          <p:cNvSpPr/>
          <p:nvPr userDrawn="1"/>
        </p:nvSpPr>
        <p:spPr>
          <a:xfrm>
            <a:off x="0" y="1718733"/>
            <a:ext cx="9144000"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pic>
        <p:nvPicPr>
          <p:cNvPr id="13" name="Picture 2" descr="\\sharepoint.nccdcrc.org@SSL\DavWWWRoot\workgroups\communications\LogosTemplates\CRC logos and templates\CRC RGB for screen.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1470" y="425622"/>
            <a:ext cx="3295440" cy="64922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7634377" y="6452558"/>
            <a:ext cx="1371600" cy="276046"/>
          </a:xfrm>
          <a:prstGeom prst="rect">
            <a:avLst/>
          </a:prstGeom>
          <a:solidFill>
            <a:schemeClr val="bg1"/>
          </a:solidFill>
        </p:spPr>
        <p:txBody>
          <a:bodyPr vert="horz" wrap="square" lIns="91440" tIns="45720" rIns="91440" bIns="45720" rtlCol="0" anchor="ctr">
            <a:normAutofit fontScale="55000" lnSpcReduction="20000"/>
          </a:bodyPr>
          <a:lstStyle/>
          <a:p>
            <a:pPr defTabSz="457200" eaLnBrk="1" fontAlgn="auto" hangingPunct="1">
              <a:spcAft>
                <a:spcPts val="0"/>
              </a:spcAft>
            </a:pPr>
            <a:endParaRPr lang="en-US" sz="2800" b="0" dirty="0" smtClean="0">
              <a:solidFill>
                <a:srgbClr val="FFFFFF"/>
              </a:solidFill>
              <a:latin typeface="Verdana"/>
              <a:cs typeface="Verdana"/>
            </a:endParaRPr>
          </a:p>
        </p:txBody>
      </p:sp>
    </p:spTree>
    <p:extLst>
      <p:ext uri="{BB962C8B-B14F-4D97-AF65-F5344CB8AC3E}">
        <p14:creationId xmlns:p14="http://schemas.microsoft.com/office/powerpoint/2010/main" val="22085769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8" name="Rectangle 7"/>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 name="Title 1"/>
          <p:cNvSpPr>
            <a:spLocks noGrp="1"/>
          </p:cNvSpPr>
          <p:nvPr>
            <p:ph type="title" hasCustomPrompt="1"/>
          </p:nvPr>
        </p:nvSpPr>
        <p:spPr>
          <a:xfrm>
            <a:off x="457200" y="1"/>
            <a:ext cx="8229600" cy="961998"/>
          </a:xfrm>
        </p:spPr>
        <p:txBody>
          <a:bodyPr>
            <a:noAutofit/>
          </a:bodyPr>
          <a:lstStyle>
            <a:lvl1pPr algn="l">
              <a:lnSpc>
                <a:spcPct val="100000"/>
              </a:lnSpc>
              <a:defRPr sz="3200">
                <a:solidFill>
                  <a:srgbClr val="393634"/>
                </a:solidFill>
              </a:defRPr>
            </a:lvl1pPr>
          </a:lstStyle>
          <a:p>
            <a:r>
              <a:rPr lang="en-US" dirty="0" smtClean="0"/>
              <a:t>Slide master</a:t>
            </a:r>
            <a:endParaRPr lang="en-US" dirty="0"/>
          </a:p>
        </p:txBody>
      </p:sp>
      <p:sp>
        <p:nvSpPr>
          <p:cNvPr id="5" name="Footer Placeholder 4"/>
          <p:cNvSpPr>
            <a:spLocks noGrp="1"/>
          </p:cNvSpPr>
          <p:nvPr>
            <p:ph type="ftr" sz="quarter" idx="11"/>
          </p:nvPr>
        </p:nvSpPr>
        <p:spPr>
          <a:xfrm>
            <a:off x="457200" y="6356350"/>
            <a:ext cx="709954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0" name="Text Placeholder 4"/>
          <p:cNvSpPr>
            <a:spLocks noGrp="1"/>
          </p:cNvSpPr>
          <p:nvPr>
            <p:ph type="body" sz="quarter" idx="3"/>
          </p:nvPr>
        </p:nvSpPr>
        <p:spPr>
          <a:xfrm>
            <a:off x="1146583" y="1729854"/>
            <a:ext cx="6773660" cy="430840"/>
          </a:xfrm>
        </p:spPr>
        <p:txBody>
          <a:bodyPr anchor="b">
            <a:noAutofit/>
          </a:bodyPr>
          <a:lstStyle>
            <a:lvl1pPr marL="0" indent="0">
              <a:buNone/>
              <a:defRPr sz="2000" b="1">
                <a:solidFill>
                  <a:srgbClr val="A19D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5"/>
          <p:cNvSpPr>
            <a:spLocks noGrp="1"/>
          </p:cNvSpPr>
          <p:nvPr>
            <p:ph sz="quarter" idx="4"/>
          </p:nvPr>
        </p:nvSpPr>
        <p:spPr>
          <a:xfrm>
            <a:off x="1146582" y="2160694"/>
            <a:ext cx="6773661" cy="3965469"/>
          </a:xfrm>
        </p:spPr>
        <p:txBody>
          <a:bodyPr>
            <a:noAutofit/>
          </a:bodyPr>
          <a:lstStyle>
            <a:lvl1pPr marL="0" indent="0">
              <a:lnSpc>
                <a:spcPct val="100000"/>
              </a:lnSpc>
              <a:spcBef>
                <a:spcPts val="0"/>
              </a:spcBef>
              <a:spcAft>
                <a:spcPts val="0"/>
              </a:spcAft>
              <a:buFontTx/>
              <a:buNone/>
              <a:defRPr sz="1800">
                <a:solidFill>
                  <a:srgbClr val="393634"/>
                </a:solidFill>
              </a:defRPr>
            </a:lvl1pPr>
            <a:lvl2pPr>
              <a:lnSpc>
                <a:spcPct val="100000"/>
              </a:lnSpc>
              <a:spcBef>
                <a:spcPts val="0"/>
              </a:spcBef>
              <a:spcAft>
                <a:spcPts val="0"/>
              </a:spcAft>
              <a:defRPr sz="1800">
                <a:solidFill>
                  <a:srgbClr val="393634"/>
                </a:solidFill>
              </a:defRPr>
            </a:lvl2pPr>
            <a:lvl3pPr marL="914400" indent="-457200">
              <a:lnSpc>
                <a:spcPct val="100000"/>
              </a:lnSpc>
              <a:spcBef>
                <a:spcPts val="0"/>
              </a:spcBef>
              <a:spcAft>
                <a:spcPts val="0"/>
              </a:spcAft>
              <a:defRPr sz="1800">
                <a:solidFill>
                  <a:srgbClr val="393634"/>
                </a:solidFill>
              </a:defRPr>
            </a:lvl3pPr>
            <a:lvl4pPr marL="1371600" indent="-457200">
              <a:lnSpc>
                <a:spcPct val="100000"/>
              </a:lnSpc>
              <a:spcBef>
                <a:spcPts val="0"/>
              </a:spcBef>
              <a:spcAft>
                <a:spcPts val="0"/>
              </a:spcAft>
              <a:defRPr sz="1800">
                <a:solidFill>
                  <a:srgbClr val="393634"/>
                </a:solidFill>
              </a:defRPr>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Rectangle 8"/>
          <p:cNvSpPr/>
          <p:nvPr userDrawn="1"/>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2" name="Rectangle 11"/>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Tree>
    <p:extLst>
      <p:ext uri="{BB962C8B-B14F-4D97-AF65-F5344CB8AC3E}">
        <p14:creationId xmlns:p14="http://schemas.microsoft.com/office/powerpoint/2010/main" val="9475432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4" name="Rectangle 13"/>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9" name="Text Placeholder 4"/>
          <p:cNvSpPr>
            <a:spLocks noGrp="1"/>
          </p:cNvSpPr>
          <p:nvPr>
            <p:ph type="body" sz="quarter" idx="3"/>
          </p:nvPr>
        </p:nvSpPr>
        <p:spPr>
          <a:xfrm>
            <a:off x="4645025" y="1729854"/>
            <a:ext cx="4041775" cy="639762"/>
          </a:xfrm>
        </p:spPr>
        <p:txBody>
          <a:bodyPr anchor="b">
            <a:noAutofit/>
          </a:bodyPr>
          <a:lstStyle>
            <a:lvl1pPr marL="0" indent="0">
              <a:buNone/>
              <a:defRPr sz="2400" b="1">
                <a:solidFill>
                  <a:srgbClr val="A19D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Content Placeholder 5"/>
          <p:cNvSpPr>
            <a:spLocks noGrp="1"/>
          </p:cNvSpPr>
          <p:nvPr>
            <p:ph sz="quarter" idx="4"/>
          </p:nvPr>
        </p:nvSpPr>
        <p:spPr>
          <a:xfrm>
            <a:off x="4645025" y="2369616"/>
            <a:ext cx="4041775" cy="3756547"/>
          </a:xfrm>
        </p:spPr>
        <p:txBody>
          <a:bodyPr>
            <a:noAutofit/>
          </a:bodyPr>
          <a:lstStyle>
            <a:lvl1pPr marL="0" indent="0">
              <a:lnSpc>
                <a:spcPct val="100000"/>
              </a:lnSpc>
              <a:spcBef>
                <a:spcPts val="0"/>
              </a:spcBef>
              <a:spcAft>
                <a:spcPts val="0"/>
              </a:spcAft>
              <a:buFontTx/>
              <a:buNone/>
              <a:defRPr sz="1800"/>
            </a:lvl1pPr>
            <a:lvl2pPr>
              <a:lnSpc>
                <a:spcPct val="100000"/>
              </a:lnSpc>
              <a:spcBef>
                <a:spcPts val="0"/>
              </a:spcBef>
              <a:spcAft>
                <a:spcPts val="0"/>
              </a:spcAft>
              <a:defRPr sz="1800"/>
            </a:lvl2pPr>
            <a:lvl3pPr>
              <a:lnSpc>
                <a:spcPct val="100000"/>
              </a:lnSpc>
              <a:spcBef>
                <a:spcPts val="0"/>
              </a:spcBef>
              <a:spcAft>
                <a:spcPts val="0"/>
              </a:spcAft>
              <a:defRPr sz="1800"/>
            </a:lvl3pPr>
            <a:lvl4pPr>
              <a:lnSpc>
                <a:spcPct val="100000"/>
              </a:lnSpc>
              <a:spcBef>
                <a:spcPts val="0"/>
              </a:spcBef>
              <a:spcAft>
                <a:spcPts val="0"/>
              </a:spcAft>
              <a:defRPr sz="1800"/>
            </a:lvl4pPr>
            <a:lvl5pPr>
              <a:lnSpc>
                <a:spcPct val="100000"/>
              </a:lnSpc>
              <a:spcBef>
                <a:spcPts val="0"/>
              </a:spcBef>
              <a:spcAft>
                <a:spcPts val="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5" name="Footer Placeholder 7"/>
          <p:cNvSpPr>
            <a:spLocks noGrp="1"/>
          </p:cNvSpPr>
          <p:nvPr>
            <p:ph type="ftr" sz="quarter" idx="11"/>
          </p:nvPr>
        </p:nvSpPr>
        <p:spPr>
          <a:xfrm>
            <a:off x="618073" y="6356350"/>
            <a:ext cx="683515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7" name="Content Placeholder 5"/>
          <p:cNvSpPr>
            <a:spLocks noGrp="1"/>
          </p:cNvSpPr>
          <p:nvPr>
            <p:ph sz="quarter" idx="12"/>
          </p:nvPr>
        </p:nvSpPr>
        <p:spPr>
          <a:xfrm>
            <a:off x="457200" y="1729853"/>
            <a:ext cx="4041775" cy="4396309"/>
          </a:xfrm>
        </p:spPr>
        <p:txBody>
          <a:bodyPr>
            <a:normAutofit/>
          </a:bodyPr>
          <a:lstStyle>
            <a:lvl1pPr marL="0" indent="0">
              <a:spcAft>
                <a:spcPts val="600"/>
              </a:spcAft>
              <a:buFont typeface="Arial"/>
              <a:buNone/>
              <a:defRPr sz="1800"/>
            </a:lvl1pPr>
            <a:lvl2pPr>
              <a:spcAft>
                <a:spcPts val="600"/>
              </a:spcAft>
              <a:defRPr sz="1800"/>
            </a:lvl2pPr>
            <a:lvl3pPr>
              <a:spcAft>
                <a:spcPts val="600"/>
              </a:spcAft>
              <a:defRPr sz="1800"/>
            </a:lvl3pPr>
            <a:lvl4pPr>
              <a:spcAft>
                <a:spcPts val="600"/>
              </a:spcAft>
              <a:defRPr sz="1800"/>
            </a:lvl4pPr>
            <a:lvl5pPr>
              <a:spcAft>
                <a:spcPts val="600"/>
              </a:spcAft>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9" name="TextBox 18"/>
          <p:cNvSpPr txBox="1"/>
          <p:nvPr/>
        </p:nvSpPr>
        <p:spPr>
          <a:xfrm>
            <a:off x="5503599" y="3192536"/>
            <a:ext cx="914400" cy="914400"/>
          </a:xfrm>
          <a:prstGeom prst="rect">
            <a:avLst/>
          </a:prstGeom>
        </p:spPr>
        <p:txBody>
          <a:bodyPr vert="horz" wrap="none" lIns="91440" tIns="45720" rIns="91440" bIns="45720" rtlCol="0" anchor="ctr">
            <a:normAutofit/>
          </a:bodyPr>
          <a:lstStyle/>
          <a:p>
            <a:pPr defTabSz="457200" eaLnBrk="1" fontAlgn="auto" hangingPunct="1">
              <a:spcAft>
                <a:spcPts val="0"/>
              </a:spcAft>
            </a:pPr>
            <a:endParaRPr lang="en-US" sz="2800" b="0" dirty="0" smtClean="0">
              <a:solidFill>
                <a:srgbClr val="FFFFFF"/>
              </a:solidFill>
              <a:latin typeface="Verdana"/>
              <a:cs typeface="Verdana"/>
            </a:endParaRPr>
          </a:p>
        </p:txBody>
      </p:sp>
      <p:sp>
        <p:nvSpPr>
          <p:cNvPr id="16" name="Title 1"/>
          <p:cNvSpPr>
            <a:spLocks noGrp="1"/>
          </p:cNvSpPr>
          <p:nvPr>
            <p:ph type="title" hasCustomPrompt="1"/>
          </p:nvPr>
        </p:nvSpPr>
        <p:spPr>
          <a:xfrm>
            <a:off x="457200" y="1"/>
            <a:ext cx="8229600" cy="961998"/>
          </a:xfrm>
        </p:spPr>
        <p:txBody>
          <a:bodyPr>
            <a:noAutofit/>
          </a:bodyPr>
          <a:lstStyle>
            <a:lvl1pPr algn="l">
              <a:lnSpc>
                <a:spcPct val="100000"/>
              </a:lnSpc>
              <a:defRPr sz="3200">
                <a:solidFill>
                  <a:srgbClr val="040404"/>
                </a:solidFill>
              </a:defRPr>
            </a:lvl1pPr>
          </a:lstStyle>
          <a:p>
            <a:r>
              <a:rPr lang="en-US" dirty="0" smtClean="0"/>
              <a:t>Slide master</a:t>
            </a:r>
            <a:endParaRPr lang="en-US" dirty="0"/>
          </a:p>
        </p:txBody>
      </p:sp>
      <p:sp>
        <p:nvSpPr>
          <p:cNvPr id="12" name="Rectangle 11"/>
          <p:cNvSpPr/>
          <p:nvPr userDrawn="1"/>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3" name="Rectangle 12"/>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8" name="TextBox 17"/>
          <p:cNvSpPr txBox="1"/>
          <p:nvPr userDrawn="1"/>
        </p:nvSpPr>
        <p:spPr>
          <a:xfrm>
            <a:off x="5503599" y="3192536"/>
            <a:ext cx="914400" cy="914400"/>
          </a:xfrm>
          <a:prstGeom prst="rect">
            <a:avLst/>
          </a:prstGeom>
        </p:spPr>
        <p:txBody>
          <a:bodyPr vert="horz" wrap="none" lIns="91440" tIns="45720" rIns="91440" bIns="45720" rtlCol="0" anchor="ctr">
            <a:normAutofit/>
          </a:bodyPr>
          <a:lstStyle/>
          <a:p>
            <a:pPr defTabSz="457200" eaLnBrk="1" fontAlgn="auto" hangingPunct="1">
              <a:spcAft>
                <a:spcPts val="0"/>
              </a:spcAft>
            </a:pPr>
            <a:endParaRPr lang="en-US" sz="2800" b="0" dirty="0" smtClean="0">
              <a:solidFill>
                <a:srgbClr val="FFFFFF"/>
              </a:solidFill>
              <a:latin typeface="Verdana"/>
              <a:cs typeface="Verdana"/>
            </a:endParaRPr>
          </a:p>
        </p:txBody>
      </p:sp>
    </p:spTree>
    <p:extLst>
      <p:ext uri="{BB962C8B-B14F-4D97-AF65-F5344CB8AC3E}">
        <p14:creationId xmlns:p14="http://schemas.microsoft.com/office/powerpoint/2010/main" val="285634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xfrm>
            <a:off x="1295400" y="6245225"/>
            <a:ext cx="2286000" cy="476250"/>
          </a:xfrm>
          <a:prstGeom prst="rect">
            <a:avLst/>
          </a:prstGeom>
          <a:ln/>
        </p:spPr>
        <p:txBody>
          <a:bodyPr/>
          <a:lstStyle>
            <a:lvl1pPr>
              <a:defRPr/>
            </a:lvl1pPr>
          </a:lstStyle>
          <a:p>
            <a:pPr>
              <a:defRPr/>
            </a:pP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6728895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a:xfrm>
            <a:off x="618073" y="6356350"/>
            <a:ext cx="693004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15" name="Text Placeholder 4"/>
          <p:cNvSpPr>
            <a:spLocks noGrp="1"/>
          </p:cNvSpPr>
          <p:nvPr>
            <p:ph type="body" sz="quarter" idx="12"/>
          </p:nvPr>
        </p:nvSpPr>
        <p:spPr>
          <a:xfrm>
            <a:off x="560915" y="1729854"/>
            <a:ext cx="3884083" cy="639762"/>
          </a:xfrm>
        </p:spPr>
        <p:txBody>
          <a:bodyPr anchor="b">
            <a:noAutofit/>
          </a:bodyPr>
          <a:lstStyle>
            <a:lvl1pPr marL="0" indent="0">
              <a:buNone/>
              <a:defRPr sz="1800" b="1">
                <a:solidFill>
                  <a:srgbClr val="04040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Content Placeholder 5"/>
          <p:cNvSpPr>
            <a:spLocks noGrp="1"/>
          </p:cNvSpPr>
          <p:nvPr>
            <p:ph sz="quarter" idx="13"/>
          </p:nvPr>
        </p:nvSpPr>
        <p:spPr>
          <a:xfrm>
            <a:off x="560915" y="2369616"/>
            <a:ext cx="3884083" cy="3756547"/>
          </a:xfrm>
        </p:spPr>
        <p:txBody>
          <a:bodyPr>
            <a:noAutofit/>
          </a:bodyPr>
          <a:lstStyle>
            <a:lvl1pPr marL="0" indent="0">
              <a:lnSpc>
                <a:spcPct val="100000"/>
              </a:lnSpc>
              <a:spcBef>
                <a:spcPts val="0"/>
              </a:spcBef>
              <a:buFontTx/>
              <a:buNone/>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7" name="Text Placeholder 4"/>
          <p:cNvSpPr>
            <a:spLocks noGrp="1"/>
          </p:cNvSpPr>
          <p:nvPr>
            <p:ph type="body" sz="quarter" idx="14"/>
          </p:nvPr>
        </p:nvSpPr>
        <p:spPr>
          <a:xfrm>
            <a:off x="4802716" y="1729854"/>
            <a:ext cx="3884083" cy="639762"/>
          </a:xfrm>
        </p:spPr>
        <p:txBody>
          <a:bodyPr anchor="b">
            <a:noAutofit/>
          </a:bodyPr>
          <a:lstStyle>
            <a:lvl1pPr marL="0" indent="0">
              <a:buNone/>
              <a:defRPr sz="1800" b="1">
                <a:solidFill>
                  <a:srgbClr val="04040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8" name="Content Placeholder 5"/>
          <p:cNvSpPr>
            <a:spLocks noGrp="1"/>
          </p:cNvSpPr>
          <p:nvPr>
            <p:ph sz="quarter" idx="15"/>
          </p:nvPr>
        </p:nvSpPr>
        <p:spPr>
          <a:xfrm>
            <a:off x="4802716" y="2369616"/>
            <a:ext cx="3884083" cy="3756547"/>
          </a:xfrm>
        </p:spPr>
        <p:txBody>
          <a:bodyPr>
            <a:noAutofit/>
          </a:bodyPr>
          <a:lstStyle>
            <a:lvl1pPr marL="0" indent="0">
              <a:lnSpc>
                <a:spcPct val="100000"/>
              </a:lnSpc>
              <a:spcBef>
                <a:spcPts val="0"/>
              </a:spcBef>
              <a:buFontTx/>
              <a:buNone/>
              <a:defRPr sz="1800"/>
            </a:lvl1pPr>
            <a:lvl2pPr>
              <a:lnSpc>
                <a:spcPct val="100000"/>
              </a:lnSpc>
              <a:spcBef>
                <a:spcPts val="0"/>
              </a:spcBef>
              <a:defRPr sz="1800"/>
            </a:lvl2pPr>
            <a:lvl3pPr>
              <a:lnSpc>
                <a:spcPct val="100000"/>
              </a:lnSpc>
              <a:spcBef>
                <a:spcPts val="0"/>
              </a:spcBef>
              <a:defRPr sz="1800"/>
            </a:lvl3pPr>
            <a:lvl4pPr>
              <a:lnSpc>
                <a:spcPct val="100000"/>
              </a:lnSpc>
              <a:spcBef>
                <a:spcPts val="0"/>
              </a:spcBef>
              <a:defRPr sz="1800"/>
            </a:lvl4pPr>
            <a:lvl5pPr>
              <a:lnSpc>
                <a:spcPct val="100000"/>
              </a:lnSpc>
              <a:spcBef>
                <a:spcPts val="0"/>
              </a:spcBef>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Rectangle 11"/>
          <p:cNvSpPr/>
          <p:nvPr/>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4" name="Rectangle 13"/>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0" name="Title 1"/>
          <p:cNvSpPr>
            <a:spLocks noGrp="1"/>
          </p:cNvSpPr>
          <p:nvPr>
            <p:ph type="title" hasCustomPrompt="1"/>
          </p:nvPr>
        </p:nvSpPr>
        <p:spPr>
          <a:xfrm>
            <a:off x="457200" y="1"/>
            <a:ext cx="8229600" cy="961998"/>
          </a:xfrm>
        </p:spPr>
        <p:txBody>
          <a:bodyPr>
            <a:normAutofit/>
          </a:bodyPr>
          <a:lstStyle>
            <a:lvl1pPr algn="l">
              <a:lnSpc>
                <a:spcPct val="100000"/>
              </a:lnSpc>
              <a:defRPr sz="3200">
                <a:solidFill>
                  <a:srgbClr val="040404"/>
                </a:solidFill>
              </a:defRPr>
            </a:lvl1pPr>
          </a:lstStyle>
          <a:p>
            <a:r>
              <a:rPr lang="en-US" dirty="0" smtClean="0"/>
              <a:t>Slide master</a:t>
            </a:r>
            <a:endParaRPr lang="en-US" dirty="0"/>
          </a:p>
        </p:txBody>
      </p:sp>
      <p:sp>
        <p:nvSpPr>
          <p:cNvPr id="10" name="Rectangle 9"/>
          <p:cNvSpPr/>
          <p:nvPr userDrawn="1"/>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1" name="Rectangle 10"/>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Tree>
    <p:extLst>
      <p:ext uri="{BB962C8B-B14F-4D97-AF65-F5344CB8AC3E}">
        <p14:creationId xmlns:p14="http://schemas.microsoft.com/office/powerpoint/2010/main" val="10321115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0" name="Footer Placeholder 7"/>
          <p:cNvSpPr>
            <a:spLocks noGrp="1"/>
          </p:cNvSpPr>
          <p:nvPr>
            <p:ph type="ftr" sz="quarter" idx="11"/>
          </p:nvPr>
        </p:nvSpPr>
        <p:spPr>
          <a:xfrm>
            <a:off x="618073" y="6356350"/>
            <a:ext cx="6930040"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8" name="Rectangle 7"/>
          <p:cNvSpPr/>
          <p:nvPr/>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2" name="Rectangle 11"/>
          <p:cNvSpPr/>
          <p:nvPr/>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3" name="Title 1"/>
          <p:cNvSpPr>
            <a:spLocks noGrp="1"/>
          </p:cNvSpPr>
          <p:nvPr>
            <p:ph type="title" hasCustomPrompt="1"/>
          </p:nvPr>
        </p:nvSpPr>
        <p:spPr>
          <a:xfrm>
            <a:off x="457200" y="1"/>
            <a:ext cx="8229600" cy="961998"/>
          </a:xfrm>
        </p:spPr>
        <p:txBody>
          <a:bodyPr>
            <a:noAutofit/>
          </a:bodyPr>
          <a:lstStyle>
            <a:lvl1pPr algn="l">
              <a:lnSpc>
                <a:spcPct val="100000"/>
              </a:lnSpc>
              <a:defRPr sz="3200">
                <a:solidFill>
                  <a:srgbClr val="040404"/>
                </a:solidFill>
              </a:defRPr>
            </a:lvl1pPr>
          </a:lstStyle>
          <a:p>
            <a:r>
              <a:rPr lang="en-US" dirty="0" smtClean="0"/>
              <a:t>Slide master</a:t>
            </a:r>
            <a:endParaRPr lang="en-US" dirty="0"/>
          </a:p>
        </p:txBody>
      </p:sp>
      <p:sp>
        <p:nvSpPr>
          <p:cNvPr id="6" name="Rectangle 5"/>
          <p:cNvSpPr/>
          <p:nvPr userDrawn="1"/>
        </p:nvSpPr>
        <p:spPr>
          <a:xfrm>
            <a:off x="0" y="0"/>
            <a:ext cx="9144000" cy="1182131"/>
          </a:xfrm>
          <a:prstGeom prst="rect">
            <a:avLst/>
          </a:prstGeom>
          <a:solidFill>
            <a:srgbClr val="DDD9C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7" name="Rectangle 6"/>
          <p:cNvSpPr/>
          <p:nvPr userDrawn="1"/>
        </p:nvSpPr>
        <p:spPr>
          <a:xfrm>
            <a:off x="0" y="961998"/>
            <a:ext cx="9147724" cy="220133"/>
          </a:xfrm>
          <a:prstGeom prst="rect">
            <a:avLst/>
          </a:prstGeom>
          <a:solidFill>
            <a:schemeClr val="bg1">
              <a:alpha val="5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Tree>
    <p:extLst>
      <p:ext uri="{BB962C8B-B14F-4D97-AF65-F5344CB8AC3E}">
        <p14:creationId xmlns:p14="http://schemas.microsoft.com/office/powerpoint/2010/main" val="25613815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a:defRPr sz="2800">
                <a:solidFill>
                  <a:srgbClr val="FFFFFF"/>
                </a:solidFill>
              </a:defRPr>
            </a:lvl1pPr>
          </a:lstStyle>
          <a:p>
            <a:pPr defTabSz="457200" eaLnBrk="1" fontAlgn="auto" hangingPunct="1">
              <a:spcAft>
                <a:spcPts val="0"/>
              </a:spcAft>
              <a:defRPr/>
            </a:pPr>
            <a:r>
              <a:rPr lang="en-US" b="0" dirty="0" smtClean="0">
                <a:latin typeface="Verdana"/>
                <a:cs typeface="Verdana"/>
              </a:rPr>
              <a:t>Click to edit Master title style</a:t>
            </a:r>
          </a:p>
        </p:txBody>
      </p:sp>
      <p:sp>
        <p:nvSpPr>
          <p:cNvPr id="9" name="Footer Placeholder 7"/>
          <p:cNvSpPr>
            <a:spLocks noGrp="1"/>
          </p:cNvSpPr>
          <p:nvPr>
            <p:ph type="ftr" sz="quarter" idx="11"/>
          </p:nvPr>
        </p:nvSpPr>
        <p:spPr>
          <a:xfrm>
            <a:off x="618072" y="6356350"/>
            <a:ext cx="6826523" cy="365125"/>
          </a:xfrm>
          <a:prstGeom prst="rect">
            <a:avLst/>
          </a:prstGeom>
        </p:spPr>
        <p:txBody>
          <a:bodyPr/>
          <a:lstStyle>
            <a:lvl1pPr algn="l">
              <a:defRPr/>
            </a:lvl1pPr>
          </a:lstStyle>
          <a:p>
            <a:pPr defTabSz="457200" eaLnBrk="1" fontAlgn="auto" hangingPunct="1">
              <a:spcBef>
                <a:spcPts val="0"/>
              </a:spcBef>
              <a:spcAft>
                <a:spcPts val="0"/>
              </a:spcAft>
            </a:pPr>
            <a:endParaRPr lang="en-US" b="0" dirty="0">
              <a:solidFill>
                <a:srgbClr val="484C45"/>
              </a:solidFill>
              <a:latin typeface="Verdana"/>
            </a:endParaRPr>
          </a:p>
        </p:txBody>
      </p:sp>
      <p:sp>
        <p:nvSpPr>
          <p:cNvPr id="4" name="Title 1"/>
          <p:cNvSpPr txBox="1">
            <a:spLocks/>
          </p:cNvSpPr>
          <p:nvPr userDrawn="1"/>
        </p:nvSpPr>
        <p:spPr>
          <a:xfrm>
            <a:off x="457200" y="274638"/>
            <a:ext cx="8229600" cy="1143000"/>
          </a:xfrm>
          <a:prstGeom prst="rect">
            <a:avLst/>
          </a:prstGeom>
        </p:spPr>
        <p:txBody>
          <a:bodyPr vert="horz" lIns="91440" tIns="45720" rIns="91440" bIns="45720" rtlCol="0" anchor="ctr">
            <a:normAutofit/>
          </a:bodyPr>
          <a:lstStyle>
            <a:lvl1pPr algn="l">
              <a:defRPr sz="2800">
                <a:solidFill>
                  <a:srgbClr val="FFFFFF"/>
                </a:solidFill>
              </a:defRPr>
            </a:lvl1pPr>
          </a:lstStyle>
          <a:p>
            <a:pPr defTabSz="457200" eaLnBrk="1" fontAlgn="auto" hangingPunct="1">
              <a:spcAft>
                <a:spcPts val="0"/>
              </a:spcAft>
              <a:defRPr/>
            </a:pPr>
            <a:r>
              <a:rPr lang="en-US" b="0" dirty="0" smtClean="0">
                <a:latin typeface="Verdana"/>
                <a:cs typeface="Verdana"/>
              </a:rPr>
              <a:t>Click to edit Master title style</a:t>
            </a:r>
          </a:p>
        </p:txBody>
      </p:sp>
    </p:spTree>
    <p:extLst>
      <p:ext uri="{BB962C8B-B14F-4D97-AF65-F5344CB8AC3E}">
        <p14:creationId xmlns:p14="http://schemas.microsoft.com/office/powerpoint/2010/main" val="4634740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marL="0" indent="0">
              <a:defRPr sz="2400"/>
            </a:lvl1pPr>
            <a:lvl2pPr>
              <a:defRPr sz="1800"/>
            </a:lvl2pPr>
            <a:lvl3pPr>
              <a:defRPr sz="1800"/>
            </a:lvl3pPr>
            <a:lvl4pPr>
              <a:defRPr sz="18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571058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656104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8601" y="206890"/>
            <a:ext cx="4692315" cy="1489564"/>
          </a:xfrm>
          <a:solidFill>
            <a:schemeClr val="bg1"/>
          </a:solidFill>
          <a:ln>
            <a:noFill/>
          </a:ln>
        </p:spPr>
        <p:txBody>
          <a:bodyPr>
            <a:noAutofit/>
          </a:bodyPr>
          <a:lstStyle>
            <a:lvl1pPr algn="ctr">
              <a:lnSpc>
                <a:spcPct val="100000"/>
              </a:lnSpc>
              <a:defRPr sz="2800">
                <a:solidFill>
                  <a:schemeClr val="tx1">
                    <a:lumMod val="50000"/>
                  </a:schemeClr>
                </a:solidFill>
                <a:latin typeface="+mn-lt"/>
              </a:defRPr>
            </a:lvl1pPr>
          </a:lstStyle>
          <a:p>
            <a:r>
              <a:rPr lang="en-US" dirty="0" smtClean="0"/>
              <a:t>Slide master</a:t>
            </a:r>
            <a:endParaRPr lang="en-US" dirty="0"/>
          </a:p>
        </p:txBody>
      </p:sp>
    </p:spTree>
    <p:extLst>
      <p:ext uri="{BB962C8B-B14F-4D97-AF65-F5344CB8AC3E}">
        <p14:creationId xmlns:p14="http://schemas.microsoft.com/office/powerpoint/2010/main" val="19033166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2" name="TextBox 1"/>
          <p:cNvSpPr txBox="1"/>
          <p:nvPr/>
        </p:nvSpPr>
        <p:spPr>
          <a:xfrm>
            <a:off x="7634377" y="6452558"/>
            <a:ext cx="1371600" cy="276046"/>
          </a:xfrm>
          <a:prstGeom prst="rect">
            <a:avLst/>
          </a:prstGeom>
          <a:solidFill>
            <a:schemeClr val="bg1"/>
          </a:solidFill>
        </p:spPr>
        <p:txBody>
          <a:bodyPr vert="horz" wrap="square" lIns="91440" tIns="45720" rIns="91440" bIns="45720" rtlCol="0" anchor="ctr">
            <a:normAutofit fontScale="55000" lnSpcReduction="20000"/>
          </a:bodyPr>
          <a:lstStyle/>
          <a:p>
            <a:pPr defTabSz="457200" eaLnBrk="1" fontAlgn="auto" hangingPunct="1">
              <a:spcAft>
                <a:spcPts val="0"/>
              </a:spcAft>
            </a:pPr>
            <a:endParaRPr lang="en-US" sz="2800" b="0" dirty="0" smtClean="0">
              <a:solidFill>
                <a:srgbClr val="FFFFFF"/>
              </a:solidFill>
              <a:latin typeface="Verdana"/>
              <a:cs typeface="Verdana"/>
            </a:endParaRPr>
          </a:p>
        </p:txBody>
      </p:sp>
    </p:spTree>
    <p:extLst>
      <p:ext uri="{BB962C8B-B14F-4D97-AF65-F5344CB8AC3E}">
        <p14:creationId xmlns:p14="http://schemas.microsoft.com/office/powerpoint/2010/main" val="13737548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6713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8827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2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841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image" Target="../media/image8.png"/><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image" Target="../media/image8.png"/><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theme" Target="../theme/theme5.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image" Target="../media/image8.png"/><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theme" Target="../theme/theme7.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3" Type="http://schemas.openxmlformats.org/officeDocument/2006/relationships/slideLayout" Target="../slideLayouts/slideLayout155.xml"/><Relationship Id="rId21" Type="http://schemas.openxmlformats.org/officeDocument/2006/relationships/slideLayout" Target="../slideLayouts/slideLayout173.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20" Type="http://schemas.openxmlformats.org/officeDocument/2006/relationships/slideLayout" Target="../slideLayouts/slideLayout172.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23" Type="http://schemas.openxmlformats.org/officeDocument/2006/relationships/image" Target="../media/image8.png"/><Relationship Id="rId10" Type="http://schemas.openxmlformats.org/officeDocument/2006/relationships/slideLayout" Target="../slideLayouts/slideLayout162.xml"/><Relationship Id="rId19" Type="http://schemas.openxmlformats.org/officeDocument/2006/relationships/slideLayout" Target="../slideLayouts/slideLayout171.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 Id="rId22"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First level</a:t>
            </a:r>
          </a:p>
          <a:p>
            <a:pPr lvl="2"/>
            <a:r>
              <a:rPr lang="en-US" dirty="0" smtClean="0"/>
              <a:t>Second level</a:t>
            </a:r>
          </a:p>
          <a:p>
            <a:pPr lvl="3"/>
            <a:r>
              <a:rPr lang="en-US" dirty="0" smtClean="0"/>
              <a:t>Third level</a:t>
            </a:r>
          </a:p>
        </p:txBody>
      </p:sp>
      <p:sp>
        <p:nvSpPr>
          <p:cNvPr id="5" name="Footer Placeholder 7"/>
          <p:cNvSpPr>
            <a:spLocks noGrp="1"/>
          </p:cNvSpPr>
          <p:nvPr>
            <p:ph type="ftr" sz="quarter" idx="3"/>
          </p:nvPr>
        </p:nvSpPr>
        <p:spPr>
          <a:xfrm>
            <a:off x="457200" y="6356350"/>
            <a:ext cx="8229600" cy="365125"/>
          </a:xfrm>
          <a:prstGeom prst="rect">
            <a:avLst/>
          </a:prstGeom>
        </p:spPr>
        <p:txBody>
          <a:bodyPr/>
          <a:lstStyle>
            <a:lvl1pPr algn="l">
              <a:defRPr sz="1600"/>
            </a:lvl1pPr>
          </a:lstStyle>
          <a:p>
            <a:pPr>
              <a:defRPr/>
            </a:pPr>
            <a:endParaRPr lang="en-US" dirty="0"/>
          </a:p>
        </p:txBody>
      </p:sp>
    </p:spTree>
    <p:extLst>
      <p:ext uri="{BB962C8B-B14F-4D97-AF65-F5344CB8AC3E}">
        <p14:creationId xmlns:p14="http://schemas.microsoft.com/office/powerpoint/2010/main" val="2827507672"/>
      </p:ext>
    </p:extLst>
  </p:cSld>
  <p:clrMap bg1="lt1" tx1="dk1" bg2="lt2" tx2="dk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1" r:id="rId11"/>
    <p:sldLayoutId id="2147484292" r:id="rId12"/>
    <p:sldLayoutId id="2147484294" r:id="rId13"/>
    <p:sldLayoutId id="2147484295" r:id="rId14"/>
    <p:sldLayoutId id="2147484296" r:id="rId15"/>
    <p:sldLayoutId id="2147484297" r:id="rId16"/>
    <p:sldLayoutId id="2147484298" r:id="rId17"/>
    <p:sldLayoutId id="2147484299" r:id="rId18"/>
    <p:sldLayoutId id="2147484460" r:id="rId19"/>
    <p:sldLayoutId id="2147484547" r:id="rId20"/>
    <p:sldLayoutId id="2147484570" r:id="rId21"/>
  </p:sldLayoutIdLst>
  <p:txStyles>
    <p:titleStyle>
      <a:lvl1pPr algn="ctr" defTabSz="457200" rtl="0" eaLnBrk="1" latinLnBrk="0" hangingPunct="1">
        <a:spcBef>
          <a:spcPct val="0"/>
        </a:spcBef>
        <a:buNone/>
        <a:defRPr sz="2400" b="1" kern="1200">
          <a:solidFill>
            <a:schemeClr val="tx1"/>
          </a:solidFill>
          <a:latin typeface="Verdana"/>
          <a:ea typeface="+mj-ea"/>
          <a:cs typeface="Verdana"/>
        </a:defRPr>
      </a:lvl1pPr>
    </p:titleStyle>
    <p:bodyStyle>
      <a:lvl1pPr marL="342900" indent="-342900" algn="l" defTabSz="457200" rtl="0" eaLnBrk="1" latinLnBrk="0" hangingPunct="1">
        <a:lnSpc>
          <a:spcPct val="100000"/>
        </a:lnSpc>
        <a:spcBef>
          <a:spcPts val="0"/>
        </a:spcBef>
        <a:spcAft>
          <a:spcPts val="0"/>
        </a:spcAft>
        <a:buFontTx/>
        <a:buNone/>
        <a:defRPr sz="1600" kern="1200">
          <a:solidFill>
            <a:schemeClr val="tx1"/>
          </a:solidFill>
          <a:latin typeface="Verdana"/>
          <a:ea typeface="+mn-ea"/>
          <a:cs typeface="Verdana"/>
        </a:defRPr>
      </a:lvl1pPr>
      <a:lvl2pPr marL="457200" indent="-457200" algn="l" defTabSz="457200" rtl="0" eaLnBrk="1" latinLnBrk="0" hangingPunct="1">
        <a:lnSpc>
          <a:spcPct val="100000"/>
        </a:lnSpc>
        <a:spcBef>
          <a:spcPts val="0"/>
        </a:spcBef>
        <a:spcAft>
          <a:spcPts val="0"/>
        </a:spcAft>
        <a:buFont typeface="Verdana" panose="020B0604030504040204" pitchFamily="34" charset="0"/>
        <a:buChar char="•"/>
        <a:defRPr sz="1600" kern="1200">
          <a:solidFill>
            <a:schemeClr val="tx1"/>
          </a:solidFill>
          <a:latin typeface="Verdana"/>
          <a:ea typeface="+mn-ea"/>
          <a:cs typeface="Verdana"/>
        </a:defRPr>
      </a:lvl2pPr>
      <a:lvl3pPr marL="914400" indent="-457200" algn="l" defTabSz="457200" rtl="0" eaLnBrk="1" latinLnBrk="0" hangingPunct="1">
        <a:lnSpc>
          <a:spcPct val="100000"/>
        </a:lnSpc>
        <a:spcBef>
          <a:spcPts val="0"/>
        </a:spcBef>
        <a:spcAft>
          <a:spcPts val="0"/>
        </a:spcAft>
        <a:buFont typeface="Verdana" pitchFamily="34" charset="0"/>
        <a:buChar char="»"/>
        <a:defRPr sz="1600" kern="1200">
          <a:solidFill>
            <a:schemeClr val="tx1"/>
          </a:solidFill>
          <a:latin typeface="Verdana"/>
          <a:ea typeface="+mn-ea"/>
          <a:cs typeface="Verdana"/>
        </a:defRPr>
      </a:lvl3pPr>
      <a:lvl4pPr marL="1371600" indent="-457200" algn="l" defTabSz="457200" rtl="0" eaLnBrk="1" latinLnBrk="0" hangingPunct="1">
        <a:lnSpc>
          <a:spcPct val="100000"/>
        </a:lnSpc>
        <a:spcBef>
          <a:spcPts val="0"/>
        </a:spcBef>
        <a:spcAft>
          <a:spcPts val="0"/>
        </a:spcAft>
        <a:buFont typeface="Wingdings" pitchFamily="2" charset="2"/>
        <a:buChar char="§"/>
        <a:defRPr sz="1600" kern="1200">
          <a:solidFill>
            <a:schemeClr val="tx1"/>
          </a:solidFill>
          <a:latin typeface="Verdana"/>
          <a:ea typeface="+mn-ea"/>
          <a:cs typeface="Verdana"/>
        </a:defRPr>
      </a:lvl4pPr>
      <a:lvl5pPr marL="889000" indent="-228600" algn="l" defTabSz="457200" rtl="0" eaLnBrk="1" latinLnBrk="0" hangingPunct="1">
        <a:lnSpc>
          <a:spcPct val="100000"/>
        </a:lnSpc>
        <a:spcBef>
          <a:spcPts val="0"/>
        </a:spcBef>
        <a:spcAft>
          <a:spcPts val="0"/>
        </a:spcAft>
        <a:buFont typeface="Arial"/>
        <a:buChar char="»"/>
        <a:defRPr sz="18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First level</a:t>
            </a:r>
          </a:p>
          <a:p>
            <a:pPr lvl="2"/>
            <a:r>
              <a:rPr lang="en-US" dirty="0" smtClean="0"/>
              <a:t>Second level</a:t>
            </a:r>
          </a:p>
          <a:p>
            <a:pPr lvl="3"/>
            <a:r>
              <a:rPr lang="en-US" dirty="0" smtClean="0"/>
              <a:t>Third level</a:t>
            </a:r>
          </a:p>
        </p:txBody>
      </p:sp>
    </p:spTree>
    <p:extLst>
      <p:ext uri="{BB962C8B-B14F-4D97-AF65-F5344CB8AC3E}">
        <p14:creationId xmlns:p14="http://schemas.microsoft.com/office/powerpoint/2010/main" val="3907779443"/>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 id="2147484312" r:id="rId12"/>
    <p:sldLayoutId id="2147484313" r:id="rId13"/>
    <p:sldLayoutId id="2147484314" r:id="rId14"/>
    <p:sldLayoutId id="2147484315" r:id="rId15"/>
    <p:sldLayoutId id="2147484316" r:id="rId16"/>
    <p:sldLayoutId id="2147484317" r:id="rId17"/>
    <p:sldLayoutId id="2147484318" r:id="rId18"/>
    <p:sldLayoutId id="2147484319" r:id="rId19"/>
    <p:sldLayoutId id="2147484320" r:id="rId20"/>
    <p:sldLayoutId id="2147484321" r:id="rId21"/>
  </p:sldLayoutIdLst>
  <p:txStyles>
    <p:titleStyle>
      <a:lvl1pPr algn="ctr" defTabSz="457200" rtl="0" eaLnBrk="1" latinLnBrk="0" hangingPunct="1">
        <a:spcBef>
          <a:spcPct val="0"/>
        </a:spcBef>
        <a:buNone/>
        <a:defRPr sz="2400" kern="1200">
          <a:solidFill>
            <a:schemeClr val="tx1"/>
          </a:solidFill>
          <a:latin typeface="Verdana"/>
          <a:ea typeface="+mj-ea"/>
          <a:cs typeface="Verdana"/>
        </a:defRPr>
      </a:lvl1pPr>
    </p:titleStyle>
    <p:bodyStyle>
      <a:lvl1pPr marL="342900" indent="-342900" algn="l" defTabSz="457200" rtl="0" eaLnBrk="1" latinLnBrk="0" hangingPunct="1">
        <a:lnSpc>
          <a:spcPct val="100000"/>
        </a:lnSpc>
        <a:spcBef>
          <a:spcPts val="0"/>
        </a:spcBef>
        <a:spcAft>
          <a:spcPts val="0"/>
        </a:spcAft>
        <a:buFontTx/>
        <a:buNone/>
        <a:defRPr sz="1800" kern="1200">
          <a:solidFill>
            <a:schemeClr val="tx1"/>
          </a:solidFill>
          <a:latin typeface="Verdana"/>
          <a:ea typeface="+mn-ea"/>
          <a:cs typeface="Verdana"/>
        </a:defRPr>
      </a:lvl1pPr>
      <a:lvl2pPr marL="457200" indent="-457200" algn="l" defTabSz="457200" rtl="0" eaLnBrk="1" latinLnBrk="0" hangingPunct="1">
        <a:lnSpc>
          <a:spcPct val="100000"/>
        </a:lnSpc>
        <a:spcBef>
          <a:spcPts val="0"/>
        </a:spcBef>
        <a:spcAft>
          <a:spcPts val="0"/>
        </a:spcAft>
        <a:buFont typeface="Arial"/>
        <a:buChar char="•"/>
        <a:defRPr sz="1800" kern="1200">
          <a:solidFill>
            <a:schemeClr val="tx1"/>
          </a:solidFill>
          <a:latin typeface="Verdana"/>
          <a:ea typeface="+mn-ea"/>
          <a:cs typeface="Verdana"/>
        </a:defRPr>
      </a:lvl2pPr>
      <a:lvl3pPr marL="914400" indent="-457200" algn="l" defTabSz="457200" rtl="0" eaLnBrk="1" latinLnBrk="0" hangingPunct="1">
        <a:lnSpc>
          <a:spcPct val="100000"/>
        </a:lnSpc>
        <a:spcBef>
          <a:spcPts val="0"/>
        </a:spcBef>
        <a:spcAft>
          <a:spcPts val="0"/>
        </a:spcAft>
        <a:buFont typeface="Verdana" pitchFamily="34" charset="0"/>
        <a:buChar char="»"/>
        <a:defRPr sz="1800" kern="1200">
          <a:solidFill>
            <a:schemeClr val="tx1"/>
          </a:solidFill>
          <a:latin typeface="Verdana"/>
          <a:ea typeface="+mn-ea"/>
          <a:cs typeface="Verdana"/>
        </a:defRPr>
      </a:lvl3pPr>
      <a:lvl4pPr marL="1371600" indent="-457200" algn="l" defTabSz="457200" rtl="0" eaLnBrk="1" latinLnBrk="0" hangingPunct="1">
        <a:lnSpc>
          <a:spcPct val="100000"/>
        </a:lnSpc>
        <a:spcBef>
          <a:spcPts val="0"/>
        </a:spcBef>
        <a:spcAft>
          <a:spcPts val="0"/>
        </a:spcAft>
        <a:buFont typeface="Wingdings" pitchFamily="2" charset="2"/>
        <a:buChar char="§"/>
        <a:defRPr sz="1800" kern="1200">
          <a:solidFill>
            <a:schemeClr val="tx1"/>
          </a:solidFill>
          <a:latin typeface="Verdana"/>
          <a:ea typeface="+mn-ea"/>
          <a:cs typeface="Verdana"/>
        </a:defRPr>
      </a:lvl4pPr>
      <a:lvl5pPr marL="889000" indent="-228600" algn="l" defTabSz="457200" rtl="0" eaLnBrk="1" latinLnBrk="0" hangingPunct="1">
        <a:lnSpc>
          <a:spcPct val="100000"/>
        </a:lnSpc>
        <a:spcBef>
          <a:spcPts val="0"/>
        </a:spcBef>
        <a:spcAft>
          <a:spcPts val="0"/>
        </a:spcAft>
        <a:buFont typeface="Arial"/>
        <a:buChar char="»"/>
        <a:defRPr sz="18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First level</a:t>
            </a:r>
          </a:p>
          <a:p>
            <a:pPr lvl="2"/>
            <a:r>
              <a:rPr lang="en-US" dirty="0" smtClean="0"/>
              <a:t>Second level</a:t>
            </a:r>
          </a:p>
          <a:p>
            <a:pPr lvl="3"/>
            <a:r>
              <a:rPr lang="en-US" dirty="0" smtClean="0"/>
              <a:t>Third level</a:t>
            </a:r>
          </a:p>
        </p:txBody>
      </p:sp>
      <p:pic>
        <p:nvPicPr>
          <p:cNvPr id="2050" name="Picture 2" descr="\\sharepoint.nccdcrc.org@SSL\DavWWWRoot\workgroups\communications\LogosTemplates\CRC logos and templates\CRC RGB for screen.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753050" y="6503298"/>
            <a:ext cx="1113951" cy="21945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44416688"/>
      </p:ext>
    </p:extLst>
  </p:cSld>
  <p:clrMap bg1="lt1" tx1="dk1" bg2="lt2" tx2="dk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 id="2147484328" r:id="rId6"/>
    <p:sldLayoutId id="2147484329" r:id="rId7"/>
    <p:sldLayoutId id="2147484330" r:id="rId8"/>
    <p:sldLayoutId id="2147484331" r:id="rId9"/>
    <p:sldLayoutId id="2147484332" r:id="rId10"/>
    <p:sldLayoutId id="2147484333" r:id="rId11"/>
    <p:sldLayoutId id="2147484334" r:id="rId12"/>
    <p:sldLayoutId id="2147484335" r:id="rId13"/>
    <p:sldLayoutId id="2147484336" r:id="rId14"/>
    <p:sldLayoutId id="2147484337" r:id="rId15"/>
    <p:sldLayoutId id="2147484338" r:id="rId16"/>
    <p:sldLayoutId id="2147484339" r:id="rId17"/>
    <p:sldLayoutId id="2147484340" r:id="rId18"/>
    <p:sldLayoutId id="2147484341" r:id="rId19"/>
    <p:sldLayoutId id="2147484342" r:id="rId20"/>
    <p:sldLayoutId id="2147484343" r:id="rId21"/>
  </p:sldLayoutIdLst>
  <p:txStyles>
    <p:titleStyle>
      <a:lvl1pPr algn="ctr" defTabSz="457200" rtl="0" eaLnBrk="1" latinLnBrk="0" hangingPunct="1">
        <a:spcBef>
          <a:spcPct val="0"/>
        </a:spcBef>
        <a:buNone/>
        <a:defRPr sz="2400" kern="1200">
          <a:solidFill>
            <a:schemeClr val="tx1"/>
          </a:solidFill>
          <a:latin typeface="Verdana"/>
          <a:ea typeface="+mj-ea"/>
          <a:cs typeface="Verdana"/>
        </a:defRPr>
      </a:lvl1pPr>
    </p:titleStyle>
    <p:bodyStyle>
      <a:lvl1pPr marL="342900" indent="-342900" algn="l" defTabSz="457200" rtl="0" eaLnBrk="1" latinLnBrk="0" hangingPunct="1">
        <a:lnSpc>
          <a:spcPct val="100000"/>
        </a:lnSpc>
        <a:spcBef>
          <a:spcPts val="0"/>
        </a:spcBef>
        <a:spcAft>
          <a:spcPts val="0"/>
        </a:spcAft>
        <a:buFontTx/>
        <a:buNone/>
        <a:defRPr sz="1800" kern="1200">
          <a:solidFill>
            <a:schemeClr val="tx1"/>
          </a:solidFill>
          <a:latin typeface="Verdana"/>
          <a:ea typeface="+mn-ea"/>
          <a:cs typeface="Verdana"/>
        </a:defRPr>
      </a:lvl1pPr>
      <a:lvl2pPr marL="457200" indent="-457200" algn="l" defTabSz="457200" rtl="0" eaLnBrk="1" latinLnBrk="0" hangingPunct="1">
        <a:lnSpc>
          <a:spcPct val="100000"/>
        </a:lnSpc>
        <a:spcBef>
          <a:spcPts val="0"/>
        </a:spcBef>
        <a:spcAft>
          <a:spcPts val="0"/>
        </a:spcAft>
        <a:buFont typeface="Arial"/>
        <a:buChar char="•"/>
        <a:defRPr sz="1800" kern="1200">
          <a:solidFill>
            <a:schemeClr val="tx1"/>
          </a:solidFill>
          <a:latin typeface="Verdana"/>
          <a:ea typeface="+mn-ea"/>
          <a:cs typeface="Verdana"/>
        </a:defRPr>
      </a:lvl2pPr>
      <a:lvl3pPr marL="914400" indent="-457200" algn="l" defTabSz="457200" rtl="0" eaLnBrk="1" latinLnBrk="0" hangingPunct="1">
        <a:lnSpc>
          <a:spcPct val="100000"/>
        </a:lnSpc>
        <a:spcBef>
          <a:spcPts val="0"/>
        </a:spcBef>
        <a:spcAft>
          <a:spcPts val="0"/>
        </a:spcAft>
        <a:buFont typeface="Verdana" pitchFamily="34" charset="0"/>
        <a:buChar char="»"/>
        <a:defRPr sz="1800" kern="1200">
          <a:solidFill>
            <a:schemeClr val="tx1"/>
          </a:solidFill>
          <a:latin typeface="Verdana"/>
          <a:ea typeface="+mn-ea"/>
          <a:cs typeface="Verdana"/>
        </a:defRPr>
      </a:lvl3pPr>
      <a:lvl4pPr marL="1371600" indent="-457200" algn="l" defTabSz="457200" rtl="0" eaLnBrk="1" latinLnBrk="0" hangingPunct="1">
        <a:lnSpc>
          <a:spcPct val="100000"/>
        </a:lnSpc>
        <a:spcBef>
          <a:spcPts val="0"/>
        </a:spcBef>
        <a:spcAft>
          <a:spcPts val="0"/>
        </a:spcAft>
        <a:buFont typeface="Wingdings" pitchFamily="2" charset="2"/>
        <a:buChar char="§"/>
        <a:defRPr sz="1800" kern="1200">
          <a:solidFill>
            <a:schemeClr val="tx1"/>
          </a:solidFill>
          <a:latin typeface="Verdana"/>
          <a:ea typeface="+mn-ea"/>
          <a:cs typeface="Verdana"/>
        </a:defRPr>
      </a:lvl4pPr>
      <a:lvl5pPr marL="889000" indent="-228600" algn="l" defTabSz="457200" rtl="0" eaLnBrk="1" latinLnBrk="0" hangingPunct="1">
        <a:lnSpc>
          <a:spcPct val="100000"/>
        </a:lnSpc>
        <a:spcBef>
          <a:spcPts val="0"/>
        </a:spcBef>
        <a:spcAft>
          <a:spcPts val="0"/>
        </a:spcAft>
        <a:buFont typeface="Arial"/>
        <a:buChar char="»"/>
        <a:defRPr sz="18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First level</a:t>
            </a:r>
          </a:p>
          <a:p>
            <a:pPr lvl="2"/>
            <a:r>
              <a:rPr lang="en-US" dirty="0" smtClean="0"/>
              <a:t>Second level</a:t>
            </a:r>
          </a:p>
          <a:p>
            <a:pPr lvl="3"/>
            <a:r>
              <a:rPr lang="en-US" dirty="0" smtClean="0"/>
              <a:t>Third level</a:t>
            </a:r>
          </a:p>
        </p:txBody>
      </p:sp>
    </p:spTree>
    <p:extLst>
      <p:ext uri="{BB962C8B-B14F-4D97-AF65-F5344CB8AC3E}">
        <p14:creationId xmlns:p14="http://schemas.microsoft.com/office/powerpoint/2010/main" val="4128105009"/>
      </p:ext>
    </p:extLst>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 id="2147484356" r:id="rId12"/>
    <p:sldLayoutId id="2147484357" r:id="rId13"/>
    <p:sldLayoutId id="2147484358" r:id="rId14"/>
    <p:sldLayoutId id="2147484359" r:id="rId15"/>
    <p:sldLayoutId id="2147484360" r:id="rId16"/>
    <p:sldLayoutId id="2147484361" r:id="rId17"/>
    <p:sldLayoutId id="2147484362" r:id="rId18"/>
    <p:sldLayoutId id="2147484363" r:id="rId19"/>
    <p:sldLayoutId id="2147484364" r:id="rId20"/>
    <p:sldLayoutId id="2147484365" r:id="rId21"/>
  </p:sldLayoutIdLst>
  <p:txStyles>
    <p:titleStyle>
      <a:lvl1pPr algn="ctr" defTabSz="457200" rtl="0" eaLnBrk="1" latinLnBrk="0" hangingPunct="1">
        <a:spcBef>
          <a:spcPct val="0"/>
        </a:spcBef>
        <a:buNone/>
        <a:defRPr sz="2400" kern="1200">
          <a:solidFill>
            <a:schemeClr val="tx1"/>
          </a:solidFill>
          <a:latin typeface="Verdana"/>
          <a:ea typeface="+mj-ea"/>
          <a:cs typeface="Verdana"/>
        </a:defRPr>
      </a:lvl1pPr>
    </p:titleStyle>
    <p:bodyStyle>
      <a:lvl1pPr marL="342900" indent="-342900" algn="l" defTabSz="457200" rtl="0" eaLnBrk="1" latinLnBrk="0" hangingPunct="1">
        <a:lnSpc>
          <a:spcPct val="100000"/>
        </a:lnSpc>
        <a:spcBef>
          <a:spcPts val="0"/>
        </a:spcBef>
        <a:spcAft>
          <a:spcPts val="0"/>
        </a:spcAft>
        <a:buFontTx/>
        <a:buNone/>
        <a:defRPr sz="1800" kern="1200">
          <a:solidFill>
            <a:schemeClr val="tx1"/>
          </a:solidFill>
          <a:latin typeface="Verdana"/>
          <a:ea typeface="+mn-ea"/>
          <a:cs typeface="Verdana"/>
        </a:defRPr>
      </a:lvl1pPr>
      <a:lvl2pPr marL="457200" indent="-457200" algn="l" defTabSz="457200" rtl="0" eaLnBrk="1" latinLnBrk="0" hangingPunct="1">
        <a:lnSpc>
          <a:spcPct val="100000"/>
        </a:lnSpc>
        <a:spcBef>
          <a:spcPts val="0"/>
        </a:spcBef>
        <a:spcAft>
          <a:spcPts val="0"/>
        </a:spcAft>
        <a:buFont typeface="Arial"/>
        <a:buChar char="•"/>
        <a:defRPr sz="1800" kern="1200">
          <a:solidFill>
            <a:schemeClr val="tx1"/>
          </a:solidFill>
          <a:latin typeface="Verdana"/>
          <a:ea typeface="+mn-ea"/>
          <a:cs typeface="Verdana"/>
        </a:defRPr>
      </a:lvl2pPr>
      <a:lvl3pPr marL="914400" indent="-457200" algn="l" defTabSz="457200" rtl="0" eaLnBrk="1" latinLnBrk="0" hangingPunct="1">
        <a:lnSpc>
          <a:spcPct val="100000"/>
        </a:lnSpc>
        <a:spcBef>
          <a:spcPts val="0"/>
        </a:spcBef>
        <a:spcAft>
          <a:spcPts val="0"/>
        </a:spcAft>
        <a:buFont typeface="Verdana" pitchFamily="34" charset="0"/>
        <a:buChar char="»"/>
        <a:defRPr sz="1800" kern="1200">
          <a:solidFill>
            <a:schemeClr val="tx1"/>
          </a:solidFill>
          <a:latin typeface="Verdana"/>
          <a:ea typeface="+mn-ea"/>
          <a:cs typeface="Verdana"/>
        </a:defRPr>
      </a:lvl3pPr>
      <a:lvl4pPr marL="1371600" indent="-457200" algn="l" defTabSz="457200" rtl="0" eaLnBrk="1" latinLnBrk="0" hangingPunct="1">
        <a:lnSpc>
          <a:spcPct val="100000"/>
        </a:lnSpc>
        <a:spcBef>
          <a:spcPts val="0"/>
        </a:spcBef>
        <a:spcAft>
          <a:spcPts val="0"/>
        </a:spcAft>
        <a:buFont typeface="Wingdings" pitchFamily="2" charset="2"/>
        <a:buChar char="§"/>
        <a:defRPr sz="1800" kern="1200">
          <a:solidFill>
            <a:schemeClr val="tx1"/>
          </a:solidFill>
          <a:latin typeface="Verdana"/>
          <a:ea typeface="+mn-ea"/>
          <a:cs typeface="Verdana"/>
        </a:defRPr>
      </a:lvl4pPr>
      <a:lvl5pPr marL="889000" indent="-228600" algn="l" defTabSz="457200" rtl="0" eaLnBrk="1" latinLnBrk="0" hangingPunct="1">
        <a:lnSpc>
          <a:spcPct val="100000"/>
        </a:lnSpc>
        <a:spcBef>
          <a:spcPts val="0"/>
        </a:spcBef>
        <a:spcAft>
          <a:spcPts val="0"/>
        </a:spcAft>
        <a:buFont typeface="Arial"/>
        <a:buChar char="»"/>
        <a:defRPr sz="18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First level</a:t>
            </a:r>
          </a:p>
          <a:p>
            <a:pPr lvl="2"/>
            <a:r>
              <a:rPr lang="en-US" dirty="0" smtClean="0"/>
              <a:t>Second level</a:t>
            </a:r>
          </a:p>
          <a:p>
            <a:pPr lvl="3"/>
            <a:r>
              <a:rPr lang="en-US" dirty="0" smtClean="0"/>
              <a:t>Third level</a:t>
            </a:r>
          </a:p>
        </p:txBody>
      </p:sp>
      <p:pic>
        <p:nvPicPr>
          <p:cNvPr id="2050" name="Picture 2" descr="\\sharepoint.nccdcrc.org@SSL\DavWWWRoot\workgroups\communications\LogosTemplates\CRC logos and templates\CRC RGB for screen.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7753050" y="6503298"/>
            <a:ext cx="1113951" cy="21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219559"/>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 id="2147484379" r:id="rId13"/>
    <p:sldLayoutId id="2147484380" r:id="rId14"/>
    <p:sldLayoutId id="2147484381" r:id="rId15"/>
    <p:sldLayoutId id="2147484382" r:id="rId16"/>
    <p:sldLayoutId id="2147484383" r:id="rId17"/>
    <p:sldLayoutId id="2147484384" r:id="rId18"/>
    <p:sldLayoutId id="2147484385" r:id="rId19"/>
    <p:sldLayoutId id="2147484386" r:id="rId20"/>
    <p:sldLayoutId id="2147484387" r:id="rId21"/>
    <p:sldLayoutId id="2147484388" r:id="rId22"/>
    <p:sldLayoutId id="2147484389" r:id="rId23"/>
    <p:sldLayoutId id="2147484390" r:id="rId24"/>
    <p:sldLayoutId id="2147484391" r:id="rId25"/>
    <p:sldLayoutId id="2147484392" r:id="rId26"/>
    <p:sldLayoutId id="2147484393" r:id="rId27"/>
    <p:sldLayoutId id="2147484394" r:id="rId28"/>
    <p:sldLayoutId id="2147484396" r:id="rId29"/>
    <p:sldLayoutId id="2147484397" r:id="rId30"/>
  </p:sldLayoutIdLst>
  <p:txStyles>
    <p:titleStyle>
      <a:lvl1pPr algn="ctr" defTabSz="457200" rtl="0" eaLnBrk="1" latinLnBrk="0" hangingPunct="1">
        <a:spcBef>
          <a:spcPct val="0"/>
        </a:spcBef>
        <a:buNone/>
        <a:defRPr sz="2400" kern="1200">
          <a:solidFill>
            <a:schemeClr val="tx1"/>
          </a:solidFill>
          <a:latin typeface="Verdana"/>
          <a:ea typeface="+mj-ea"/>
          <a:cs typeface="Verdana"/>
        </a:defRPr>
      </a:lvl1pPr>
    </p:titleStyle>
    <p:bodyStyle>
      <a:lvl1pPr marL="342900" indent="-342900" algn="l" defTabSz="457200" rtl="0" eaLnBrk="1" latinLnBrk="0" hangingPunct="1">
        <a:lnSpc>
          <a:spcPct val="100000"/>
        </a:lnSpc>
        <a:spcBef>
          <a:spcPts val="0"/>
        </a:spcBef>
        <a:spcAft>
          <a:spcPts val="0"/>
        </a:spcAft>
        <a:buFontTx/>
        <a:buNone/>
        <a:defRPr sz="1800" kern="1200">
          <a:solidFill>
            <a:schemeClr val="tx1"/>
          </a:solidFill>
          <a:latin typeface="Verdana"/>
          <a:ea typeface="+mn-ea"/>
          <a:cs typeface="Verdana"/>
        </a:defRPr>
      </a:lvl1pPr>
      <a:lvl2pPr marL="457200" indent="-457200" algn="l" defTabSz="457200" rtl="0" eaLnBrk="1" latinLnBrk="0" hangingPunct="1">
        <a:lnSpc>
          <a:spcPct val="100000"/>
        </a:lnSpc>
        <a:spcBef>
          <a:spcPts val="0"/>
        </a:spcBef>
        <a:spcAft>
          <a:spcPts val="0"/>
        </a:spcAft>
        <a:buFont typeface="Arial"/>
        <a:buChar char="•"/>
        <a:defRPr sz="1800" kern="1200">
          <a:solidFill>
            <a:schemeClr val="tx1"/>
          </a:solidFill>
          <a:latin typeface="Verdana"/>
          <a:ea typeface="+mn-ea"/>
          <a:cs typeface="Verdana"/>
        </a:defRPr>
      </a:lvl2pPr>
      <a:lvl3pPr marL="914400" indent="-457200" algn="l" defTabSz="457200" rtl="0" eaLnBrk="1" latinLnBrk="0" hangingPunct="1">
        <a:lnSpc>
          <a:spcPct val="100000"/>
        </a:lnSpc>
        <a:spcBef>
          <a:spcPts val="0"/>
        </a:spcBef>
        <a:spcAft>
          <a:spcPts val="0"/>
        </a:spcAft>
        <a:buFont typeface="Verdana" pitchFamily="34" charset="0"/>
        <a:buChar char="»"/>
        <a:defRPr sz="1800" kern="1200">
          <a:solidFill>
            <a:schemeClr val="tx1"/>
          </a:solidFill>
          <a:latin typeface="Verdana"/>
          <a:ea typeface="+mn-ea"/>
          <a:cs typeface="Verdana"/>
        </a:defRPr>
      </a:lvl3pPr>
      <a:lvl4pPr marL="1371600" indent="-457200" algn="l" defTabSz="457200" rtl="0" eaLnBrk="1" latinLnBrk="0" hangingPunct="1">
        <a:lnSpc>
          <a:spcPct val="100000"/>
        </a:lnSpc>
        <a:spcBef>
          <a:spcPts val="0"/>
        </a:spcBef>
        <a:spcAft>
          <a:spcPts val="0"/>
        </a:spcAft>
        <a:buFont typeface="Wingdings" pitchFamily="2" charset="2"/>
        <a:buChar char="§"/>
        <a:defRPr sz="1800" kern="1200">
          <a:solidFill>
            <a:schemeClr val="tx1"/>
          </a:solidFill>
          <a:latin typeface="Verdana"/>
          <a:ea typeface="+mn-ea"/>
          <a:cs typeface="Verdana"/>
        </a:defRPr>
      </a:lvl4pPr>
      <a:lvl5pPr marL="889000" indent="-228600" algn="l" defTabSz="457200" rtl="0" eaLnBrk="1" latinLnBrk="0" hangingPunct="1">
        <a:lnSpc>
          <a:spcPct val="100000"/>
        </a:lnSpc>
        <a:spcBef>
          <a:spcPts val="0"/>
        </a:spcBef>
        <a:spcAft>
          <a:spcPts val="0"/>
        </a:spcAft>
        <a:buFont typeface="Arial"/>
        <a:buChar char="»"/>
        <a:defRPr sz="18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First level</a:t>
            </a:r>
          </a:p>
          <a:p>
            <a:pPr lvl="2"/>
            <a:r>
              <a:rPr lang="en-US" dirty="0" smtClean="0"/>
              <a:t>Second level</a:t>
            </a:r>
          </a:p>
          <a:p>
            <a:pPr lvl="3"/>
            <a:r>
              <a:rPr lang="en-US" dirty="0" smtClean="0"/>
              <a:t>Third level</a:t>
            </a:r>
          </a:p>
        </p:txBody>
      </p:sp>
      <p:pic>
        <p:nvPicPr>
          <p:cNvPr id="2050" name="Picture 2" descr="\\sharepoint.nccdcrc.org@SSL\DavWWWRoot\workgroups\communications\LogosTemplates\CRC logos and templates\CRC RGB for screen.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753050" y="6503298"/>
            <a:ext cx="1113951" cy="21945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58376134"/>
      </p:ext>
    </p:extLst>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 id="2147484410" r:id="rId12"/>
    <p:sldLayoutId id="2147484411" r:id="rId13"/>
    <p:sldLayoutId id="2147484412" r:id="rId14"/>
    <p:sldLayoutId id="2147484413" r:id="rId15"/>
    <p:sldLayoutId id="2147484414" r:id="rId16"/>
    <p:sldLayoutId id="2147484415" r:id="rId17"/>
    <p:sldLayoutId id="2147484416" r:id="rId18"/>
    <p:sldLayoutId id="2147484417" r:id="rId19"/>
    <p:sldLayoutId id="2147484418" r:id="rId20"/>
    <p:sldLayoutId id="2147484419" r:id="rId21"/>
  </p:sldLayoutIdLst>
  <p:txStyles>
    <p:titleStyle>
      <a:lvl1pPr algn="ctr" defTabSz="457200" rtl="0" eaLnBrk="1" latinLnBrk="0" hangingPunct="1">
        <a:spcBef>
          <a:spcPct val="0"/>
        </a:spcBef>
        <a:buNone/>
        <a:defRPr sz="2400" kern="1200">
          <a:solidFill>
            <a:schemeClr val="tx1"/>
          </a:solidFill>
          <a:latin typeface="Verdana"/>
          <a:ea typeface="+mj-ea"/>
          <a:cs typeface="Verdana"/>
        </a:defRPr>
      </a:lvl1pPr>
    </p:titleStyle>
    <p:bodyStyle>
      <a:lvl1pPr marL="342900" indent="-342900" algn="l" defTabSz="457200" rtl="0" eaLnBrk="1" latinLnBrk="0" hangingPunct="1">
        <a:lnSpc>
          <a:spcPct val="100000"/>
        </a:lnSpc>
        <a:spcBef>
          <a:spcPts val="0"/>
        </a:spcBef>
        <a:spcAft>
          <a:spcPts val="0"/>
        </a:spcAft>
        <a:buFontTx/>
        <a:buNone/>
        <a:defRPr sz="1800" kern="1200">
          <a:solidFill>
            <a:schemeClr val="tx1"/>
          </a:solidFill>
          <a:latin typeface="Verdana"/>
          <a:ea typeface="+mn-ea"/>
          <a:cs typeface="Verdana"/>
        </a:defRPr>
      </a:lvl1pPr>
      <a:lvl2pPr marL="457200" indent="-457200" algn="l" defTabSz="457200" rtl="0" eaLnBrk="1" latinLnBrk="0" hangingPunct="1">
        <a:lnSpc>
          <a:spcPct val="100000"/>
        </a:lnSpc>
        <a:spcBef>
          <a:spcPts val="0"/>
        </a:spcBef>
        <a:spcAft>
          <a:spcPts val="0"/>
        </a:spcAft>
        <a:buFont typeface="Arial"/>
        <a:buChar char="•"/>
        <a:defRPr sz="1800" kern="1200">
          <a:solidFill>
            <a:schemeClr val="tx1"/>
          </a:solidFill>
          <a:latin typeface="Verdana"/>
          <a:ea typeface="+mn-ea"/>
          <a:cs typeface="Verdana"/>
        </a:defRPr>
      </a:lvl2pPr>
      <a:lvl3pPr marL="914400" indent="-457200" algn="l" defTabSz="457200" rtl="0" eaLnBrk="1" latinLnBrk="0" hangingPunct="1">
        <a:lnSpc>
          <a:spcPct val="100000"/>
        </a:lnSpc>
        <a:spcBef>
          <a:spcPts val="0"/>
        </a:spcBef>
        <a:spcAft>
          <a:spcPts val="0"/>
        </a:spcAft>
        <a:buFont typeface="Verdana" pitchFamily="34" charset="0"/>
        <a:buChar char="»"/>
        <a:defRPr sz="1800" kern="1200">
          <a:solidFill>
            <a:schemeClr val="tx1"/>
          </a:solidFill>
          <a:latin typeface="Verdana"/>
          <a:ea typeface="+mn-ea"/>
          <a:cs typeface="Verdana"/>
        </a:defRPr>
      </a:lvl3pPr>
      <a:lvl4pPr marL="1371600" indent="-457200" algn="l" defTabSz="457200" rtl="0" eaLnBrk="1" latinLnBrk="0" hangingPunct="1">
        <a:lnSpc>
          <a:spcPct val="100000"/>
        </a:lnSpc>
        <a:spcBef>
          <a:spcPts val="0"/>
        </a:spcBef>
        <a:spcAft>
          <a:spcPts val="0"/>
        </a:spcAft>
        <a:buFont typeface="Wingdings" pitchFamily="2" charset="2"/>
        <a:buChar char="§"/>
        <a:defRPr sz="1800" kern="1200">
          <a:solidFill>
            <a:schemeClr val="tx1"/>
          </a:solidFill>
          <a:latin typeface="Verdana"/>
          <a:ea typeface="+mn-ea"/>
          <a:cs typeface="Verdana"/>
        </a:defRPr>
      </a:lvl4pPr>
      <a:lvl5pPr marL="889000" indent="-228600" algn="l" defTabSz="457200" rtl="0" eaLnBrk="1" latinLnBrk="0" hangingPunct="1">
        <a:lnSpc>
          <a:spcPct val="100000"/>
        </a:lnSpc>
        <a:spcBef>
          <a:spcPts val="0"/>
        </a:spcBef>
        <a:spcAft>
          <a:spcPts val="0"/>
        </a:spcAft>
        <a:buFont typeface="Arial"/>
        <a:buChar char="»"/>
        <a:defRPr sz="18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First level</a:t>
            </a:r>
          </a:p>
          <a:p>
            <a:pPr lvl="2"/>
            <a:r>
              <a:rPr lang="en-US" altLang="en-US" smtClean="0"/>
              <a:t>Second level</a:t>
            </a:r>
          </a:p>
          <a:p>
            <a:pPr lvl="3"/>
            <a:r>
              <a:rPr lang="en-US" altLang="en-US" smtClean="0"/>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Verdana"/>
                <a:ea typeface="ＭＳ Ｐゴシック" pitchFamily="34" charset="-128"/>
                <a:cs typeface="Verdana"/>
              </a:defRPr>
            </a:lvl1pPr>
          </a:lstStyle>
          <a:p>
            <a:pPr>
              <a:defRPr/>
            </a:pPr>
            <a:endParaRPr lang="en-US" b="0" dirty="0">
              <a:solidFill>
                <a:srgbClr val="484C45">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Verdana"/>
                <a:ea typeface="ＭＳ Ｐゴシック" pitchFamily="34" charset="-128"/>
                <a:cs typeface="Verdana"/>
              </a:defRPr>
            </a:lvl1pPr>
          </a:lstStyle>
          <a:p>
            <a:pPr>
              <a:defRPr/>
            </a:pPr>
            <a:endParaRPr lang="en-US" b="0" dirty="0">
              <a:solidFill>
                <a:srgbClr val="484C45">
                  <a:tint val="75000"/>
                </a:srgb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969594"/>
                </a:solidFill>
                <a:latin typeface="Verdana" panose="020B0604030504040204" pitchFamily="34" charset="0"/>
              </a:defRPr>
            </a:lvl1pPr>
          </a:lstStyle>
          <a:p>
            <a:pPr>
              <a:defRPr/>
            </a:pPr>
            <a:fld id="{367C95A4-784A-43FA-AA42-443D74A68120}" type="slidenum">
              <a:rPr lang="en-US" altLang="en-US" b="0">
                <a:ea typeface="MS PGothic" panose="020B0600070205080204" pitchFamily="34" charset="-128"/>
              </a:rPr>
              <a:pPr>
                <a:defRPr/>
              </a:pPr>
              <a:t>‹#›</a:t>
            </a:fld>
            <a:endParaRPr lang="en-US" altLang="en-US" b="0" dirty="0">
              <a:ea typeface="MS PGothic" panose="020B0600070205080204" pitchFamily="34" charset="-128"/>
            </a:endParaRPr>
          </a:p>
        </p:txBody>
      </p:sp>
    </p:spTree>
    <p:extLst>
      <p:ext uri="{BB962C8B-B14F-4D97-AF65-F5344CB8AC3E}">
        <p14:creationId xmlns:p14="http://schemas.microsoft.com/office/powerpoint/2010/main" val="3323698916"/>
      </p:ext>
    </p:extLst>
  </p:cSld>
  <p:clrMap bg1="lt1" tx1="dk1" bg2="lt2" tx2="dk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 id="2147484454" r:id="rId12"/>
    <p:sldLayoutId id="2147484455" r:id="rId13"/>
    <p:sldLayoutId id="2147484456" r:id="rId14"/>
    <p:sldLayoutId id="2147484457" r:id="rId15"/>
    <p:sldLayoutId id="2147484458" r:id="rId16"/>
    <p:sldLayoutId id="2147484459" r:id="rId17"/>
  </p:sldLayoutIdLst>
  <p:timing>
    <p:tnLst>
      <p:par>
        <p:cTn id="1" dur="indefinite" restart="never" nodeType="tmRoot"/>
      </p:par>
    </p:tnLst>
  </p:timing>
  <p:hf sldNum="0" hdr="0" ftr="0" dt="0"/>
  <p:txStyles>
    <p:titleStyle>
      <a:lvl1pPr algn="ctr" defTabSz="457200" rtl="0" eaLnBrk="0" fontAlgn="base" hangingPunct="0">
        <a:spcBef>
          <a:spcPct val="0"/>
        </a:spcBef>
        <a:spcAft>
          <a:spcPct val="0"/>
        </a:spcAft>
        <a:defRPr sz="2400" kern="1200">
          <a:solidFill>
            <a:schemeClr val="tx1"/>
          </a:solidFill>
          <a:latin typeface="Verdana"/>
          <a:ea typeface="MS PGothic" panose="020B0600070205080204" pitchFamily="34" charset="-128"/>
          <a:cs typeface="Verdana"/>
        </a:defRPr>
      </a:lvl1pPr>
      <a:lvl2pPr algn="ctr" defTabSz="457200" rtl="0" eaLnBrk="0" fontAlgn="base" hangingPunct="0">
        <a:spcBef>
          <a:spcPct val="0"/>
        </a:spcBef>
        <a:spcAft>
          <a:spcPct val="0"/>
        </a:spcAft>
        <a:defRPr sz="2400">
          <a:solidFill>
            <a:schemeClr val="tx1"/>
          </a:solidFill>
          <a:latin typeface="Verdana" pitchFamily="34" charset="0"/>
          <a:ea typeface="MS PGothic" panose="020B0600070205080204" pitchFamily="34" charset="-128"/>
          <a:cs typeface="Verdana" pitchFamily="34" charset="0"/>
        </a:defRPr>
      </a:lvl2pPr>
      <a:lvl3pPr algn="ctr" defTabSz="457200" rtl="0" eaLnBrk="0" fontAlgn="base" hangingPunct="0">
        <a:spcBef>
          <a:spcPct val="0"/>
        </a:spcBef>
        <a:spcAft>
          <a:spcPct val="0"/>
        </a:spcAft>
        <a:defRPr sz="2400">
          <a:solidFill>
            <a:schemeClr val="tx1"/>
          </a:solidFill>
          <a:latin typeface="Verdana" pitchFamily="34" charset="0"/>
          <a:ea typeface="MS PGothic" panose="020B0600070205080204" pitchFamily="34" charset="-128"/>
          <a:cs typeface="Verdana" pitchFamily="34" charset="0"/>
        </a:defRPr>
      </a:lvl3pPr>
      <a:lvl4pPr algn="ctr" defTabSz="457200" rtl="0" eaLnBrk="0" fontAlgn="base" hangingPunct="0">
        <a:spcBef>
          <a:spcPct val="0"/>
        </a:spcBef>
        <a:spcAft>
          <a:spcPct val="0"/>
        </a:spcAft>
        <a:defRPr sz="2400">
          <a:solidFill>
            <a:schemeClr val="tx1"/>
          </a:solidFill>
          <a:latin typeface="Verdana" pitchFamily="34" charset="0"/>
          <a:ea typeface="MS PGothic" panose="020B0600070205080204" pitchFamily="34" charset="-128"/>
          <a:cs typeface="Verdana" pitchFamily="34" charset="0"/>
        </a:defRPr>
      </a:lvl4pPr>
      <a:lvl5pPr algn="ctr" defTabSz="457200" rtl="0" eaLnBrk="0" fontAlgn="base" hangingPunct="0">
        <a:spcBef>
          <a:spcPct val="0"/>
        </a:spcBef>
        <a:spcAft>
          <a:spcPct val="0"/>
        </a:spcAft>
        <a:defRPr sz="2400">
          <a:solidFill>
            <a:schemeClr val="tx1"/>
          </a:solidFill>
          <a:latin typeface="Verdana" pitchFamily="34" charset="0"/>
          <a:ea typeface="MS PGothic" panose="020B0600070205080204" pitchFamily="34" charset="-128"/>
          <a:cs typeface="Verdana" pitchFamily="34" charset="0"/>
        </a:defRPr>
      </a:lvl5pPr>
      <a:lvl6pPr marL="457200" algn="ctr" defTabSz="457200" rtl="0" fontAlgn="base">
        <a:spcBef>
          <a:spcPct val="0"/>
        </a:spcBef>
        <a:spcAft>
          <a:spcPct val="0"/>
        </a:spcAft>
        <a:defRPr sz="2400">
          <a:solidFill>
            <a:schemeClr val="tx1"/>
          </a:solidFill>
          <a:latin typeface="Verdana" pitchFamily="34" charset="0"/>
          <a:ea typeface="Verdana" pitchFamily="34" charset="0"/>
          <a:cs typeface="Verdana" pitchFamily="34" charset="0"/>
        </a:defRPr>
      </a:lvl6pPr>
      <a:lvl7pPr marL="914400" algn="ctr" defTabSz="457200" rtl="0" fontAlgn="base">
        <a:spcBef>
          <a:spcPct val="0"/>
        </a:spcBef>
        <a:spcAft>
          <a:spcPct val="0"/>
        </a:spcAft>
        <a:defRPr sz="2400">
          <a:solidFill>
            <a:schemeClr val="tx1"/>
          </a:solidFill>
          <a:latin typeface="Verdana" pitchFamily="34" charset="0"/>
          <a:ea typeface="Verdana" pitchFamily="34" charset="0"/>
          <a:cs typeface="Verdana" pitchFamily="34" charset="0"/>
        </a:defRPr>
      </a:lvl7pPr>
      <a:lvl8pPr marL="1371600" algn="ctr" defTabSz="457200" rtl="0" fontAlgn="base">
        <a:spcBef>
          <a:spcPct val="0"/>
        </a:spcBef>
        <a:spcAft>
          <a:spcPct val="0"/>
        </a:spcAft>
        <a:defRPr sz="2400">
          <a:solidFill>
            <a:schemeClr val="tx1"/>
          </a:solidFill>
          <a:latin typeface="Verdana" pitchFamily="34" charset="0"/>
          <a:ea typeface="Verdana" pitchFamily="34" charset="0"/>
          <a:cs typeface="Verdana" pitchFamily="34" charset="0"/>
        </a:defRPr>
      </a:lvl8pPr>
      <a:lvl9pPr marL="1828800" algn="ctr" defTabSz="457200" rtl="0" fontAlgn="base">
        <a:spcBef>
          <a:spcPct val="0"/>
        </a:spcBef>
        <a:spcAft>
          <a:spcPct val="0"/>
        </a:spcAft>
        <a:defRPr sz="2400">
          <a:solidFill>
            <a:schemeClr val="tx1"/>
          </a:solidFill>
          <a:latin typeface="Verdana" pitchFamily="34" charset="0"/>
          <a:ea typeface="Verdana" pitchFamily="34" charset="0"/>
          <a:cs typeface="Verdana" pitchFamily="34" charset="0"/>
        </a:defRPr>
      </a:lvl9pPr>
    </p:titleStyle>
    <p:bodyStyle>
      <a:lvl1pPr marL="342900" indent="-342900" algn="l" defTabSz="457200" rtl="0" eaLnBrk="0" fontAlgn="base" hangingPunct="0">
        <a:spcBef>
          <a:spcPct val="0"/>
        </a:spcBef>
        <a:spcAft>
          <a:spcPct val="0"/>
        </a:spcAft>
        <a:defRPr kern="1200">
          <a:solidFill>
            <a:schemeClr val="tx1"/>
          </a:solidFill>
          <a:latin typeface="Verdana"/>
          <a:ea typeface="MS PGothic" panose="020B0600070205080204" pitchFamily="34" charset="-128"/>
          <a:cs typeface="Verdana"/>
        </a:defRPr>
      </a:lvl1pPr>
      <a:lvl2pPr marL="457200" indent="-457200" algn="l" defTabSz="457200" rtl="0" eaLnBrk="0" fontAlgn="base" hangingPunct="0">
        <a:spcBef>
          <a:spcPct val="0"/>
        </a:spcBef>
        <a:spcAft>
          <a:spcPct val="0"/>
        </a:spcAft>
        <a:buFont typeface="Arial" panose="020B0604020202020204" pitchFamily="34" charset="0"/>
        <a:buChar char="•"/>
        <a:defRPr kern="1200">
          <a:solidFill>
            <a:schemeClr val="tx1"/>
          </a:solidFill>
          <a:latin typeface="Verdana"/>
          <a:ea typeface="Verdana" pitchFamily="34" charset="0"/>
          <a:cs typeface="Verdana"/>
        </a:defRPr>
      </a:lvl2pPr>
      <a:lvl3pPr marL="914400" indent="-457200" algn="l" defTabSz="457200" rtl="0" eaLnBrk="0" fontAlgn="base" hangingPunct="0">
        <a:spcBef>
          <a:spcPct val="0"/>
        </a:spcBef>
        <a:spcAft>
          <a:spcPct val="0"/>
        </a:spcAft>
        <a:buFont typeface="Verdana" panose="020B0604030504040204" pitchFamily="34" charset="0"/>
        <a:buChar char="»"/>
        <a:defRPr kern="1200">
          <a:solidFill>
            <a:schemeClr val="tx1"/>
          </a:solidFill>
          <a:latin typeface="Verdana"/>
          <a:ea typeface="Verdana" pitchFamily="34" charset="0"/>
          <a:cs typeface="Verdana"/>
        </a:defRPr>
      </a:lvl3pPr>
      <a:lvl4pPr marL="1371600" indent="-457200" algn="l" defTabSz="457200" rtl="0" eaLnBrk="0" fontAlgn="base" hangingPunct="0">
        <a:spcBef>
          <a:spcPct val="0"/>
        </a:spcBef>
        <a:spcAft>
          <a:spcPct val="0"/>
        </a:spcAft>
        <a:buFont typeface="Wingdings" panose="05000000000000000000" pitchFamily="2" charset="2"/>
        <a:buChar char="§"/>
        <a:defRPr kern="1200">
          <a:solidFill>
            <a:schemeClr val="tx1"/>
          </a:solidFill>
          <a:latin typeface="Verdana"/>
          <a:ea typeface="Verdana" pitchFamily="34" charset="0"/>
          <a:cs typeface="Verdana"/>
        </a:defRPr>
      </a:lvl4pPr>
      <a:lvl5pPr marL="889000" indent="-228600" algn="l" defTabSz="457200" rtl="0" eaLnBrk="0" fontAlgn="base" hangingPunct="0">
        <a:spcBef>
          <a:spcPct val="0"/>
        </a:spcBef>
        <a:spcAft>
          <a:spcPct val="0"/>
        </a:spcAft>
        <a:buFont typeface="Arial" panose="020B0604020202020204" pitchFamily="34" charset="0"/>
        <a:buChar char="»"/>
        <a:defRPr kern="1200">
          <a:solidFill>
            <a:schemeClr val="tx1"/>
          </a:solidFill>
          <a:latin typeface="Verdana"/>
          <a:ea typeface="Verdana" pitchFamily="34" charset="0"/>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First level</a:t>
            </a:r>
          </a:p>
          <a:p>
            <a:pPr lvl="2"/>
            <a:r>
              <a:rPr lang="en-US" dirty="0" smtClean="0"/>
              <a:t>Second level</a:t>
            </a:r>
          </a:p>
          <a:p>
            <a:pPr lvl="3"/>
            <a:r>
              <a:rPr lang="en-US" dirty="0" smtClean="0"/>
              <a:t>Third level</a:t>
            </a:r>
          </a:p>
        </p:txBody>
      </p:sp>
      <p:pic>
        <p:nvPicPr>
          <p:cNvPr id="2050" name="Picture 2" descr="\\sharepoint.nccdcrc.org@SSL\DavWWWRoot\workgroups\communications\LogosTemplates\CRC logos and templates\CRC RGB for screen.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753050" y="6503298"/>
            <a:ext cx="1113951" cy="21945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13166567"/>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 id="2147484583" r:id="rId12"/>
    <p:sldLayoutId id="2147484584" r:id="rId13"/>
    <p:sldLayoutId id="2147484585" r:id="rId14"/>
    <p:sldLayoutId id="2147484586" r:id="rId15"/>
    <p:sldLayoutId id="2147484587" r:id="rId16"/>
    <p:sldLayoutId id="2147484588" r:id="rId17"/>
    <p:sldLayoutId id="2147484589" r:id="rId18"/>
    <p:sldLayoutId id="2147484590" r:id="rId19"/>
    <p:sldLayoutId id="2147484591" r:id="rId20"/>
    <p:sldLayoutId id="2147484592" r:id="rId21"/>
  </p:sldLayoutIdLst>
  <p:txStyles>
    <p:titleStyle>
      <a:lvl1pPr algn="ctr" defTabSz="457200" rtl="0" eaLnBrk="1" latinLnBrk="0" hangingPunct="1">
        <a:spcBef>
          <a:spcPct val="0"/>
        </a:spcBef>
        <a:buNone/>
        <a:defRPr sz="2400" kern="1200">
          <a:solidFill>
            <a:schemeClr val="tx1"/>
          </a:solidFill>
          <a:latin typeface="Verdana"/>
          <a:ea typeface="+mj-ea"/>
          <a:cs typeface="Verdana"/>
        </a:defRPr>
      </a:lvl1pPr>
    </p:titleStyle>
    <p:bodyStyle>
      <a:lvl1pPr marL="342900" indent="-342900" algn="l" defTabSz="457200" rtl="0" eaLnBrk="1" latinLnBrk="0" hangingPunct="1">
        <a:lnSpc>
          <a:spcPct val="100000"/>
        </a:lnSpc>
        <a:spcBef>
          <a:spcPts val="0"/>
        </a:spcBef>
        <a:spcAft>
          <a:spcPts val="0"/>
        </a:spcAft>
        <a:buFontTx/>
        <a:buNone/>
        <a:defRPr sz="1800" kern="1200">
          <a:solidFill>
            <a:schemeClr val="tx1"/>
          </a:solidFill>
          <a:latin typeface="Verdana"/>
          <a:ea typeface="+mn-ea"/>
          <a:cs typeface="Verdana"/>
        </a:defRPr>
      </a:lvl1pPr>
      <a:lvl2pPr marL="457200" indent="-457200" algn="l" defTabSz="457200" rtl="0" eaLnBrk="1" latinLnBrk="0" hangingPunct="1">
        <a:lnSpc>
          <a:spcPct val="100000"/>
        </a:lnSpc>
        <a:spcBef>
          <a:spcPts val="0"/>
        </a:spcBef>
        <a:spcAft>
          <a:spcPts val="0"/>
        </a:spcAft>
        <a:buFont typeface="Arial"/>
        <a:buChar char="•"/>
        <a:defRPr sz="1800" kern="1200">
          <a:solidFill>
            <a:schemeClr val="tx1"/>
          </a:solidFill>
          <a:latin typeface="Verdana"/>
          <a:ea typeface="+mn-ea"/>
          <a:cs typeface="Verdana"/>
        </a:defRPr>
      </a:lvl2pPr>
      <a:lvl3pPr marL="914400" indent="-457200" algn="l" defTabSz="457200" rtl="0" eaLnBrk="1" latinLnBrk="0" hangingPunct="1">
        <a:lnSpc>
          <a:spcPct val="100000"/>
        </a:lnSpc>
        <a:spcBef>
          <a:spcPts val="0"/>
        </a:spcBef>
        <a:spcAft>
          <a:spcPts val="0"/>
        </a:spcAft>
        <a:buFont typeface="Verdana" pitchFamily="34" charset="0"/>
        <a:buChar char="»"/>
        <a:defRPr sz="1800" kern="1200">
          <a:solidFill>
            <a:schemeClr val="tx1"/>
          </a:solidFill>
          <a:latin typeface="Verdana"/>
          <a:ea typeface="+mn-ea"/>
          <a:cs typeface="Verdana"/>
        </a:defRPr>
      </a:lvl3pPr>
      <a:lvl4pPr marL="1371600" indent="-457200" algn="l" defTabSz="457200" rtl="0" eaLnBrk="1" latinLnBrk="0" hangingPunct="1">
        <a:lnSpc>
          <a:spcPct val="100000"/>
        </a:lnSpc>
        <a:spcBef>
          <a:spcPts val="0"/>
        </a:spcBef>
        <a:spcAft>
          <a:spcPts val="0"/>
        </a:spcAft>
        <a:buFont typeface="Wingdings" pitchFamily="2" charset="2"/>
        <a:buChar char="§"/>
        <a:defRPr sz="1800" kern="1200">
          <a:solidFill>
            <a:schemeClr val="tx1"/>
          </a:solidFill>
          <a:latin typeface="Verdana"/>
          <a:ea typeface="+mn-ea"/>
          <a:cs typeface="Verdana"/>
        </a:defRPr>
      </a:lvl4pPr>
      <a:lvl5pPr marL="889000" indent="-228600" algn="l" defTabSz="457200" rtl="0" eaLnBrk="1" latinLnBrk="0" hangingPunct="1">
        <a:lnSpc>
          <a:spcPct val="100000"/>
        </a:lnSpc>
        <a:spcBef>
          <a:spcPts val="0"/>
        </a:spcBef>
        <a:spcAft>
          <a:spcPts val="0"/>
        </a:spcAft>
        <a:buFont typeface="Arial"/>
        <a:buChar char="»"/>
        <a:defRPr sz="18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0.xml"/><Relationship Id="rId1" Type="http://schemas.openxmlformats.org/officeDocument/2006/relationships/slideLayout" Target="../slideLayouts/slideLayout67.xml"/></Relationships>
</file>

<file path=ppt/slides/_rels/slide101.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101.xml"/><Relationship Id="rId1" Type="http://schemas.openxmlformats.org/officeDocument/2006/relationships/slideLayout" Target="../slideLayouts/slideLayout68.xml"/></Relationships>
</file>

<file path=ppt/slides/_rels/slide10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2.xml"/><Relationship Id="rId1" Type="http://schemas.openxmlformats.org/officeDocument/2006/relationships/slideLayout" Target="../slideLayouts/slideLayout7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9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0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91.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109.xml"/><Relationship Id="rId1" Type="http://schemas.openxmlformats.org/officeDocument/2006/relationships/slideLayout" Target="../slideLayouts/slideLayout91.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6.emf"/><Relationship Id="rId4" Type="http://schemas.openxmlformats.org/officeDocument/2006/relationships/oleObject" Target="../embeddings/oleObject1.bin"/></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8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113.xml"/><Relationship Id="rId1" Type="http://schemas.openxmlformats.org/officeDocument/2006/relationships/slideLayout" Target="../slideLayouts/slideLayout7.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21.xml"/><Relationship Id="rId1" Type="http://schemas.openxmlformats.org/officeDocument/2006/relationships/tags" Target="../tags/tag3.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116.xml"/><Relationship Id="rId1" Type="http://schemas.openxmlformats.org/officeDocument/2006/relationships/slideLayout" Target="../slideLayouts/slideLayout7.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1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122.xml"/><Relationship Id="rId1" Type="http://schemas.openxmlformats.org/officeDocument/2006/relationships/slideLayout" Target="../slideLayouts/slideLayout7.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124.xml"/><Relationship Id="rId1" Type="http://schemas.openxmlformats.org/officeDocument/2006/relationships/slideLayout" Target="../slideLayouts/slideLayout7.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126.xml"/><Relationship Id="rId1" Type="http://schemas.openxmlformats.org/officeDocument/2006/relationships/slideLayout" Target="../slideLayouts/slideLayout7.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28.xml"/><Relationship Id="rId1" Type="http://schemas.openxmlformats.org/officeDocument/2006/relationships/slideLayout" Target="../slideLayouts/slideLayout19.xml"/></Relationships>
</file>

<file path=ppt/slides/_rels/slide129.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129.xml"/><Relationship Id="rId1" Type="http://schemas.openxmlformats.org/officeDocument/2006/relationships/slideLayout" Target="../slideLayouts/slideLayout10.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131.xml"/><Relationship Id="rId1" Type="http://schemas.openxmlformats.org/officeDocument/2006/relationships/slideLayout" Target="../slideLayouts/slideLayout7.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132.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132.xml"/><Relationship Id="rId1" Type="http://schemas.openxmlformats.org/officeDocument/2006/relationships/slideLayout" Target="../slideLayouts/slideLayout7.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1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134.xml"/><Relationship Id="rId1" Type="http://schemas.openxmlformats.org/officeDocument/2006/relationships/slideLayout" Target="../slideLayouts/slideLayout151.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1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136.xml"/><Relationship Id="rId1" Type="http://schemas.openxmlformats.org/officeDocument/2006/relationships/slideLayout" Target="../slideLayouts/slideLayout7.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notesSlide" Target="../notesSlides/notesSlide140.xml"/><Relationship Id="rId1" Type="http://schemas.openxmlformats.org/officeDocument/2006/relationships/slideLayout" Target="../slideLayouts/slideLayout7.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141.xml.rels><?xml version="1.0" encoding="UTF-8" standalone="yes"?>
<Relationships xmlns="http://schemas.openxmlformats.org/package/2006/relationships"><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notesSlide" Target="../notesSlides/notesSlide141.xml"/><Relationship Id="rId1" Type="http://schemas.openxmlformats.org/officeDocument/2006/relationships/slideLayout" Target="../slideLayouts/slideLayout10.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notesSlide" Target="../notesSlides/notesSlide147.xml"/><Relationship Id="rId1" Type="http://schemas.openxmlformats.org/officeDocument/2006/relationships/slideLayout" Target="../slideLayouts/slideLayout7.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14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diagramData" Target="../diagrams/data52.xml"/><Relationship Id="rId7" Type="http://schemas.microsoft.com/office/2007/relationships/diagramDrawing" Target="../diagrams/drawing52.xml"/><Relationship Id="rId2" Type="http://schemas.openxmlformats.org/officeDocument/2006/relationships/notesSlide" Target="../notesSlides/notesSlide149.xml"/><Relationship Id="rId1" Type="http://schemas.openxmlformats.org/officeDocument/2006/relationships/slideLayout" Target="../slideLayouts/slideLayout7.xml"/><Relationship Id="rId6" Type="http://schemas.openxmlformats.org/officeDocument/2006/relationships/diagramColors" Target="../diagrams/colors52.xml"/><Relationship Id="rId5" Type="http://schemas.openxmlformats.org/officeDocument/2006/relationships/diagramQuickStyle" Target="../diagrams/quickStyle52.xml"/><Relationship Id="rId4" Type="http://schemas.openxmlformats.org/officeDocument/2006/relationships/diagramLayout" Target="../diagrams/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3" Type="http://schemas.openxmlformats.org/officeDocument/2006/relationships/diagramData" Target="../diagrams/data53.xml"/><Relationship Id="rId7" Type="http://schemas.microsoft.com/office/2007/relationships/diagramDrawing" Target="../diagrams/drawing53.xml"/><Relationship Id="rId2" Type="http://schemas.openxmlformats.org/officeDocument/2006/relationships/notesSlide" Target="../notesSlides/notesSlide150.xml"/><Relationship Id="rId1" Type="http://schemas.openxmlformats.org/officeDocument/2006/relationships/slideLayout" Target="../slideLayouts/slideLayout7.xml"/><Relationship Id="rId6" Type="http://schemas.openxmlformats.org/officeDocument/2006/relationships/diagramColors" Target="../diagrams/colors53.xml"/><Relationship Id="rId5" Type="http://schemas.openxmlformats.org/officeDocument/2006/relationships/diagramQuickStyle" Target="../diagrams/quickStyle53.xml"/><Relationship Id="rId4" Type="http://schemas.openxmlformats.org/officeDocument/2006/relationships/diagramLayout" Target="../diagrams/layout53.xml"/></Relationships>
</file>

<file path=ppt/slides/_rels/slide15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8.xml"/><Relationship Id="rId7" Type="http://schemas.openxmlformats.org/officeDocument/2006/relationships/diagramColors" Target="../diagrams/colors3.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2.xml"/><Relationship Id="rId1" Type="http://schemas.openxmlformats.org/officeDocument/2006/relationships/slideLayout" Target="../slideLayouts/slideLayout2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diagramData" Target="../diagrams/data22.xml"/><Relationship Id="rId3" Type="http://schemas.openxmlformats.org/officeDocument/2006/relationships/diagramData" Target="../diagrams/data21.xml"/><Relationship Id="rId7" Type="http://schemas.microsoft.com/office/2007/relationships/diagramDrawing" Target="../diagrams/drawing21.xml"/><Relationship Id="rId12" Type="http://schemas.microsoft.com/office/2007/relationships/diagramDrawing" Target="../diagrams/drawing22.xml"/><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diagramColors" Target="../diagrams/colors21.xml"/><Relationship Id="rId11" Type="http://schemas.openxmlformats.org/officeDocument/2006/relationships/diagramColors" Target="../diagrams/colors22.xml"/><Relationship Id="rId5" Type="http://schemas.openxmlformats.org/officeDocument/2006/relationships/diagramQuickStyle" Target="../diagrams/quickStyle21.xml"/><Relationship Id="rId10" Type="http://schemas.openxmlformats.org/officeDocument/2006/relationships/diagramQuickStyle" Target="../diagrams/quickStyle22.xml"/><Relationship Id="rId4" Type="http://schemas.openxmlformats.org/officeDocument/2006/relationships/diagramLayout" Target="../diagrams/layout21.xml"/><Relationship Id="rId9" Type="http://schemas.openxmlformats.org/officeDocument/2006/relationships/diagramLayout" Target="../diagrams/layout2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58.xml"/><Relationship Id="rId1" Type="http://schemas.openxmlformats.org/officeDocument/2006/relationships/slideLayout" Target="../slideLayouts/slideLayout10.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77.xml"/><Relationship Id="rId1" Type="http://schemas.openxmlformats.org/officeDocument/2006/relationships/slideLayout" Target="../slideLayouts/slideLayout28.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80.xml"/><Relationship Id="rId1" Type="http://schemas.openxmlformats.org/officeDocument/2006/relationships/slideLayout" Target="../slideLayouts/slideLayout10.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8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7.xml"/><Relationship Id="rId1" Type="http://schemas.openxmlformats.org/officeDocument/2006/relationships/slideLayout" Target="../slideLayouts/slideLayout49.xml"/></Relationships>
</file>

<file path=ppt/slides/_rels/slide8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90.xml"/><Relationship Id="rId1" Type="http://schemas.openxmlformats.org/officeDocument/2006/relationships/slideLayout" Target="../slideLayouts/slideLayout49.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91.xml"/><Relationship Id="rId1" Type="http://schemas.openxmlformats.org/officeDocument/2006/relationships/slideLayout" Target="../slideLayouts/slideLayout49.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92.xml"/><Relationship Id="rId1" Type="http://schemas.openxmlformats.org/officeDocument/2006/relationships/slideLayout" Target="../slideLayouts/slideLayout46.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58.xml"/><Relationship Id="rId1" Type="http://schemas.openxmlformats.org/officeDocument/2006/relationships/tags" Target="../tags/tag2.xml"/><Relationship Id="rId5" Type="http://schemas.openxmlformats.org/officeDocument/2006/relationships/image" Target="../media/image50.png"/><Relationship Id="rId4" Type="http://schemas.openxmlformats.org/officeDocument/2006/relationships/image" Target="../media/image49.png"/></Relationships>
</file>

<file path=ppt/slides/_rels/slide9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4.xml"/><Relationship Id="rId1" Type="http://schemas.openxmlformats.org/officeDocument/2006/relationships/slideLayout" Target="../slideLayouts/slideLayout4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5.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99.xml"/><Relationship Id="rId1" Type="http://schemas.openxmlformats.org/officeDocument/2006/relationships/slideLayout" Target="../slideLayouts/slideLayout70.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28800"/>
            <a:ext cx="6350000" cy="2023979"/>
          </a:xfrm>
        </p:spPr>
        <p:txBody>
          <a:bodyPr/>
          <a:lstStyle/>
          <a:p>
            <a:pPr algn="ctr"/>
            <a:r>
              <a:rPr lang="en-US" dirty="0" smtClean="0">
                <a:solidFill>
                  <a:schemeClr val="tx1"/>
                </a:solidFill>
              </a:rPr>
              <a:t>Introduction to Basic SDM</a:t>
            </a:r>
            <a:r>
              <a:rPr lang="en-US" baseline="30000" dirty="0" smtClean="0">
                <a:solidFill>
                  <a:schemeClr val="tx1"/>
                </a:solidFill>
              </a:rPr>
              <a:t>®</a:t>
            </a:r>
            <a:r>
              <a:rPr lang="en-US" dirty="0" smtClean="0">
                <a:solidFill>
                  <a:schemeClr val="tx1"/>
                </a:solidFill>
              </a:rPr>
              <a:t> Concepts</a:t>
            </a:r>
            <a:endParaRPr lang="en-US" dirty="0">
              <a:solidFill>
                <a:schemeClr val="tx1"/>
              </a:solidFill>
            </a:endParaRPr>
          </a:p>
        </p:txBody>
      </p:sp>
    </p:spTree>
    <p:extLst>
      <p:ext uri="{BB962C8B-B14F-4D97-AF65-F5344CB8AC3E}">
        <p14:creationId xmlns:p14="http://schemas.microsoft.com/office/powerpoint/2010/main" val="16587231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defTabSz="912813"/>
            <a:r>
              <a:rPr lang="en-US" altLang="en-US" sz="2400" dirty="0">
                <a:solidFill>
                  <a:schemeClr val="tx1"/>
                </a:solidFill>
              </a:rPr>
              <a:t>Basic Definitions</a:t>
            </a:r>
          </a:p>
        </p:txBody>
      </p:sp>
      <p:pic>
        <p:nvPicPr>
          <p:cNvPr id="3" name="Picture 1" descr="C:\Users\jennifer\AppData\Local\Microsoft\Windows\Temporary Internet Files\Content.IE5\UEG744J7\MC900432680[1].png"/>
          <p:cNvPicPr>
            <a:picLocks noChangeAspect="1" noChangeArrowheads="1"/>
          </p:cNvPicPr>
          <p:nvPr/>
        </p:nvPicPr>
        <p:blipFill>
          <a:blip r:embed="rId3" cstate="print"/>
          <a:srcRect/>
          <a:stretch>
            <a:fillRect/>
          </a:stretch>
        </p:blipFill>
        <p:spPr bwMode="auto">
          <a:xfrm>
            <a:off x="4019550" y="1505634"/>
            <a:ext cx="41148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148" name="TextBox 3"/>
          <p:cNvSpPr txBox="1">
            <a:spLocks noChangeArrowheads="1"/>
          </p:cNvSpPr>
          <p:nvPr/>
        </p:nvSpPr>
        <p:spPr bwMode="auto">
          <a:xfrm>
            <a:off x="457200" y="1600200"/>
            <a:ext cx="2971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sz="2400" b="0" dirty="0">
                <a:latin typeface="+mj-lt"/>
              </a:rPr>
              <a:t>Household:</a:t>
            </a:r>
          </a:p>
          <a:p>
            <a:pPr eaLnBrk="1" hangingPunct="1"/>
            <a:r>
              <a:rPr lang="en-US" altLang="en-US" sz="2400" b="0" smtClean="0">
                <a:latin typeface="+mj-lt"/>
              </a:rPr>
              <a:t>All the people </a:t>
            </a:r>
            <a:r>
              <a:rPr lang="en-US" altLang="en-US" sz="2400" b="0" dirty="0" smtClean="0">
                <a:latin typeface="+mj-lt"/>
              </a:rPr>
              <a:t>under </a:t>
            </a:r>
            <a:r>
              <a:rPr lang="en-US" altLang="en-US" sz="2400" b="0" dirty="0">
                <a:latin typeface="+mj-lt"/>
              </a:rPr>
              <a:t>one “roof</a:t>
            </a:r>
            <a:r>
              <a:rPr lang="en-US" altLang="en-US" sz="2000" b="0" dirty="0">
                <a:latin typeface="+mj-lt"/>
              </a:rPr>
              <a:t>”</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2400" dirty="0">
                <a:solidFill>
                  <a:schemeClr val="tx1"/>
                </a:solidFill>
                <a:latin typeface="Verdana" pitchFamily="34" charset="0"/>
                <a:cs typeface="Verdana" pitchFamily="34" charset="0"/>
              </a:rPr>
              <a:t>Explaining Risk Level to Families</a:t>
            </a:r>
          </a:p>
        </p:txBody>
      </p:sp>
      <p:sp>
        <p:nvSpPr>
          <p:cNvPr id="3" name="Text Placeholder 2"/>
          <p:cNvSpPr>
            <a:spLocks noGrp="1"/>
          </p:cNvSpPr>
          <p:nvPr>
            <p:ph type="body" sz="quarter" idx="3"/>
          </p:nvPr>
        </p:nvSpPr>
        <p:spPr>
          <a:xfrm>
            <a:off x="457200" y="1493516"/>
            <a:ext cx="8229600" cy="1198693"/>
          </a:xfrm>
        </p:spPr>
        <p:txBody>
          <a:bodyPr/>
          <a:lstStyle/>
          <a:p>
            <a:r>
              <a:rPr lang="en-US" sz="2800" dirty="0">
                <a:solidFill>
                  <a:schemeClr val="accent3"/>
                </a:solidFill>
                <a:sym typeface="Tahoma" pitchFamily="34" charset="0"/>
              </a:rPr>
              <a:t>Have you ever heard of the concept of a high-risk pregnancy?</a:t>
            </a:r>
          </a:p>
          <a:p>
            <a:endParaRPr lang="en-US" dirty="0"/>
          </a:p>
        </p:txBody>
      </p:sp>
      <p:sp>
        <p:nvSpPr>
          <p:cNvPr id="39938" name="Content Placeholder 2"/>
          <p:cNvSpPr>
            <a:spLocks noGrp="1"/>
          </p:cNvSpPr>
          <p:nvPr>
            <p:ph sz="quarter" idx="4"/>
          </p:nvPr>
        </p:nvSpPr>
        <p:spPr>
          <a:xfrm>
            <a:off x="457201" y="2302038"/>
            <a:ext cx="6391325" cy="3965469"/>
          </a:xfrm>
        </p:spPr>
        <p:txBody>
          <a:bodyPr/>
          <a:lstStyle/>
          <a:p>
            <a:pPr>
              <a:defRPr/>
            </a:pPr>
            <a:endParaRPr lang="en-US" sz="2200" dirty="0">
              <a:sym typeface="Tahoma" pitchFamily="34" charset="0"/>
            </a:endParaRPr>
          </a:p>
          <a:p>
            <a:pPr lvl="1">
              <a:buFont typeface="Verdana" panose="020B0604030504040204" pitchFamily="34" charset="0"/>
              <a:buChar char="•"/>
              <a:defRPr/>
            </a:pPr>
            <a:r>
              <a:rPr lang="en-US" sz="2200" dirty="0">
                <a:solidFill>
                  <a:schemeClr val="tx1"/>
                </a:solidFill>
                <a:sym typeface="Tahoma" pitchFamily="34" charset="0"/>
              </a:rPr>
              <a:t>It doesn't</a:t>
            </a:r>
            <a:r>
              <a:rPr lang="en-US" altLang="ja-JP" sz="2200" dirty="0">
                <a:solidFill>
                  <a:schemeClr val="tx1"/>
                </a:solidFill>
                <a:sym typeface="Tahoma" pitchFamily="34" charset="0"/>
              </a:rPr>
              <a:t> mean there </a:t>
            </a:r>
            <a:r>
              <a:rPr lang="en-US" altLang="ja-JP" sz="2200" i="1" dirty="0">
                <a:solidFill>
                  <a:schemeClr val="tx1"/>
                </a:solidFill>
                <a:sym typeface="Tahoma" pitchFamily="34" charset="0"/>
              </a:rPr>
              <a:t>will be </a:t>
            </a:r>
            <a:r>
              <a:rPr lang="en-US" altLang="ja-JP" sz="2200" dirty="0">
                <a:solidFill>
                  <a:schemeClr val="tx1"/>
                </a:solidFill>
                <a:sym typeface="Tahoma" pitchFamily="34" charset="0"/>
              </a:rPr>
              <a:t>a problem.</a:t>
            </a:r>
          </a:p>
          <a:p>
            <a:pPr marL="457200" lvl="2">
              <a:buFontTx/>
              <a:buChar char="•"/>
              <a:defRPr/>
            </a:pPr>
            <a:endParaRPr lang="en-US" altLang="ja-JP" sz="2200" dirty="0">
              <a:solidFill>
                <a:schemeClr val="tx1"/>
              </a:solidFill>
              <a:sym typeface="Tahoma" pitchFamily="34" charset="0"/>
            </a:endParaRPr>
          </a:p>
          <a:p>
            <a:pPr lvl="1">
              <a:buFontTx/>
              <a:buChar char="•"/>
              <a:defRPr/>
            </a:pPr>
            <a:r>
              <a:rPr lang="en-US" sz="2200" dirty="0">
                <a:solidFill>
                  <a:schemeClr val="tx1"/>
                </a:solidFill>
                <a:sym typeface="Tahoma" pitchFamily="34" charset="0"/>
              </a:rPr>
              <a:t>It means that of all the pregnancies, the doctors will follow the women with high-risk pregnancies </a:t>
            </a:r>
            <a:r>
              <a:rPr lang="en-US" sz="2200" i="1" dirty="0">
                <a:solidFill>
                  <a:schemeClr val="tx1"/>
                </a:solidFill>
                <a:sym typeface="Tahoma" pitchFamily="34" charset="0"/>
              </a:rPr>
              <a:t>more closely.</a:t>
            </a:r>
          </a:p>
          <a:p>
            <a:pPr marL="457200" lvl="2">
              <a:buFontTx/>
              <a:buChar char="•"/>
              <a:defRPr/>
            </a:pPr>
            <a:endParaRPr lang="en-US" sz="2200" i="1" dirty="0">
              <a:solidFill>
                <a:schemeClr val="tx1"/>
              </a:solidFill>
              <a:sym typeface="Tahoma" pitchFamily="34" charset="0"/>
            </a:endParaRPr>
          </a:p>
          <a:p>
            <a:pPr lvl="1">
              <a:buFontTx/>
              <a:buChar char="•"/>
              <a:defRPr/>
            </a:pPr>
            <a:r>
              <a:rPr lang="en-US" sz="2200" dirty="0">
                <a:solidFill>
                  <a:schemeClr val="tx1"/>
                </a:solidFill>
                <a:sym typeface="Tahoma" pitchFamily="34" charset="0"/>
              </a:rPr>
              <a:t>It is</a:t>
            </a:r>
            <a:r>
              <a:rPr lang="en-US" altLang="ja-JP" sz="2200" dirty="0">
                <a:solidFill>
                  <a:schemeClr val="tx1"/>
                </a:solidFill>
                <a:sym typeface="Tahoma" pitchFamily="34" charset="0"/>
              </a:rPr>
              <a:t> a way of looking at a population and using science to determine how to best allocate resources.</a:t>
            </a:r>
          </a:p>
          <a:p>
            <a:pPr marL="457154" indent="-457154">
              <a:buFontTx/>
              <a:buChar char="•"/>
              <a:defRPr/>
            </a:pPr>
            <a:endParaRPr lang="en-US" sz="2200" dirty="0">
              <a:sym typeface="Tahoma" pitchFamily="34" charset="0"/>
            </a:endParaRPr>
          </a:p>
        </p:txBody>
      </p:sp>
      <p:pic>
        <p:nvPicPr>
          <p:cNvPr id="20484" name="Picture 3" descr="pregnant-wom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8525" y="3135146"/>
            <a:ext cx="2057400"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8166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
          </p:nvPr>
        </p:nvSpPr>
        <p:spPr>
          <a:xfrm>
            <a:off x="457201" y="1387841"/>
            <a:ext cx="8229600" cy="767741"/>
          </a:xfrm>
        </p:spPr>
        <p:txBody>
          <a:bodyPr/>
          <a:lstStyle/>
          <a:p>
            <a:r>
              <a:rPr lang="en-US" dirty="0" smtClean="0">
                <a:solidFill>
                  <a:schemeClr val="tx1"/>
                </a:solidFill>
                <a:latin typeface="+mj-lt"/>
                <a:ea typeface="ヒラギノ角ゴ ProN W3" charset="0"/>
                <a:cs typeface="Tahoma" charset="0"/>
              </a:rPr>
              <a:t>Risk level helps answer the question:</a:t>
            </a:r>
            <a:endParaRPr lang="en-US" dirty="0">
              <a:solidFill>
                <a:schemeClr val="tx1"/>
              </a:solidFill>
              <a:latin typeface="+mj-lt"/>
              <a:ea typeface="ヒラギノ角ゴ ProN W3" charset="0"/>
              <a:cs typeface="Tahoma" charset="0"/>
            </a:endParaRPr>
          </a:p>
          <a:p>
            <a:endParaRPr lang="en-US" dirty="0">
              <a:latin typeface="+mj-lt"/>
            </a:endParaRPr>
          </a:p>
        </p:txBody>
      </p:sp>
      <p:sp>
        <p:nvSpPr>
          <p:cNvPr id="21507" name="Content Placeholder 2"/>
          <p:cNvSpPr>
            <a:spLocks noGrp="1"/>
          </p:cNvSpPr>
          <p:nvPr>
            <p:ph sz="quarter" idx="4"/>
          </p:nvPr>
        </p:nvSpPr>
        <p:spPr>
          <a:xfrm>
            <a:off x="3850092" y="1771711"/>
            <a:ext cx="5373802" cy="4953000"/>
          </a:xfrm>
        </p:spPr>
        <p:txBody>
          <a:bodyPr/>
          <a:lstStyle/>
          <a:p>
            <a:pPr algn="l"/>
            <a:r>
              <a:rPr lang="ja-JP" altLang="en-US" sz="2400" dirty="0">
                <a:latin typeface="+mj-lt"/>
                <a:ea typeface="ヒラギノ角ゴ ProN W3" charset="0"/>
                <a:cs typeface="Tahoma" charset="0"/>
              </a:rPr>
              <a:t>“</a:t>
            </a:r>
            <a:r>
              <a:rPr lang="en-US" altLang="ja-JP" sz="2000" dirty="0">
                <a:latin typeface="+mj-lt"/>
                <a:ea typeface="ヒラギノ角ゴ ProN W3" charset="0"/>
                <a:cs typeface="Tahoma" charset="0"/>
              </a:rPr>
              <a:t>Based on the family</a:t>
            </a:r>
            <a:r>
              <a:rPr lang="ja-JP" altLang="en-US" sz="2000" dirty="0">
                <a:latin typeface="+mj-lt"/>
                <a:ea typeface="ヒラギノ角ゴ ProN W3" charset="0"/>
                <a:cs typeface="Tahoma" charset="0"/>
              </a:rPr>
              <a:t>’</a:t>
            </a:r>
            <a:r>
              <a:rPr lang="en-US" altLang="ja-JP" sz="2000" dirty="0">
                <a:latin typeface="+mj-lt"/>
                <a:ea typeface="ヒラギノ角ゴ ProN W3" charset="0"/>
                <a:cs typeface="Tahoma" charset="0"/>
              </a:rPr>
              <a:t>s characteristics, how likely are they to abuse or neglect their </a:t>
            </a:r>
            <a:r>
              <a:rPr lang="en-US" altLang="ja-JP" sz="2000" dirty="0" smtClean="0">
                <a:latin typeface="+mj-lt"/>
                <a:ea typeface="ヒラギノ角ゴ ProN W3" charset="0"/>
                <a:cs typeface="Tahoma" charset="0"/>
              </a:rPr>
              <a:t>child </a:t>
            </a:r>
            <a:r>
              <a:rPr lang="en-US" altLang="ja-JP" sz="2000" dirty="0">
                <a:latin typeface="+mj-lt"/>
                <a:ea typeface="ヒラギノ角ゴ ProN W3" charset="0"/>
                <a:cs typeface="Tahoma" charset="0"/>
              </a:rPr>
              <a:t>in the next </a:t>
            </a:r>
            <a:r>
              <a:rPr lang="en-US" altLang="ja-JP" sz="2000" dirty="0" smtClean="0">
                <a:latin typeface="+mj-lt"/>
                <a:ea typeface="ヒラギノ角ゴ ProN W3" charset="0"/>
                <a:cs typeface="Tahoma" charset="0"/>
              </a:rPr>
              <a:t>12 to 18 </a:t>
            </a:r>
            <a:r>
              <a:rPr lang="en-US" altLang="ja-JP" sz="2000" dirty="0">
                <a:latin typeface="+mj-lt"/>
                <a:ea typeface="ヒラギノ角ゴ ProN W3" charset="0"/>
                <a:cs typeface="Tahoma" charset="0"/>
              </a:rPr>
              <a:t>months</a:t>
            </a:r>
            <a:r>
              <a:rPr lang="en-US" altLang="ja-JP" sz="2000" dirty="0" smtClean="0">
                <a:latin typeface="+mj-lt"/>
                <a:ea typeface="ヒラギノ角ゴ ProN W3" charset="0"/>
                <a:cs typeface="Tahoma" charset="0"/>
              </a:rPr>
              <a:t>?”</a:t>
            </a:r>
          </a:p>
          <a:p>
            <a:pPr algn="l"/>
            <a:endParaRPr lang="en-US" sz="2000" b="1" dirty="0" smtClean="0">
              <a:latin typeface="+mj-lt"/>
              <a:ea typeface="ヒラギノ角ゴ ProN W3" charset="0"/>
              <a:cs typeface="Tahoma" charset="0"/>
            </a:endParaRPr>
          </a:p>
          <a:p>
            <a:pPr algn="l"/>
            <a:r>
              <a:rPr lang="en-US" sz="2000" b="1" dirty="0" smtClean="0">
                <a:latin typeface="+mj-lt"/>
                <a:ea typeface="ヒラギノ角ゴ ProN W3" charset="0"/>
                <a:cs typeface="Tahoma" charset="0"/>
              </a:rPr>
              <a:t>How </a:t>
            </a:r>
            <a:r>
              <a:rPr lang="en-US" sz="2000" b="1" dirty="0">
                <a:latin typeface="+mj-lt"/>
                <a:ea typeface="ヒラギノ角ゴ ProN W3" charset="0"/>
                <a:cs typeface="Tahoma" charset="0"/>
              </a:rPr>
              <a:t>worried should we be</a:t>
            </a:r>
            <a:r>
              <a:rPr lang="en-US" sz="2000" b="1" dirty="0" smtClean="0">
                <a:latin typeface="+mj-lt"/>
                <a:ea typeface="ヒラギノ角ゴ ProN W3" charset="0"/>
                <a:cs typeface="Tahoma" charset="0"/>
              </a:rPr>
              <a:t>?</a:t>
            </a:r>
          </a:p>
          <a:p>
            <a:pPr algn="l"/>
            <a:endParaRPr lang="en-US" sz="2000" dirty="0">
              <a:latin typeface="+mj-lt"/>
              <a:ea typeface="ヒラギノ角ゴ ProN W3" charset="0"/>
              <a:cs typeface="Tahoma" charset="0"/>
            </a:endParaRPr>
          </a:p>
          <a:p>
            <a:pPr>
              <a:spcBef>
                <a:spcPts val="600"/>
              </a:spcBef>
              <a:spcAft>
                <a:spcPts val="600"/>
              </a:spcAft>
            </a:pPr>
            <a:r>
              <a:rPr lang="en-US" sz="2000" b="1" dirty="0" smtClean="0">
                <a:latin typeface="+mj-lt"/>
                <a:ea typeface="ヒラギノ角ゴ ProN W3" charset="0"/>
                <a:cs typeface="Tahoma" charset="0"/>
              </a:rPr>
              <a:t>Actuarial Risk Assessment</a:t>
            </a:r>
          </a:p>
          <a:p>
            <a:pPr marL="914400" lvl="1" indent="-455613">
              <a:spcBef>
                <a:spcPts val="600"/>
              </a:spcBef>
              <a:spcAft>
                <a:spcPts val="600"/>
              </a:spcAft>
              <a:buFont typeface="Verdana" panose="020B0604030504040204" pitchFamily="34" charset="0"/>
              <a:buChar char="•"/>
            </a:pPr>
            <a:r>
              <a:rPr lang="en-US" sz="2000" dirty="0" smtClean="0">
                <a:latin typeface="+mj-lt"/>
                <a:ea typeface="ＭＳ Ｐゴシック" charset="0"/>
                <a:cs typeface="Tahoma" charset="0"/>
              </a:rPr>
              <a:t>Classification</a:t>
            </a:r>
            <a:r>
              <a:rPr lang="en-US" sz="2000" dirty="0">
                <a:latin typeface="+mj-lt"/>
                <a:ea typeface="ＭＳ Ｐゴシック" charset="0"/>
                <a:cs typeface="Tahoma" charset="0"/>
              </a:rPr>
              <a:t>, not </a:t>
            </a:r>
            <a:r>
              <a:rPr lang="en-US" sz="2000" dirty="0" smtClean="0">
                <a:latin typeface="+mj-lt"/>
                <a:ea typeface="ＭＳ Ｐゴシック" charset="0"/>
                <a:cs typeface="Tahoma" charset="0"/>
              </a:rPr>
              <a:t>prediction</a:t>
            </a:r>
            <a:endParaRPr lang="en-US" sz="2000" dirty="0">
              <a:latin typeface="+mj-lt"/>
              <a:ea typeface="ＭＳ Ｐゴシック" charset="0"/>
              <a:cs typeface="Tahoma" charset="0"/>
            </a:endParaRPr>
          </a:p>
          <a:p>
            <a:pPr marL="914400" lvl="1" indent="-455613">
              <a:spcBef>
                <a:spcPts val="600"/>
              </a:spcBef>
              <a:spcAft>
                <a:spcPts val="600"/>
              </a:spcAft>
              <a:buFont typeface="Verdana" panose="020B0604030504040204" pitchFamily="34" charset="0"/>
              <a:buChar char="•"/>
            </a:pPr>
            <a:r>
              <a:rPr lang="en-US" sz="2000" dirty="0">
                <a:latin typeface="+mj-lt"/>
                <a:ea typeface="ＭＳ Ｐゴシック" charset="0"/>
                <a:cs typeface="Tahoma" charset="0"/>
              </a:rPr>
              <a:t>Done once at the beginning of the </a:t>
            </a:r>
            <a:r>
              <a:rPr lang="en-US" sz="2000" dirty="0" smtClean="0">
                <a:latin typeface="+mj-lt"/>
                <a:ea typeface="ＭＳ Ｐゴシック" charset="0"/>
                <a:cs typeface="Tahoma" charset="0"/>
              </a:rPr>
              <a:t>work</a:t>
            </a:r>
            <a:endParaRPr lang="en-US" sz="2000" dirty="0">
              <a:latin typeface="+mj-lt"/>
              <a:ea typeface="ＭＳ Ｐゴシック" charset="0"/>
              <a:cs typeface="Tahoma" charset="0"/>
            </a:endParaRPr>
          </a:p>
          <a:p>
            <a:pPr marL="914400" lvl="1" indent="-455613">
              <a:spcBef>
                <a:spcPts val="600"/>
              </a:spcBef>
              <a:spcAft>
                <a:spcPts val="600"/>
              </a:spcAft>
              <a:buFont typeface="Verdana" panose="020B0604030504040204" pitchFamily="34" charset="0"/>
              <a:buChar char="•"/>
            </a:pPr>
            <a:r>
              <a:rPr lang="en-US" sz="2000" dirty="0">
                <a:latin typeface="+mj-lt"/>
                <a:ea typeface="ＭＳ Ｐゴシック" charset="0"/>
                <a:cs typeface="Tahoma" charset="0"/>
              </a:rPr>
              <a:t>Related follow-up </a:t>
            </a:r>
            <a:r>
              <a:rPr lang="en-US" sz="2000" dirty="0" smtClean="0">
                <a:latin typeface="+mj-lt"/>
                <a:ea typeface="ＭＳ Ｐゴシック" charset="0"/>
                <a:cs typeface="Tahoma" charset="0"/>
              </a:rPr>
              <a:t>assessments help gauge changes </a:t>
            </a:r>
            <a:r>
              <a:rPr lang="en-US" sz="2000" dirty="0">
                <a:latin typeface="+mj-lt"/>
                <a:ea typeface="ＭＳ Ｐゴシック" charset="0"/>
                <a:cs typeface="Tahoma" charset="0"/>
              </a:rPr>
              <a:t>in risk level</a:t>
            </a:r>
          </a:p>
        </p:txBody>
      </p:sp>
      <p:sp>
        <p:nvSpPr>
          <p:cNvPr id="6" name="Title 5"/>
          <p:cNvSpPr>
            <a:spLocks noGrp="1"/>
          </p:cNvSpPr>
          <p:nvPr>
            <p:ph type="title"/>
          </p:nvPr>
        </p:nvSpPr>
        <p:spPr/>
        <p:txBody>
          <a:bodyPr/>
          <a:lstStyle/>
          <a:p>
            <a:r>
              <a:rPr lang="en-US" sz="2400" dirty="0">
                <a:solidFill>
                  <a:schemeClr val="tx1"/>
                </a:solidFill>
                <a:latin typeface="Verdana" pitchFamily="34" charset="0"/>
                <a:cs typeface="Verdana" pitchFamily="34" charset="0"/>
              </a:rPr>
              <a:t>Explaining Risk Level to Families</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8" y="1861782"/>
            <a:ext cx="3833028" cy="4992806"/>
          </a:xfrm>
          <a:prstGeom prst="rect">
            <a:avLst/>
          </a:prstGeom>
        </p:spPr>
      </p:pic>
    </p:spTree>
    <p:extLst>
      <p:ext uri="{BB962C8B-B14F-4D97-AF65-F5344CB8AC3E}">
        <p14:creationId xmlns:p14="http://schemas.microsoft.com/office/powerpoint/2010/main" val="839765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Title 1"/>
          <p:cNvSpPr>
            <a:spLocks noGrp="1"/>
          </p:cNvSpPr>
          <p:nvPr>
            <p:ph type="title"/>
          </p:nvPr>
        </p:nvSpPr>
        <p:spPr>
          <a:xfrm>
            <a:off x="457200" y="2"/>
            <a:ext cx="8229600" cy="962025"/>
          </a:xfrm>
        </p:spPr>
        <p:txBody>
          <a:bodyPr/>
          <a:lstStyle/>
          <a:p>
            <a:r>
              <a:rPr lang="en-US" sz="2400" dirty="0">
                <a:solidFill>
                  <a:schemeClr val="tx1"/>
                </a:solidFill>
                <a:latin typeface="Verdana" pitchFamily="34" charset="0"/>
                <a:cs typeface="Verdana" pitchFamily="34" charset="0"/>
              </a:rPr>
              <a:t>Nonjudgmental Conversation About Risk …</a:t>
            </a:r>
          </a:p>
        </p:txBody>
      </p:sp>
      <p:sp>
        <p:nvSpPr>
          <p:cNvPr id="5" name="Rectangle 4"/>
          <p:cNvSpPr/>
          <p:nvPr/>
        </p:nvSpPr>
        <p:spPr>
          <a:xfrm>
            <a:off x="4459408" y="3147278"/>
            <a:ext cx="4477865" cy="1815878"/>
          </a:xfrm>
          <a:prstGeom prst="rect">
            <a:avLst/>
          </a:prstGeom>
          <a:noFill/>
        </p:spPr>
        <p:txBody>
          <a:bodyPr wrap="square" lIns="91425" tIns="45713" rIns="91425" bIns="45713">
            <a:spAutoFit/>
          </a:bodyPr>
          <a:lstStyle/>
          <a:p>
            <a:pPr algn="ctr" defTabSz="914306" eaLnBrk="1" hangingPunct="1">
              <a:defRPr/>
            </a:pPr>
            <a:r>
              <a:rPr lang="en-US" sz="2800" dirty="0">
                <a:ln w="1905">
                  <a:noFill/>
                </a:ln>
                <a:solidFill>
                  <a:srgbClr val="4C4845"/>
                </a:solidFill>
                <a:latin typeface="Verdana"/>
                <a:ea typeface="ヒラギノ角ゴ ProN W3" pitchFamily="-84" charset="-128"/>
                <a:cs typeface="ヒラギノ角ゴ ProN W3" charset="0"/>
              </a:rPr>
              <a:t>Knowing your risk </a:t>
            </a:r>
            <a:r>
              <a:rPr lang="en-US" sz="2800" dirty="0" smtClean="0">
                <a:ln w="1905">
                  <a:noFill/>
                </a:ln>
                <a:solidFill>
                  <a:srgbClr val="4C4845"/>
                </a:solidFill>
                <a:latin typeface="Verdana"/>
                <a:ea typeface="ヒラギノ角ゴ ProN W3" pitchFamily="-84" charset="-128"/>
                <a:cs typeface="ヒラギノ角ゴ ProN W3" charset="0"/>
              </a:rPr>
              <a:t>level is </a:t>
            </a:r>
            <a:r>
              <a:rPr lang="en-US" sz="2800" dirty="0">
                <a:ln w="1905">
                  <a:noFill/>
                </a:ln>
                <a:solidFill>
                  <a:srgbClr val="4C4845"/>
                </a:solidFill>
                <a:latin typeface="Verdana"/>
                <a:ea typeface="ヒラギノ角ゴ ProN W3" pitchFamily="-84" charset="-128"/>
                <a:cs typeface="ヒラギノ角ゴ ProN W3" charset="0"/>
              </a:rPr>
              <a:t>the first step in being able to do something about it.</a:t>
            </a:r>
          </a:p>
        </p:txBody>
      </p:sp>
      <p:pic>
        <p:nvPicPr>
          <p:cNvPr id="6215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105" y="1258889"/>
            <a:ext cx="3948445" cy="5456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4666135" y="1653599"/>
            <a:ext cx="4055834" cy="797271"/>
          </a:xfrm>
          <a:prstGeom prst="rect">
            <a:avLst/>
          </a:prstGeom>
        </p:spPr>
        <p:txBody>
          <a:bodyPr vert="horz" wrap="square" lIns="91430" tIns="45716" rIns="91430" bIns="45716" rtlCol="0" anchor="ctr">
            <a:noAutofit/>
          </a:bodyPr>
          <a:lstStyle/>
          <a:p>
            <a:pPr defTabSz="457200" eaLnBrk="1" fontAlgn="auto" hangingPunct="1">
              <a:lnSpc>
                <a:spcPct val="120000"/>
              </a:lnSpc>
              <a:spcAft>
                <a:spcPts val="0"/>
              </a:spcAft>
            </a:pPr>
            <a:r>
              <a:rPr lang="en-US" sz="2800" b="0" dirty="0" smtClean="0">
                <a:solidFill>
                  <a:srgbClr val="484C45"/>
                </a:solidFill>
                <a:latin typeface="Verdana"/>
                <a:cs typeface="Verdana"/>
              </a:rPr>
              <a:t>… Helps</a:t>
            </a:r>
            <a:r>
              <a:rPr lang="en-US" sz="2800" b="0" dirty="0" smtClean="0">
                <a:solidFill>
                  <a:srgbClr val="4C4845"/>
                </a:solidFill>
                <a:latin typeface="Verdana"/>
                <a:cs typeface="Verdana"/>
              </a:rPr>
              <a:t> </a:t>
            </a:r>
            <a:r>
              <a:rPr lang="en-US" sz="2800" b="0" dirty="0">
                <a:solidFill>
                  <a:srgbClr val="4C4845"/>
                </a:solidFill>
                <a:latin typeface="Verdana"/>
                <a:cs typeface="Verdana"/>
              </a:rPr>
              <a:t>to motivate </a:t>
            </a:r>
            <a:r>
              <a:rPr lang="en-US" sz="2800" b="0" dirty="0" smtClean="0">
                <a:solidFill>
                  <a:srgbClr val="4C4845"/>
                </a:solidFill>
                <a:latin typeface="Verdana"/>
                <a:cs typeface="Verdana"/>
              </a:rPr>
              <a:t>families.</a:t>
            </a:r>
            <a:endParaRPr lang="en-US" sz="2800" b="0" dirty="0">
              <a:solidFill>
                <a:srgbClr val="4C4845"/>
              </a:solidFill>
              <a:latin typeface="Verdana"/>
              <a:cs typeface="Verdana"/>
            </a:endParaRPr>
          </a:p>
        </p:txBody>
      </p:sp>
    </p:spTree>
    <p:extLst>
      <p:ext uri="{BB962C8B-B14F-4D97-AF65-F5344CB8AC3E}">
        <p14:creationId xmlns:p14="http://schemas.microsoft.com/office/powerpoint/2010/main" val="2465648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1371600" y="1981200"/>
            <a:ext cx="6350000" cy="4385734"/>
          </a:xfrm>
        </p:spPr>
        <p:txBody>
          <a:bodyPr/>
          <a:lstStyle/>
          <a:p>
            <a:pPr algn="ctr" defTabSz="912813" eaLnBrk="1" hangingPunct="1"/>
            <a:r>
              <a:rPr lang="en-US" altLang="en-US" sz="4500" b="1" dirty="0" smtClean="0">
                <a:solidFill>
                  <a:schemeClr val="tx1"/>
                </a:solidFill>
              </a:rPr>
              <a:t>The SDM</a:t>
            </a:r>
            <a:r>
              <a:rPr lang="en-US" altLang="en-US" sz="4500" b="1" baseline="30000" dirty="0" smtClean="0">
                <a:solidFill>
                  <a:schemeClr val="tx1"/>
                </a:solidFill>
              </a:rPr>
              <a:t>® </a:t>
            </a:r>
            <a:r>
              <a:rPr lang="en-US" altLang="en-US" sz="4500" b="1" dirty="0" smtClean="0">
                <a:solidFill>
                  <a:schemeClr val="tx1"/>
                </a:solidFill>
              </a:rPr>
              <a:t>Family Strengths and Needs Assessment (FSNA)</a:t>
            </a: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9008"/>
          <a:stretch/>
        </p:blipFill>
        <p:spPr>
          <a:xfrm>
            <a:off x="0" y="1208868"/>
            <a:ext cx="9144000" cy="5174157"/>
          </a:xfrm>
          <a:prstGeom prst="rect">
            <a:avLst/>
          </a:prstGeom>
        </p:spPr>
      </p:pic>
      <p:sp>
        <p:nvSpPr>
          <p:cNvPr id="4" name="Title 1"/>
          <p:cNvSpPr>
            <a:spLocks noGrp="1"/>
          </p:cNvSpPr>
          <p:nvPr>
            <p:ph type="title"/>
          </p:nvPr>
        </p:nvSpPr>
        <p:spPr>
          <a:xfrm>
            <a:off x="457200" y="0"/>
            <a:ext cx="8795288" cy="962025"/>
          </a:xfrm>
        </p:spPr>
        <p:txBody>
          <a:bodyPr/>
          <a:lstStyle/>
          <a:p>
            <a:r>
              <a:rPr lang="en-US" sz="2400" dirty="0">
                <a:solidFill>
                  <a:schemeClr val="tx1"/>
                </a:solidFill>
                <a:latin typeface="Verdana" pitchFamily="34" charset="0"/>
                <a:cs typeface="Verdana" pitchFamily="34" charset="0"/>
              </a:rPr>
              <a:t>The SDM</a:t>
            </a:r>
            <a:r>
              <a:rPr lang="en-US" sz="2400" baseline="30000" dirty="0">
                <a:solidFill>
                  <a:schemeClr val="tx1"/>
                </a:solidFill>
                <a:latin typeface="Verdana" pitchFamily="34" charset="0"/>
                <a:cs typeface="Verdana" pitchFamily="34" charset="0"/>
              </a:rPr>
              <a:t>®</a:t>
            </a:r>
            <a:r>
              <a:rPr lang="en-US" sz="2400" dirty="0">
                <a:solidFill>
                  <a:schemeClr val="tx1"/>
                </a:solidFill>
                <a:latin typeface="Verdana" pitchFamily="34" charset="0"/>
                <a:cs typeface="Verdana" pitchFamily="34" charset="0"/>
              </a:rPr>
              <a:t> FSNA </a:t>
            </a:r>
            <a:r>
              <a:rPr lang="en-US" sz="2400" dirty="0" smtClean="0">
                <a:solidFill>
                  <a:schemeClr val="tx1"/>
                </a:solidFill>
                <a:latin typeface="Verdana" pitchFamily="34" charset="0"/>
                <a:cs typeface="Verdana" pitchFamily="34" charset="0"/>
              </a:rPr>
              <a:t>Informs </a:t>
            </a:r>
            <a:r>
              <a:rPr lang="en-US" sz="2400" dirty="0">
                <a:solidFill>
                  <a:schemeClr val="tx1"/>
                </a:solidFill>
                <a:latin typeface="Verdana" pitchFamily="34" charset="0"/>
                <a:cs typeface="Verdana" pitchFamily="34" charset="0"/>
              </a:rPr>
              <a:t>C</a:t>
            </a:r>
            <a:r>
              <a:rPr lang="en-US" sz="2400" dirty="0" smtClean="0">
                <a:solidFill>
                  <a:schemeClr val="tx1"/>
                </a:solidFill>
                <a:latin typeface="Verdana" pitchFamily="34" charset="0"/>
                <a:cs typeface="Verdana" pitchFamily="34" charset="0"/>
              </a:rPr>
              <a:t>ase Planning</a:t>
            </a:r>
            <a:endParaRPr lang="en-US" sz="2400" dirty="0">
              <a:solidFill>
                <a:schemeClr val="tx1"/>
              </a:solidFill>
              <a:latin typeface="Verdana" pitchFamily="34" charset="0"/>
              <a:cs typeface="Verdana" pitchFamily="34" charset="0"/>
            </a:endParaRPr>
          </a:p>
        </p:txBody>
      </p:sp>
    </p:spTree>
    <p:extLst>
      <p:ext uri="{BB962C8B-B14F-4D97-AF65-F5344CB8AC3E}">
        <p14:creationId xmlns:p14="http://schemas.microsoft.com/office/powerpoint/2010/main" val="143024373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4763"/>
            <a:ext cx="8229600" cy="985837"/>
          </a:xfrm>
        </p:spPr>
        <p:txBody>
          <a:bodyPr/>
          <a:lstStyle/>
          <a:p>
            <a:r>
              <a:rPr lang="en-AU" altLang="en-US" sz="2400" dirty="0">
                <a:solidFill>
                  <a:schemeClr val="tx1"/>
                </a:solidFill>
                <a:latin typeface="Verdana" pitchFamily="34" charset="0"/>
                <a:cs typeface="Verdana" pitchFamily="34" charset="0"/>
              </a:rPr>
              <a:t>Shared </a:t>
            </a:r>
            <a:r>
              <a:rPr lang="en-AU" altLang="en-US" sz="2400" dirty="0" smtClean="0">
                <a:solidFill>
                  <a:schemeClr val="tx1"/>
                </a:solidFill>
                <a:latin typeface="Verdana" pitchFamily="34" charset="0"/>
                <a:cs typeface="Verdana" pitchFamily="34" charset="0"/>
              </a:rPr>
              <a:t>Definition </a:t>
            </a:r>
            <a:r>
              <a:rPr lang="en-AU" altLang="en-US" sz="2400" dirty="0">
                <a:solidFill>
                  <a:schemeClr val="tx1"/>
                </a:solidFill>
                <a:latin typeface="Verdana" pitchFamily="34" charset="0"/>
                <a:cs typeface="Verdana" pitchFamily="34" charset="0"/>
              </a:rPr>
              <a:t>of </a:t>
            </a:r>
            <a:r>
              <a:rPr lang="en-AU" altLang="en-US" sz="2400" dirty="0" smtClean="0">
                <a:solidFill>
                  <a:schemeClr val="tx1"/>
                </a:solidFill>
                <a:latin typeface="Verdana" pitchFamily="34" charset="0"/>
                <a:cs typeface="Verdana" pitchFamily="34" charset="0"/>
              </a:rPr>
              <a:t>Safety</a:t>
            </a:r>
            <a:endParaRPr lang="en-AU" altLang="en-US" sz="2400" dirty="0">
              <a:solidFill>
                <a:schemeClr val="tx1"/>
              </a:solidFill>
              <a:latin typeface="Verdana" pitchFamily="34" charset="0"/>
              <a:cs typeface="Verdana" pitchFamily="34" charset="0"/>
            </a:endParaRPr>
          </a:p>
        </p:txBody>
      </p:sp>
      <p:sp>
        <p:nvSpPr>
          <p:cNvPr id="3" name="Rectangle 2"/>
          <p:cNvSpPr>
            <a:spLocks/>
          </p:cNvSpPr>
          <p:nvPr/>
        </p:nvSpPr>
        <p:spPr bwMode="auto">
          <a:xfrm>
            <a:off x="4021138" y="2145983"/>
            <a:ext cx="4794250" cy="2917825"/>
          </a:xfrm>
          <a:prstGeom prst="rect">
            <a:avLst/>
          </a:prstGeom>
          <a:noFill/>
          <a:ln>
            <a:noFill/>
          </a:ln>
          <a:extLst/>
        </p:spPr>
        <p:txBody>
          <a:bodyPr lIns="26777" tIns="26777" rIns="26777" bIns="26777"/>
          <a:lstStyle/>
          <a:p>
            <a:pPr eaLnBrk="1" hangingPunct="1">
              <a:spcBef>
                <a:spcPts val="0"/>
              </a:spcBef>
              <a:defRPr/>
            </a:pPr>
            <a:r>
              <a:rPr lang="en-US" sz="2400" dirty="0">
                <a:latin typeface="+mn-lt"/>
                <a:ea typeface="ＭＳ Ｐゴシック" charset="0"/>
                <a:cs typeface="Tahoma" charset="0"/>
                <a:sym typeface="Tahoma" charset="0"/>
              </a:rPr>
              <a:t>Safety is: </a:t>
            </a:r>
          </a:p>
          <a:p>
            <a:pPr eaLnBrk="1" hangingPunct="1">
              <a:spcBef>
                <a:spcPts val="0"/>
              </a:spcBef>
              <a:defRPr/>
            </a:pPr>
            <a:endParaRPr lang="en-US" sz="2400" dirty="0">
              <a:latin typeface="+mn-lt"/>
              <a:ea typeface="ＭＳ Ｐゴシック" charset="0"/>
              <a:cs typeface="Tahoma" charset="0"/>
              <a:sym typeface="Tahoma" charset="0"/>
            </a:endParaRPr>
          </a:p>
          <a:p>
            <a:pPr eaLnBrk="1" hangingPunct="1">
              <a:spcBef>
                <a:spcPts val="0"/>
              </a:spcBef>
              <a:defRPr/>
            </a:pPr>
            <a:r>
              <a:rPr lang="en-US" sz="2400" b="0" u="sng" dirty="0">
                <a:latin typeface="+mn-lt"/>
                <a:ea typeface="ＭＳ Ｐゴシック" charset="0"/>
                <a:cs typeface="Tahoma" charset="0"/>
                <a:sym typeface="Tahoma" charset="0"/>
              </a:rPr>
              <a:t>Actions</a:t>
            </a:r>
            <a:r>
              <a:rPr lang="en-US" sz="2400" b="0" dirty="0">
                <a:latin typeface="+mn-lt"/>
                <a:ea typeface="ＭＳ Ｐゴシック" charset="0"/>
                <a:cs typeface="Tahoma" charset="0"/>
                <a:sym typeface="Tahoma" charset="0"/>
              </a:rPr>
              <a:t> of protection taken by the caregiver that </a:t>
            </a:r>
            <a:r>
              <a:rPr lang="en-US" sz="2400" b="0" u="sng" dirty="0" smtClean="0">
                <a:latin typeface="+mn-lt"/>
                <a:ea typeface="ＭＳ Ｐゴシック" charset="0"/>
                <a:cs typeface="Tahoma" charset="0"/>
                <a:sym typeface="Tahoma" charset="0"/>
              </a:rPr>
              <a:t>address the </a:t>
            </a:r>
            <a:r>
              <a:rPr lang="en-US" sz="2400" b="0" u="sng" dirty="0">
                <a:latin typeface="+mn-lt"/>
                <a:ea typeface="ＭＳ Ｐゴシック" charset="0"/>
                <a:cs typeface="Tahoma" charset="0"/>
                <a:sym typeface="Tahoma" charset="0"/>
              </a:rPr>
              <a:t>danger, demonstrated over time</a:t>
            </a:r>
            <a:r>
              <a:rPr lang="en-US" sz="2400" b="0" dirty="0">
                <a:latin typeface="+mn-lt"/>
                <a:ea typeface="ＭＳ Ｐゴシック" charset="0"/>
                <a:cs typeface="Tahoma" charset="0"/>
                <a:sym typeface="Tahoma" charset="0"/>
              </a:rPr>
              <a:t>.</a:t>
            </a:r>
            <a:r>
              <a:rPr lang="en-US" sz="2400" b="0" u="sng" dirty="0">
                <a:solidFill>
                  <a:srgbClr val="66008D"/>
                </a:solidFill>
                <a:latin typeface="+mn-lt"/>
                <a:ea typeface="ＭＳ Ｐゴシック" charset="0"/>
                <a:cs typeface="Tahoma" charset="0"/>
                <a:sym typeface="Tahoma" charset="0"/>
              </a:rPr>
              <a:t> </a:t>
            </a:r>
          </a:p>
        </p:txBody>
      </p:sp>
      <p:sp>
        <p:nvSpPr>
          <p:cNvPr id="64516" name="Rectangle 3"/>
          <p:cNvSpPr>
            <a:spLocks/>
          </p:cNvSpPr>
          <p:nvPr/>
        </p:nvSpPr>
        <p:spPr bwMode="auto">
          <a:xfrm>
            <a:off x="166687" y="5951538"/>
            <a:ext cx="881062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0622" bIns="0"/>
          <a:lstStyle>
            <a:lvl1pPr marL="381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400" b="0" dirty="0">
                <a:latin typeface="+mj-lt"/>
                <a:ea typeface="ヒラギノ角ゴ ProN W3" charset="-128"/>
                <a:sym typeface="Tahoma" panose="020B0604030504040204" pitchFamily="34" charset="0"/>
              </a:rPr>
              <a:t>Adapted from Boffa, J., &amp; Podesta, H. (2004). Partnership and risk assessment in child protection practice, </a:t>
            </a:r>
            <a:r>
              <a:rPr lang="en-US" altLang="en-US" sz="1400" b="0" i="1" dirty="0">
                <a:latin typeface="+mj-lt"/>
                <a:ea typeface="ヒラギノ角ゴ ProN W3" charset="-128"/>
                <a:sym typeface="Tahoma" panose="020B0604030504040204" pitchFamily="34" charset="0"/>
              </a:rPr>
              <a:t>Protecting Children</a:t>
            </a:r>
            <a:r>
              <a:rPr lang="en-US" altLang="en-US" sz="1400" b="0" dirty="0">
                <a:latin typeface="+mj-lt"/>
                <a:ea typeface="ヒラギノ角ゴ ProN W3" charset="-128"/>
                <a:sym typeface="Tahoma" panose="020B0604030504040204" pitchFamily="34" charset="0"/>
              </a:rPr>
              <a:t>, </a:t>
            </a:r>
            <a:r>
              <a:rPr lang="en-US" altLang="en-US" sz="1400" b="0" i="1">
                <a:latin typeface="+mj-lt"/>
                <a:ea typeface="ヒラギノ角ゴ ProN W3" charset="-128"/>
                <a:sym typeface="Tahoma" panose="020B0604030504040204" pitchFamily="34" charset="0"/>
              </a:rPr>
              <a:t>19</a:t>
            </a:r>
            <a:r>
              <a:rPr lang="en-US" altLang="en-US" sz="1400" b="0">
                <a:latin typeface="+mj-lt"/>
                <a:ea typeface="ヒラギノ角ゴ ProN W3" charset="-128"/>
                <a:sym typeface="Tahoma" panose="020B0604030504040204" pitchFamily="34" charset="0"/>
              </a:rPr>
              <a:t>(2</a:t>
            </a:r>
            <a:r>
              <a:rPr lang="en-US" altLang="en-US" sz="1400" b="0" smtClean="0">
                <a:latin typeface="+mj-lt"/>
                <a:ea typeface="ヒラギノ角ゴ ProN W3" charset="-128"/>
                <a:sym typeface="Tahoma" panose="020B0604030504040204" pitchFamily="34" charset="0"/>
              </a:rPr>
              <a:t>), 36–48; </a:t>
            </a:r>
            <a:r>
              <a:rPr lang="en-US" altLang="en-US" sz="1400" b="0" dirty="0">
                <a:latin typeface="+mj-lt"/>
                <a:ea typeface="ヒラギノ角ゴ ProN W3" charset="-128"/>
                <a:sym typeface="Tahoma" panose="020B0604030504040204" pitchFamily="34" charset="0"/>
              </a:rPr>
              <a:t>Turnell</a:t>
            </a:r>
            <a:r>
              <a:rPr lang="en-US" altLang="en-US" sz="1400" b="0">
                <a:latin typeface="+mj-lt"/>
                <a:ea typeface="ヒラギノ角ゴ ProN W3" charset="-128"/>
                <a:sym typeface="Tahoma" panose="020B0604030504040204" pitchFamily="34" charset="0"/>
              </a:rPr>
              <a:t>, </a:t>
            </a:r>
            <a:r>
              <a:rPr lang="en-US" altLang="en-US" sz="1400" b="0" smtClean="0">
                <a:latin typeface="+mj-lt"/>
                <a:ea typeface="ヒラギノ角ゴ ProN W3" charset="-128"/>
                <a:sym typeface="Tahoma" panose="020B0604030504040204" pitchFamily="34" charset="0"/>
              </a:rPr>
              <a:t>A., </a:t>
            </a:r>
            <a:r>
              <a:rPr lang="en-US" altLang="en-US" sz="1400" b="0">
                <a:latin typeface="+mj-lt"/>
                <a:ea typeface="ヒラギノ角ゴ ProN W3" charset="-128"/>
                <a:sym typeface="Tahoma" panose="020B0604030504040204" pitchFamily="34" charset="0"/>
              </a:rPr>
              <a:t>&amp; </a:t>
            </a:r>
            <a:r>
              <a:rPr lang="en-US" altLang="en-US" sz="1400" b="0" smtClean="0">
                <a:latin typeface="+mj-lt"/>
                <a:ea typeface="ヒラギノ角ゴ ProN W3" charset="-128"/>
                <a:sym typeface="Tahoma" panose="020B0604030504040204" pitchFamily="34" charset="0"/>
              </a:rPr>
              <a:t>Essex, S. (2006). </a:t>
            </a:r>
            <a:r>
              <a:rPr lang="en-US" altLang="en-US" sz="1400" b="0" i="1" dirty="0">
                <a:latin typeface="+mj-lt"/>
                <a:ea typeface="ヒラギノ角ゴ ProN W3" charset="-128"/>
                <a:sym typeface="Tahoma" panose="020B0604030504040204" pitchFamily="34" charset="0"/>
              </a:rPr>
              <a:t>Working with Denied </a:t>
            </a:r>
            <a:r>
              <a:rPr lang="en-US" altLang="en-US" sz="1400" b="0" i="1">
                <a:latin typeface="+mj-lt"/>
                <a:ea typeface="ヒラギノ角ゴ ProN W3" charset="-128"/>
                <a:sym typeface="Tahoma" panose="020B0604030504040204" pitchFamily="34" charset="0"/>
              </a:rPr>
              <a:t>Child </a:t>
            </a:r>
            <a:r>
              <a:rPr lang="en-US" altLang="en-US" sz="1400" b="0" i="1" smtClean="0">
                <a:latin typeface="+mj-lt"/>
                <a:ea typeface="ヒラギノ角ゴ ProN W3" charset="-128"/>
                <a:sym typeface="Tahoma" panose="020B0604030504040204" pitchFamily="34" charset="0"/>
              </a:rPr>
              <a:t>Abuse</a:t>
            </a:r>
            <a:r>
              <a:rPr lang="en-US" altLang="en-US" sz="1400" b="0">
                <a:latin typeface="+mj-lt"/>
                <a:ea typeface="ヒラギノ角ゴ ProN W3" charset="-128"/>
                <a:sym typeface="Tahoma" panose="020B0604030504040204" pitchFamily="34" charset="0"/>
              </a:rPr>
              <a:t>.</a:t>
            </a:r>
            <a:r>
              <a:rPr lang="en-US" altLang="en-US" sz="1400" b="0" smtClean="0">
                <a:latin typeface="+mj-lt"/>
                <a:ea typeface="ヒラギノ角ゴ ProN W3" charset="-128"/>
                <a:sym typeface="Tahoma" panose="020B0604030504040204" pitchFamily="34" charset="0"/>
              </a:rPr>
              <a:t> Berkshire, UK: Open </a:t>
            </a:r>
            <a:r>
              <a:rPr lang="en-US" altLang="en-US" sz="1400" b="0">
                <a:latin typeface="+mj-lt"/>
                <a:ea typeface="ヒラギノ角ゴ ProN W3" charset="-128"/>
                <a:sym typeface="Tahoma" panose="020B0604030504040204" pitchFamily="34" charset="0"/>
              </a:rPr>
              <a:t>University </a:t>
            </a:r>
            <a:r>
              <a:rPr lang="en-US" altLang="en-US" sz="1400" b="0" smtClean="0">
                <a:latin typeface="+mj-lt"/>
                <a:ea typeface="ヒラギノ角ゴ ProN W3" charset="-128"/>
                <a:sym typeface="Tahoma" panose="020B0604030504040204" pitchFamily="34" charset="0"/>
              </a:rPr>
              <a:t>Press</a:t>
            </a:r>
            <a:r>
              <a:rPr lang="en-US" altLang="en-US" sz="1400" b="0">
                <a:latin typeface="+mj-lt"/>
                <a:ea typeface="ヒラギノ角ゴ ProN W3" charset="-128"/>
                <a:sym typeface="Tahoma" panose="020B0604030504040204" pitchFamily="34" charset="0"/>
              </a:rPr>
              <a:t>.</a:t>
            </a:r>
            <a:endParaRPr lang="en-US" altLang="en-US" sz="1400" b="0" dirty="0">
              <a:latin typeface="+mj-lt"/>
              <a:ea typeface="ヒラギノ角ゴ ProN W3" charset="-128"/>
              <a:sym typeface="Tahoma" panose="020B0604030504040204" pitchFamily="34" charset="0"/>
            </a:endParaRPr>
          </a:p>
        </p:txBody>
      </p:sp>
      <p:pic>
        <p:nvPicPr>
          <p:cNvPr id="64517"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1688" y="1844675"/>
            <a:ext cx="3219450"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534642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41923" y="92990"/>
            <a:ext cx="4800600" cy="6629400"/>
            <a:chOff x="4440523" y="0"/>
            <a:chExt cx="2921171" cy="6857999"/>
          </a:xfrm>
        </p:grpSpPr>
        <p:sp>
          <p:nvSpPr>
            <p:cNvPr id="5" name="Freeform 4"/>
            <p:cNvSpPr/>
            <p:nvPr/>
          </p:nvSpPr>
          <p:spPr>
            <a:xfrm>
              <a:off x="4440523" y="0"/>
              <a:ext cx="2921171" cy="978518"/>
            </a:xfrm>
            <a:custGeom>
              <a:avLst/>
              <a:gdLst>
                <a:gd name="connsiteX0" fmla="*/ 0 w 2921171"/>
                <a:gd name="connsiteY0" fmla="*/ 97852 h 978518"/>
                <a:gd name="connsiteX1" fmla="*/ 97852 w 2921171"/>
                <a:gd name="connsiteY1" fmla="*/ 0 h 978518"/>
                <a:gd name="connsiteX2" fmla="*/ 2823319 w 2921171"/>
                <a:gd name="connsiteY2" fmla="*/ 0 h 978518"/>
                <a:gd name="connsiteX3" fmla="*/ 2921171 w 2921171"/>
                <a:gd name="connsiteY3" fmla="*/ 97852 h 978518"/>
                <a:gd name="connsiteX4" fmla="*/ 2921171 w 2921171"/>
                <a:gd name="connsiteY4" fmla="*/ 880666 h 978518"/>
                <a:gd name="connsiteX5" fmla="*/ 2823319 w 2921171"/>
                <a:gd name="connsiteY5" fmla="*/ 978518 h 978518"/>
                <a:gd name="connsiteX6" fmla="*/ 97852 w 2921171"/>
                <a:gd name="connsiteY6" fmla="*/ 978518 h 978518"/>
                <a:gd name="connsiteX7" fmla="*/ 0 w 2921171"/>
                <a:gd name="connsiteY7" fmla="*/ 880666 h 978518"/>
                <a:gd name="connsiteX8" fmla="*/ 0 w 2921171"/>
                <a:gd name="connsiteY8" fmla="*/ 97852 h 97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1171" h="978518">
                  <a:moveTo>
                    <a:pt x="0" y="97852"/>
                  </a:moveTo>
                  <a:cubicBezTo>
                    <a:pt x="0" y="43810"/>
                    <a:pt x="43810" y="0"/>
                    <a:pt x="97852" y="0"/>
                  </a:cubicBezTo>
                  <a:lnTo>
                    <a:pt x="2823319" y="0"/>
                  </a:lnTo>
                  <a:cubicBezTo>
                    <a:pt x="2877361" y="0"/>
                    <a:pt x="2921171" y="43810"/>
                    <a:pt x="2921171" y="97852"/>
                  </a:cubicBezTo>
                  <a:lnTo>
                    <a:pt x="2921171" y="880666"/>
                  </a:lnTo>
                  <a:cubicBezTo>
                    <a:pt x="2921171" y="934708"/>
                    <a:pt x="2877361" y="978518"/>
                    <a:pt x="2823319" y="978518"/>
                  </a:cubicBezTo>
                  <a:lnTo>
                    <a:pt x="97852" y="978518"/>
                  </a:lnTo>
                  <a:cubicBezTo>
                    <a:pt x="43810" y="978518"/>
                    <a:pt x="0" y="934708"/>
                    <a:pt x="0" y="880666"/>
                  </a:cubicBezTo>
                  <a:lnTo>
                    <a:pt x="0" y="97852"/>
                  </a:lnTo>
                  <a:close/>
                </a:path>
              </a:pathLst>
            </a:custGeom>
            <a:solidFill>
              <a:schemeClr val="accent1"/>
            </a:solidFill>
            <a:ln>
              <a:solidFill>
                <a:schemeClr val="lt1">
                  <a:hueOff val="0"/>
                  <a:satOff val="0"/>
                  <a:lumOff val="0"/>
                </a:schemeClr>
              </a:solidFill>
            </a:ln>
          </p:spPr>
          <p:style>
            <a:lnRef idx="2">
              <a:scrgbClr r="0" g="0" b="0"/>
            </a:lnRef>
            <a:fillRef idx="1">
              <a:scrgbClr r="0" g="0" b="0"/>
            </a:fillRef>
            <a:effectRef idx="0">
              <a:schemeClr val="accent1">
                <a:alpha val="90000"/>
                <a:hueOff val="0"/>
                <a:satOff val="0"/>
                <a:lumOff val="0"/>
                <a:alphaOff val="0"/>
              </a:schemeClr>
            </a:effectRef>
            <a:fontRef idx="minor">
              <a:schemeClr val="lt1"/>
            </a:fontRef>
          </p:style>
          <p:txBody>
            <a:bodyPr spcFirstLastPara="0" vert="horz" wrap="square" lIns="120100" tIns="120100" rIns="120100" bIns="120100" numCol="1" spcCol="1270" anchor="ctr" anchorCtr="0">
              <a:noAutofit/>
            </a:bodyPr>
            <a:lstStyle/>
            <a:p>
              <a:pPr lvl="0" algn="ctr" defTabSz="1066800">
                <a:lnSpc>
                  <a:spcPct val="90000"/>
                </a:lnSpc>
                <a:spcBef>
                  <a:spcPct val="0"/>
                </a:spcBef>
                <a:spcAft>
                  <a:spcPct val="35000"/>
                </a:spcAft>
              </a:pPr>
              <a:r>
                <a:rPr lang="en-US" sz="2400" kern="1200" dirty="0" smtClean="0">
                  <a:latin typeface="+mn-lt"/>
                  <a:ea typeface="Tahoma" pitchFamily="34" charset="0"/>
                  <a:cs typeface="Tahoma" pitchFamily="34" charset="0"/>
                </a:rPr>
                <a:t>Cultural and Household Context</a:t>
              </a:r>
            </a:p>
          </p:txBody>
        </p:sp>
        <p:sp>
          <p:nvSpPr>
            <p:cNvPr id="6" name="Freeform 5"/>
            <p:cNvSpPr/>
            <p:nvPr/>
          </p:nvSpPr>
          <p:spPr>
            <a:xfrm>
              <a:off x="5680942" y="1040199"/>
              <a:ext cx="440333" cy="370083"/>
            </a:xfrm>
            <a:custGeom>
              <a:avLst/>
              <a:gdLst>
                <a:gd name="connsiteX0" fmla="*/ 0 w 370083"/>
                <a:gd name="connsiteY0" fmla="*/ 88067 h 440333"/>
                <a:gd name="connsiteX1" fmla="*/ 185042 w 370083"/>
                <a:gd name="connsiteY1" fmla="*/ 88067 h 440333"/>
                <a:gd name="connsiteX2" fmla="*/ 185042 w 370083"/>
                <a:gd name="connsiteY2" fmla="*/ 0 h 440333"/>
                <a:gd name="connsiteX3" fmla="*/ 370083 w 370083"/>
                <a:gd name="connsiteY3" fmla="*/ 220167 h 440333"/>
                <a:gd name="connsiteX4" fmla="*/ 185042 w 370083"/>
                <a:gd name="connsiteY4" fmla="*/ 440333 h 440333"/>
                <a:gd name="connsiteX5" fmla="*/ 185042 w 370083"/>
                <a:gd name="connsiteY5" fmla="*/ 352266 h 440333"/>
                <a:gd name="connsiteX6" fmla="*/ 0 w 370083"/>
                <a:gd name="connsiteY6" fmla="*/ 352266 h 440333"/>
                <a:gd name="connsiteX7" fmla="*/ 0 w 370083"/>
                <a:gd name="connsiteY7" fmla="*/ 88067 h 44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083" h="440333">
                  <a:moveTo>
                    <a:pt x="296066" y="0"/>
                  </a:moveTo>
                  <a:lnTo>
                    <a:pt x="296066" y="220167"/>
                  </a:lnTo>
                  <a:lnTo>
                    <a:pt x="370083" y="220167"/>
                  </a:lnTo>
                  <a:lnTo>
                    <a:pt x="185041" y="440333"/>
                  </a:lnTo>
                  <a:lnTo>
                    <a:pt x="0" y="220167"/>
                  </a:lnTo>
                  <a:lnTo>
                    <a:pt x="74017" y="220167"/>
                  </a:lnTo>
                  <a:lnTo>
                    <a:pt x="74017" y="0"/>
                  </a:lnTo>
                  <a:lnTo>
                    <a:pt x="296066" y="0"/>
                  </a:lnTo>
                  <a:close/>
                </a:path>
              </a:pathLst>
            </a:custGeom>
            <a:solidFill>
              <a:schemeClr val="accent5"/>
            </a:solidFill>
          </p:spPr>
          <p:style>
            <a:lnRef idx="0">
              <a:schemeClr val="accent1">
                <a:shade val="90000"/>
                <a:hueOff val="0"/>
                <a:satOff val="0"/>
                <a:lumOff val="0"/>
                <a:alphaOff val="0"/>
              </a:schemeClr>
            </a:lnRef>
            <a:fillRef idx="1">
              <a:schemeClr val="accent1">
                <a:shade val="90000"/>
                <a:hueOff val="0"/>
                <a:satOff val="0"/>
                <a:lumOff val="0"/>
                <a:alphaOff val="0"/>
              </a:schemeClr>
            </a:fillRef>
            <a:effectRef idx="0">
              <a:schemeClr val="accent1">
                <a:shade val="90000"/>
                <a:hueOff val="0"/>
                <a:satOff val="0"/>
                <a:lumOff val="0"/>
                <a:alphaOff val="0"/>
              </a:schemeClr>
            </a:effectRef>
            <a:fontRef idx="minor">
              <a:schemeClr val="lt1"/>
            </a:fontRef>
          </p:style>
          <p:txBody>
            <a:bodyPr spcFirstLastPara="0" vert="horz" wrap="square" lIns="88068" tIns="0" rIns="88066" bIns="111025" numCol="1" spcCol="1270" anchor="ctr" anchorCtr="0">
              <a:noAutofit/>
            </a:bodyPr>
            <a:lstStyle/>
            <a:p>
              <a:pPr lvl="0" algn="ctr" defTabSz="1244600">
                <a:lnSpc>
                  <a:spcPct val="90000"/>
                </a:lnSpc>
                <a:spcBef>
                  <a:spcPct val="0"/>
                </a:spcBef>
                <a:spcAft>
                  <a:spcPct val="35000"/>
                </a:spcAft>
              </a:pPr>
              <a:endParaRPr lang="en-US" sz="2800" kern="1200" dirty="0">
                <a:latin typeface="Tahoma" pitchFamily="34" charset="0"/>
                <a:ea typeface="Tahoma" pitchFamily="34" charset="0"/>
                <a:cs typeface="Tahoma" pitchFamily="34" charset="0"/>
              </a:endParaRPr>
            </a:p>
          </p:txBody>
        </p:sp>
        <p:sp>
          <p:nvSpPr>
            <p:cNvPr id="7" name="Freeform 6"/>
            <p:cNvSpPr/>
            <p:nvPr/>
          </p:nvSpPr>
          <p:spPr>
            <a:xfrm>
              <a:off x="4440523" y="1471962"/>
              <a:ext cx="2921171" cy="978518"/>
            </a:xfrm>
            <a:custGeom>
              <a:avLst/>
              <a:gdLst>
                <a:gd name="connsiteX0" fmla="*/ 0 w 2921171"/>
                <a:gd name="connsiteY0" fmla="*/ 97852 h 978518"/>
                <a:gd name="connsiteX1" fmla="*/ 97852 w 2921171"/>
                <a:gd name="connsiteY1" fmla="*/ 0 h 978518"/>
                <a:gd name="connsiteX2" fmla="*/ 2823319 w 2921171"/>
                <a:gd name="connsiteY2" fmla="*/ 0 h 978518"/>
                <a:gd name="connsiteX3" fmla="*/ 2921171 w 2921171"/>
                <a:gd name="connsiteY3" fmla="*/ 97852 h 978518"/>
                <a:gd name="connsiteX4" fmla="*/ 2921171 w 2921171"/>
                <a:gd name="connsiteY4" fmla="*/ 880666 h 978518"/>
                <a:gd name="connsiteX5" fmla="*/ 2823319 w 2921171"/>
                <a:gd name="connsiteY5" fmla="*/ 978518 h 978518"/>
                <a:gd name="connsiteX6" fmla="*/ 97852 w 2921171"/>
                <a:gd name="connsiteY6" fmla="*/ 978518 h 978518"/>
                <a:gd name="connsiteX7" fmla="*/ 0 w 2921171"/>
                <a:gd name="connsiteY7" fmla="*/ 880666 h 978518"/>
                <a:gd name="connsiteX8" fmla="*/ 0 w 2921171"/>
                <a:gd name="connsiteY8" fmla="*/ 97852 h 97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1171" h="978518">
                  <a:moveTo>
                    <a:pt x="0" y="97852"/>
                  </a:moveTo>
                  <a:cubicBezTo>
                    <a:pt x="0" y="43810"/>
                    <a:pt x="43810" y="0"/>
                    <a:pt x="97852" y="0"/>
                  </a:cubicBezTo>
                  <a:lnTo>
                    <a:pt x="2823319" y="0"/>
                  </a:lnTo>
                  <a:cubicBezTo>
                    <a:pt x="2877361" y="0"/>
                    <a:pt x="2921171" y="43810"/>
                    <a:pt x="2921171" y="97852"/>
                  </a:cubicBezTo>
                  <a:lnTo>
                    <a:pt x="2921171" y="880666"/>
                  </a:lnTo>
                  <a:cubicBezTo>
                    <a:pt x="2921171" y="934708"/>
                    <a:pt x="2877361" y="978518"/>
                    <a:pt x="2823319" y="978518"/>
                  </a:cubicBezTo>
                  <a:lnTo>
                    <a:pt x="97852" y="978518"/>
                  </a:lnTo>
                  <a:cubicBezTo>
                    <a:pt x="43810" y="978518"/>
                    <a:pt x="0" y="934708"/>
                    <a:pt x="0" y="880666"/>
                  </a:cubicBezTo>
                  <a:lnTo>
                    <a:pt x="0" y="97852"/>
                  </a:lnTo>
                  <a:close/>
                </a:path>
              </a:pathLst>
            </a:custGeom>
            <a:solidFill>
              <a:schemeClr val="accent2"/>
            </a:solidFill>
          </p:spPr>
          <p:style>
            <a:lnRef idx="2">
              <a:schemeClr val="lt1">
                <a:hueOff val="0"/>
                <a:satOff val="0"/>
                <a:lumOff val="0"/>
                <a:alphaOff val="0"/>
              </a:schemeClr>
            </a:lnRef>
            <a:fillRef idx="1">
              <a:scrgbClr r="0" g="0" b="0"/>
            </a:fillRef>
            <a:effectRef idx="0">
              <a:schemeClr val="accent1">
                <a:alpha val="90000"/>
                <a:hueOff val="0"/>
                <a:satOff val="0"/>
                <a:lumOff val="0"/>
                <a:alphaOff val="-10000"/>
              </a:schemeClr>
            </a:effectRef>
            <a:fontRef idx="minor">
              <a:schemeClr val="lt1"/>
            </a:fontRef>
          </p:style>
          <p:txBody>
            <a:bodyPr spcFirstLastPara="0" vert="horz" wrap="square" lIns="120100" tIns="120100" rIns="120100" bIns="120100" numCol="1" spcCol="1270" anchor="ctr" anchorCtr="0">
              <a:noAutofit/>
            </a:bodyPr>
            <a:lstStyle/>
            <a:p>
              <a:pPr lvl="0" algn="ctr" defTabSz="1066800">
                <a:lnSpc>
                  <a:spcPct val="90000"/>
                </a:lnSpc>
                <a:spcBef>
                  <a:spcPct val="0"/>
                </a:spcBef>
                <a:spcAft>
                  <a:spcPct val="35000"/>
                </a:spcAft>
              </a:pPr>
              <a:r>
                <a:rPr lang="en-US" sz="2400" kern="1200" dirty="0" smtClean="0">
                  <a:latin typeface="+mn-lt"/>
                  <a:ea typeface="Tahoma" pitchFamily="34" charset="0"/>
                  <a:cs typeface="Tahoma" pitchFamily="34" charset="0"/>
                </a:rPr>
                <a:t>Caregiver Domains</a:t>
              </a:r>
            </a:p>
          </p:txBody>
        </p:sp>
        <p:sp>
          <p:nvSpPr>
            <p:cNvPr id="8" name="Freeform 7"/>
            <p:cNvSpPr/>
            <p:nvPr/>
          </p:nvSpPr>
          <p:spPr>
            <a:xfrm>
              <a:off x="5680941" y="2511638"/>
              <a:ext cx="440334" cy="366945"/>
            </a:xfrm>
            <a:custGeom>
              <a:avLst/>
              <a:gdLst>
                <a:gd name="connsiteX0" fmla="*/ 0 w 366944"/>
                <a:gd name="connsiteY0" fmla="*/ 88067 h 440333"/>
                <a:gd name="connsiteX1" fmla="*/ 183472 w 366944"/>
                <a:gd name="connsiteY1" fmla="*/ 88067 h 440333"/>
                <a:gd name="connsiteX2" fmla="*/ 183472 w 366944"/>
                <a:gd name="connsiteY2" fmla="*/ 0 h 440333"/>
                <a:gd name="connsiteX3" fmla="*/ 366944 w 366944"/>
                <a:gd name="connsiteY3" fmla="*/ 220167 h 440333"/>
                <a:gd name="connsiteX4" fmla="*/ 183472 w 366944"/>
                <a:gd name="connsiteY4" fmla="*/ 440333 h 440333"/>
                <a:gd name="connsiteX5" fmla="*/ 183472 w 366944"/>
                <a:gd name="connsiteY5" fmla="*/ 352266 h 440333"/>
                <a:gd name="connsiteX6" fmla="*/ 0 w 366944"/>
                <a:gd name="connsiteY6" fmla="*/ 352266 h 440333"/>
                <a:gd name="connsiteX7" fmla="*/ 0 w 366944"/>
                <a:gd name="connsiteY7" fmla="*/ 88067 h 44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944" h="440333">
                  <a:moveTo>
                    <a:pt x="293555" y="1"/>
                  </a:moveTo>
                  <a:lnTo>
                    <a:pt x="293555" y="220167"/>
                  </a:lnTo>
                  <a:lnTo>
                    <a:pt x="366944" y="220166"/>
                  </a:lnTo>
                  <a:lnTo>
                    <a:pt x="183472" y="440332"/>
                  </a:lnTo>
                  <a:lnTo>
                    <a:pt x="0" y="220167"/>
                  </a:lnTo>
                  <a:lnTo>
                    <a:pt x="73389" y="220167"/>
                  </a:lnTo>
                  <a:lnTo>
                    <a:pt x="73389" y="1"/>
                  </a:lnTo>
                  <a:lnTo>
                    <a:pt x="293555" y="1"/>
                  </a:lnTo>
                  <a:close/>
                </a:path>
              </a:pathLst>
            </a:custGeom>
            <a:solidFill>
              <a:schemeClr val="accent5"/>
            </a:solidFill>
          </p:spPr>
          <p:style>
            <a:lnRef idx="0">
              <a:schemeClr val="accent1">
                <a:shade val="90000"/>
                <a:hueOff val="-100251"/>
                <a:satOff val="-282"/>
                <a:lumOff val="9650"/>
                <a:alphaOff val="0"/>
              </a:schemeClr>
            </a:lnRef>
            <a:fillRef idx="1">
              <a:schemeClr val="accent1">
                <a:shade val="90000"/>
                <a:hueOff val="-100251"/>
                <a:satOff val="-282"/>
                <a:lumOff val="9650"/>
                <a:alphaOff val="0"/>
              </a:schemeClr>
            </a:fillRef>
            <a:effectRef idx="0">
              <a:schemeClr val="accent1">
                <a:shade val="90000"/>
                <a:hueOff val="-100251"/>
                <a:satOff val="-282"/>
                <a:lumOff val="9650"/>
                <a:alphaOff val="0"/>
              </a:schemeClr>
            </a:effectRef>
            <a:fontRef idx="minor">
              <a:schemeClr val="lt1"/>
            </a:fontRef>
          </p:style>
          <p:txBody>
            <a:bodyPr spcFirstLastPara="0" vert="horz" wrap="square" lIns="88068" tIns="1" rIns="88067" bIns="110083" numCol="1" spcCol="1270" anchor="ctr" anchorCtr="0">
              <a:noAutofit/>
            </a:bodyPr>
            <a:lstStyle/>
            <a:p>
              <a:pPr lvl="0" algn="ctr" defTabSz="800100">
                <a:lnSpc>
                  <a:spcPct val="90000"/>
                </a:lnSpc>
                <a:spcBef>
                  <a:spcPct val="0"/>
                </a:spcBef>
                <a:spcAft>
                  <a:spcPct val="35000"/>
                </a:spcAft>
              </a:pPr>
              <a:endParaRPr lang="en-US" sz="1800" kern="1200" dirty="0"/>
            </a:p>
          </p:txBody>
        </p:sp>
        <p:sp>
          <p:nvSpPr>
            <p:cNvPr id="9" name="Freeform 8"/>
            <p:cNvSpPr/>
            <p:nvPr/>
          </p:nvSpPr>
          <p:spPr>
            <a:xfrm>
              <a:off x="4440523" y="2939740"/>
              <a:ext cx="2921171" cy="978518"/>
            </a:xfrm>
            <a:custGeom>
              <a:avLst/>
              <a:gdLst>
                <a:gd name="connsiteX0" fmla="*/ 0 w 2921171"/>
                <a:gd name="connsiteY0" fmla="*/ 97852 h 978518"/>
                <a:gd name="connsiteX1" fmla="*/ 97852 w 2921171"/>
                <a:gd name="connsiteY1" fmla="*/ 0 h 978518"/>
                <a:gd name="connsiteX2" fmla="*/ 2823319 w 2921171"/>
                <a:gd name="connsiteY2" fmla="*/ 0 h 978518"/>
                <a:gd name="connsiteX3" fmla="*/ 2921171 w 2921171"/>
                <a:gd name="connsiteY3" fmla="*/ 97852 h 978518"/>
                <a:gd name="connsiteX4" fmla="*/ 2921171 w 2921171"/>
                <a:gd name="connsiteY4" fmla="*/ 880666 h 978518"/>
                <a:gd name="connsiteX5" fmla="*/ 2823319 w 2921171"/>
                <a:gd name="connsiteY5" fmla="*/ 978518 h 978518"/>
                <a:gd name="connsiteX6" fmla="*/ 97852 w 2921171"/>
                <a:gd name="connsiteY6" fmla="*/ 978518 h 978518"/>
                <a:gd name="connsiteX7" fmla="*/ 0 w 2921171"/>
                <a:gd name="connsiteY7" fmla="*/ 880666 h 978518"/>
                <a:gd name="connsiteX8" fmla="*/ 0 w 2921171"/>
                <a:gd name="connsiteY8" fmla="*/ 97852 h 97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1171" h="978518">
                  <a:moveTo>
                    <a:pt x="0" y="97852"/>
                  </a:moveTo>
                  <a:cubicBezTo>
                    <a:pt x="0" y="43810"/>
                    <a:pt x="43810" y="0"/>
                    <a:pt x="97852" y="0"/>
                  </a:cubicBezTo>
                  <a:lnTo>
                    <a:pt x="2823319" y="0"/>
                  </a:lnTo>
                  <a:cubicBezTo>
                    <a:pt x="2877361" y="0"/>
                    <a:pt x="2921171" y="43810"/>
                    <a:pt x="2921171" y="97852"/>
                  </a:cubicBezTo>
                  <a:lnTo>
                    <a:pt x="2921171" y="880666"/>
                  </a:lnTo>
                  <a:cubicBezTo>
                    <a:pt x="2921171" y="934708"/>
                    <a:pt x="2877361" y="978518"/>
                    <a:pt x="2823319" y="978518"/>
                  </a:cubicBezTo>
                  <a:lnTo>
                    <a:pt x="97852" y="978518"/>
                  </a:lnTo>
                  <a:cubicBezTo>
                    <a:pt x="43810" y="978518"/>
                    <a:pt x="0" y="934708"/>
                    <a:pt x="0" y="880666"/>
                  </a:cubicBezTo>
                  <a:lnTo>
                    <a:pt x="0" y="97852"/>
                  </a:lnTo>
                  <a:close/>
                </a:path>
              </a:pathLst>
            </a:custGeom>
            <a:solidFill>
              <a:schemeClr val="accent3"/>
            </a:solidFill>
          </p:spPr>
          <p:style>
            <a:lnRef idx="2">
              <a:schemeClr val="lt1">
                <a:hueOff val="0"/>
                <a:satOff val="0"/>
                <a:lumOff val="0"/>
                <a:alphaOff val="0"/>
              </a:schemeClr>
            </a:lnRef>
            <a:fillRef idx="1">
              <a:scrgbClr r="0" g="0" b="0"/>
            </a:fillRef>
            <a:effectRef idx="0">
              <a:schemeClr val="accent1">
                <a:alpha val="90000"/>
                <a:hueOff val="0"/>
                <a:satOff val="0"/>
                <a:lumOff val="0"/>
                <a:alphaOff val="-20000"/>
              </a:schemeClr>
            </a:effectRef>
            <a:fontRef idx="minor">
              <a:schemeClr val="lt1"/>
            </a:fontRef>
          </p:style>
          <p:txBody>
            <a:bodyPr spcFirstLastPara="0" vert="horz" wrap="square" lIns="120100" tIns="120100" rIns="120100" bIns="120100" numCol="1" spcCol="1270" anchor="ctr" anchorCtr="0">
              <a:noAutofit/>
            </a:bodyPr>
            <a:lstStyle/>
            <a:p>
              <a:pPr lvl="0" algn="ctr" defTabSz="1066800">
                <a:lnSpc>
                  <a:spcPct val="90000"/>
                </a:lnSpc>
                <a:spcBef>
                  <a:spcPct val="0"/>
                </a:spcBef>
                <a:spcAft>
                  <a:spcPct val="35000"/>
                </a:spcAft>
              </a:pPr>
              <a:r>
                <a:rPr lang="en-US" sz="2400" kern="1200" dirty="0" smtClean="0">
                  <a:latin typeface="+mn-lt"/>
                  <a:ea typeface="Tahoma" pitchFamily="34" charset="0"/>
                  <a:cs typeface="Tahoma" pitchFamily="34" charset="0"/>
                </a:rPr>
                <a:t>Child Domains</a:t>
              </a:r>
              <a:endParaRPr lang="en-US" sz="2400" kern="1200" dirty="0">
                <a:latin typeface="+mn-lt"/>
                <a:ea typeface="Tahoma" pitchFamily="34" charset="0"/>
                <a:cs typeface="Tahoma" pitchFamily="34" charset="0"/>
              </a:endParaRPr>
            </a:p>
          </p:txBody>
        </p:sp>
        <p:sp>
          <p:nvSpPr>
            <p:cNvPr id="10" name="Freeform 9"/>
            <p:cNvSpPr/>
            <p:nvPr/>
          </p:nvSpPr>
          <p:spPr>
            <a:xfrm>
              <a:off x="5680941" y="3979416"/>
              <a:ext cx="440334" cy="366945"/>
            </a:xfrm>
            <a:custGeom>
              <a:avLst/>
              <a:gdLst>
                <a:gd name="connsiteX0" fmla="*/ 0 w 366944"/>
                <a:gd name="connsiteY0" fmla="*/ 88067 h 440333"/>
                <a:gd name="connsiteX1" fmla="*/ 183472 w 366944"/>
                <a:gd name="connsiteY1" fmla="*/ 88067 h 440333"/>
                <a:gd name="connsiteX2" fmla="*/ 183472 w 366944"/>
                <a:gd name="connsiteY2" fmla="*/ 0 h 440333"/>
                <a:gd name="connsiteX3" fmla="*/ 366944 w 366944"/>
                <a:gd name="connsiteY3" fmla="*/ 220167 h 440333"/>
                <a:gd name="connsiteX4" fmla="*/ 183472 w 366944"/>
                <a:gd name="connsiteY4" fmla="*/ 440333 h 440333"/>
                <a:gd name="connsiteX5" fmla="*/ 183472 w 366944"/>
                <a:gd name="connsiteY5" fmla="*/ 352266 h 440333"/>
                <a:gd name="connsiteX6" fmla="*/ 0 w 366944"/>
                <a:gd name="connsiteY6" fmla="*/ 352266 h 440333"/>
                <a:gd name="connsiteX7" fmla="*/ 0 w 366944"/>
                <a:gd name="connsiteY7" fmla="*/ 88067 h 44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944" h="440333">
                  <a:moveTo>
                    <a:pt x="293555" y="1"/>
                  </a:moveTo>
                  <a:lnTo>
                    <a:pt x="293555" y="220167"/>
                  </a:lnTo>
                  <a:lnTo>
                    <a:pt x="366944" y="220166"/>
                  </a:lnTo>
                  <a:lnTo>
                    <a:pt x="183472" y="440332"/>
                  </a:lnTo>
                  <a:lnTo>
                    <a:pt x="0" y="220167"/>
                  </a:lnTo>
                  <a:lnTo>
                    <a:pt x="73389" y="220167"/>
                  </a:lnTo>
                  <a:lnTo>
                    <a:pt x="73389" y="1"/>
                  </a:lnTo>
                  <a:lnTo>
                    <a:pt x="293555" y="1"/>
                  </a:lnTo>
                  <a:close/>
                </a:path>
              </a:pathLst>
            </a:custGeom>
            <a:solidFill>
              <a:schemeClr val="accent5"/>
            </a:solidFill>
          </p:spPr>
          <p:style>
            <a:lnRef idx="0">
              <a:schemeClr val="accent1">
                <a:shade val="90000"/>
                <a:hueOff val="-200502"/>
                <a:satOff val="-563"/>
                <a:lumOff val="19299"/>
                <a:alphaOff val="0"/>
              </a:schemeClr>
            </a:lnRef>
            <a:fillRef idx="1">
              <a:schemeClr val="accent1">
                <a:shade val="90000"/>
                <a:hueOff val="-200502"/>
                <a:satOff val="-563"/>
                <a:lumOff val="19299"/>
                <a:alphaOff val="0"/>
              </a:schemeClr>
            </a:fillRef>
            <a:effectRef idx="0">
              <a:schemeClr val="accent1">
                <a:shade val="90000"/>
                <a:hueOff val="-200502"/>
                <a:satOff val="-563"/>
                <a:lumOff val="19299"/>
                <a:alphaOff val="0"/>
              </a:schemeClr>
            </a:effectRef>
            <a:fontRef idx="minor">
              <a:schemeClr val="lt1"/>
            </a:fontRef>
          </p:style>
          <p:txBody>
            <a:bodyPr spcFirstLastPara="0" vert="horz" wrap="square" lIns="88068" tIns="1" rIns="88067" bIns="110083" numCol="1" spcCol="1270" anchor="ctr" anchorCtr="0">
              <a:noAutofit/>
            </a:bodyPr>
            <a:lstStyle/>
            <a:p>
              <a:pPr lvl="0" algn="ctr" defTabSz="1244600">
                <a:lnSpc>
                  <a:spcPct val="90000"/>
                </a:lnSpc>
                <a:spcBef>
                  <a:spcPct val="0"/>
                </a:spcBef>
                <a:spcAft>
                  <a:spcPct val="35000"/>
                </a:spcAft>
              </a:pPr>
              <a:endParaRPr lang="en-US" sz="2800" kern="1200" dirty="0">
                <a:latin typeface="Tahoma" pitchFamily="34" charset="0"/>
                <a:ea typeface="Tahoma" pitchFamily="34" charset="0"/>
                <a:cs typeface="Tahoma" pitchFamily="34" charset="0"/>
              </a:endParaRPr>
            </a:p>
          </p:txBody>
        </p:sp>
        <p:sp>
          <p:nvSpPr>
            <p:cNvPr id="11" name="Freeform 10"/>
            <p:cNvSpPr/>
            <p:nvPr/>
          </p:nvSpPr>
          <p:spPr>
            <a:xfrm>
              <a:off x="4440523" y="4407518"/>
              <a:ext cx="2921171" cy="978518"/>
            </a:xfrm>
            <a:custGeom>
              <a:avLst/>
              <a:gdLst>
                <a:gd name="connsiteX0" fmla="*/ 0 w 2921171"/>
                <a:gd name="connsiteY0" fmla="*/ 97852 h 978518"/>
                <a:gd name="connsiteX1" fmla="*/ 97852 w 2921171"/>
                <a:gd name="connsiteY1" fmla="*/ 0 h 978518"/>
                <a:gd name="connsiteX2" fmla="*/ 2823319 w 2921171"/>
                <a:gd name="connsiteY2" fmla="*/ 0 h 978518"/>
                <a:gd name="connsiteX3" fmla="*/ 2921171 w 2921171"/>
                <a:gd name="connsiteY3" fmla="*/ 97852 h 978518"/>
                <a:gd name="connsiteX4" fmla="*/ 2921171 w 2921171"/>
                <a:gd name="connsiteY4" fmla="*/ 880666 h 978518"/>
                <a:gd name="connsiteX5" fmla="*/ 2823319 w 2921171"/>
                <a:gd name="connsiteY5" fmla="*/ 978518 h 978518"/>
                <a:gd name="connsiteX6" fmla="*/ 97852 w 2921171"/>
                <a:gd name="connsiteY6" fmla="*/ 978518 h 978518"/>
                <a:gd name="connsiteX7" fmla="*/ 0 w 2921171"/>
                <a:gd name="connsiteY7" fmla="*/ 880666 h 978518"/>
                <a:gd name="connsiteX8" fmla="*/ 0 w 2921171"/>
                <a:gd name="connsiteY8" fmla="*/ 97852 h 97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1171" h="978518">
                  <a:moveTo>
                    <a:pt x="0" y="97852"/>
                  </a:moveTo>
                  <a:cubicBezTo>
                    <a:pt x="0" y="43810"/>
                    <a:pt x="43810" y="0"/>
                    <a:pt x="97852" y="0"/>
                  </a:cubicBezTo>
                  <a:lnTo>
                    <a:pt x="2823319" y="0"/>
                  </a:lnTo>
                  <a:cubicBezTo>
                    <a:pt x="2877361" y="0"/>
                    <a:pt x="2921171" y="43810"/>
                    <a:pt x="2921171" y="97852"/>
                  </a:cubicBezTo>
                  <a:lnTo>
                    <a:pt x="2921171" y="880666"/>
                  </a:lnTo>
                  <a:cubicBezTo>
                    <a:pt x="2921171" y="934708"/>
                    <a:pt x="2877361" y="978518"/>
                    <a:pt x="2823319" y="978518"/>
                  </a:cubicBezTo>
                  <a:lnTo>
                    <a:pt x="97852" y="978518"/>
                  </a:lnTo>
                  <a:cubicBezTo>
                    <a:pt x="43810" y="978518"/>
                    <a:pt x="0" y="934708"/>
                    <a:pt x="0" y="880666"/>
                  </a:cubicBezTo>
                  <a:lnTo>
                    <a:pt x="0" y="97852"/>
                  </a:lnTo>
                  <a:close/>
                </a:path>
              </a:pathLst>
            </a:custGeom>
            <a:solidFill>
              <a:schemeClr val="accent4"/>
            </a:solidFill>
          </p:spPr>
          <p:style>
            <a:lnRef idx="2">
              <a:schemeClr val="lt1">
                <a:hueOff val="0"/>
                <a:satOff val="0"/>
                <a:lumOff val="0"/>
                <a:alphaOff val="0"/>
              </a:schemeClr>
            </a:lnRef>
            <a:fillRef idx="1">
              <a:scrgbClr r="0" g="0" b="0"/>
            </a:fillRef>
            <a:effectRef idx="0">
              <a:schemeClr val="accent1">
                <a:alpha val="90000"/>
                <a:hueOff val="0"/>
                <a:satOff val="0"/>
                <a:lumOff val="0"/>
                <a:alphaOff val="-30000"/>
              </a:schemeClr>
            </a:effectRef>
            <a:fontRef idx="minor">
              <a:schemeClr val="lt1"/>
            </a:fontRef>
          </p:style>
          <p:txBody>
            <a:bodyPr spcFirstLastPara="0" vert="horz" wrap="square" lIns="120100" tIns="120100" rIns="120100" bIns="120100" numCol="1" spcCol="1270" anchor="ctr" anchorCtr="0">
              <a:noAutofit/>
            </a:bodyPr>
            <a:lstStyle/>
            <a:p>
              <a:pPr lvl="0" algn="ctr" defTabSz="1066800">
                <a:lnSpc>
                  <a:spcPct val="90000"/>
                </a:lnSpc>
                <a:spcBef>
                  <a:spcPct val="0"/>
                </a:spcBef>
                <a:spcAft>
                  <a:spcPct val="35000"/>
                </a:spcAft>
              </a:pPr>
              <a:r>
                <a:rPr lang="en-US" sz="2400" kern="1200" dirty="0" smtClean="0">
                  <a:latin typeface="+mn-lt"/>
                  <a:ea typeface="Tahoma" pitchFamily="34" charset="0"/>
                  <a:cs typeface="Tahoma" pitchFamily="34" charset="0"/>
                </a:rPr>
                <a:t>Priority Needs and Strengths of Parent(s)</a:t>
              </a:r>
              <a:endParaRPr lang="en-US" sz="2400" kern="1200" dirty="0">
                <a:latin typeface="+mn-lt"/>
                <a:ea typeface="Tahoma" pitchFamily="34" charset="0"/>
                <a:cs typeface="Tahoma" pitchFamily="34" charset="0"/>
              </a:endParaRPr>
            </a:p>
          </p:txBody>
        </p:sp>
        <p:sp>
          <p:nvSpPr>
            <p:cNvPr id="12" name="Freeform 11"/>
            <p:cNvSpPr/>
            <p:nvPr/>
          </p:nvSpPr>
          <p:spPr>
            <a:xfrm>
              <a:off x="5680942" y="5447717"/>
              <a:ext cx="440333" cy="370083"/>
            </a:xfrm>
            <a:custGeom>
              <a:avLst/>
              <a:gdLst>
                <a:gd name="connsiteX0" fmla="*/ 0 w 370083"/>
                <a:gd name="connsiteY0" fmla="*/ 88067 h 440333"/>
                <a:gd name="connsiteX1" fmla="*/ 185042 w 370083"/>
                <a:gd name="connsiteY1" fmla="*/ 88067 h 440333"/>
                <a:gd name="connsiteX2" fmla="*/ 185042 w 370083"/>
                <a:gd name="connsiteY2" fmla="*/ 0 h 440333"/>
                <a:gd name="connsiteX3" fmla="*/ 370083 w 370083"/>
                <a:gd name="connsiteY3" fmla="*/ 220167 h 440333"/>
                <a:gd name="connsiteX4" fmla="*/ 185042 w 370083"/>
                <a:gd name="connsiteY4" fmla="*/ 440333 h 440333"/>
                <a:gd name="connsiteX5" fmla="*/ 185042 w 370083"/>
                <a:gd name="connsiteY5" fmla="*/ 352266 h 440333"/>
                <a:gd name="connsiteX6" fmla="*/ 0 w 370083"/>
                <a:gd name="connsiteY6" fmla="*/ 352266 h 440333"/>
                <a:gd name="connsiteX7" fmla="*/ 0 w 370083"/>
                <a:gd name="connsiteY7" fmla="*/ 88067 h 44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083" h="440333">
                  <a:moveTo>
                    <a:pt x="296066" y="0"/>
                  </a:moveTo>
                  <a:lnTo>
                    <a:pt x="296066" y="220167"/>
                  </a:lnTo>
                  <a:lnTo>
                    <a:pt x="370083" y="220167"/>
                  </a:lnTo>
                  <a:lnTo>
                    <a:pt x="185041" y="440333"/>
                  </a:lnTo>
                  <a:lnTo>
                    <a:pt x="0" y="220167"/>
                  </a:lnTo>
                  <a:lnTo>
                    <a:pt x="74017" y="220167"/>
                  </a:lnTo>
                  <a:lnTo>
                    <a:pt x="74017" y="0"/>
                  </a:lnTo>
                  <a:lnTo>
                    <a:pt x="296066" y="0"/>
                  </a:lnTo>
                  <a:close/>
                </a:path>
              </a:pathLst>
            </a:custGeom>
            <a:solidFill>
              <a:schemeClr val="accent5"/>
            </a:solidFill>
          </p:spPr>
          <p:style>
            <a:lnRef idx="0">
              <a:schemeClr val="accent1">
                <a:shade val="90000"/>
                <a:hueOff val="-300753"/>
                <a:satOff val="-845"/>
                <a:lumOff val="28949"/>
                <a:alphaOff val="0"/>
              </a:schemeClr>
            </a:lnRef>
            <a:fillRef idx="1">
              <a:schemeClr val="accent1">
                <a:shade val="90000"/>
                <a:hueOff val="-300753"/>
                <a:satOff val="-845"/>
                <a:lumOff val="28949"/>
                <a:alphaOff val="0"/>
              </a:schemeClr>
            </a:fillRef>
            <a:effectRef idx="0">
              <a:schemeClr val="accent1">
                <a:shade val="90000"/>
                <a:hueOff val="-300753"/>
                <a:satOff val="-845"/>
                <a:lumOff val="28949"/>
                <a:alphaOff val="0"/>
              </a:schemeClr>
            </a:effectRef>
            <a:fontRef idx="minor">
              <a:schemeClr val="lt1"/>
            </a:fontRef>
          </p:style>
          <p:txBody>
            <a:bodyPr spcFirstLastPara="0" vert="horz" wrap="square" lIns="88068" tIns="0" rIns="88066" bIns="111025" numCol="1" spcCol="1270" anchor="ctr" anchorCtr="0">
              <a:noAutofit/>
            </a:bodyPr>
            <a:lstStyle/>
            <a:p>
              <a:pPr lvl="0" algn="ctr" defTabSz="1244600">
                <a:lnSpc>
                  <a:spcPct val="90000"/>
                </a:lnSpc>
                <a:spcBef>
                  <a:spcPct val="0"/>
                </a:spcBef>
                <a:spcAft>
                  <a:spcPct val="35000"/>
                </a:spcAft>
              </a:pPr>
              <a:endParaRPr lang="en-US" sz="2800" kern="1200" dirty="0">
                <a:latin typeface="Tahoma" pitchFamily="34" charset="0"/>
                <a:ea typeface="Tahoma" pitchFamily="34" charset="0"/>
                <a:cs typeface="Tahoma" pitchFamily="34" charset="0"/>
              </a:endParaRPr>
            </a:p>
          </p:txBody>
        </p:sp>
        <p:sp>
          <p:nvSpPr>
            <p:cNvPr id="13" name="Freeform 12"/>
            <p:cNvSpPr/>
            <p:nvPr/>
          </p:nvSpPr>
          <p:spPr>
            <a:xfrm>
              <a:off x="4440523" y="5879481"/>
              <a:ext cx="2921171" cy="978518"/>
            </a:xfrm>
            <a:custGeom>
              <a:avLst/>
              <a:gdLst>
                <a:gd name="connsiteX0" fmla="*/ 0 w 2921171"/>
                <a:gd name="connsiteY0" fmla="*/ 97852 h 978518"/>
                <a:gd name="connsiteX1" fmla="*/ 97852 w 2921171"/>
                <a:gd name="connsiteY1" fmla="*/ 0 h 978518"/>
                <a:gd name="connsiteX2" fmla="*/ 2823319 w 2921171"/>
                <a:gd name="connsiteY2" fmla="*/ 0 h 978518"/>
                <a:gd name="connsiteX3" fmla="*/ 2921171 w 2921171"/>
                <a:gd name="connsiteY3" fmla="*/ 97852 h 978518"/>
                <a:gd name="connsiteX4" fmla="*/ 2921171 w 2921171"/>
                <a:gd name="connsiteY4" fmla="*/ 880666 h 978518"/>
                <a:gd name="connsiteX5" fmla="*/ 2823319 w 2921171"/>
                <a:gd name="connsiteY5" fmla="*/ 978518 h 978518"/>
                <a:gd name="connsiteX6" fmla="*/ 97852 w 2921171"/>
                <a:gd name="connsiteY6" fmla="*/ 978518 h 978518"/>
                <a:gd name="connsiteX7" fmla="*/ 0 w 2921171"/>
                <a:gd name="connsiteY7" fmla="*/ 880666 h 978518"/>
                <a:gd name="connsiteX8" fmla="*/ 0 w 2921171"/>
                <a:gd name="connsiteY8" fmla="*/ 97852 h 97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1171" h="978518">
                  <a:moveTo>
                    <a:pt x="0" y="97852"/>
                  </a:moveTo>
                  <a:cubicBezTo>
                    <a:pt x="0" y="43810"/>
                    <a:pt x="43810" y="0"/>
                    <a:pt x="97852" y="0"/>
                  </a:cubicBezTo>
                  <a:lnTo>
                    <a:pt x="2823319" y="0"/>
                  </a:lnTo>
                  <a:cubicBezTo>
                    <a:pt x="2877361" y="0"/>
                    <a:pt x="2921171" y="43810"/>
                    <a:pt x="2921171" y="97852"/>
                  </a:cubicBezTo>
                  <a:lnTo>
                    <a:pt x="2921171" y="880666"/>
                  </a:lnTo>
                  <a:cubicBezTo>
                    <a:pt x="2921171" y="934708"/>
                    <a:pt x="2877361" y="978518"/>
                    <a:pt x="2823319" y="978518"/>
                  </a:cubicBezTo>
                  <a:lnTo>
                    <a:pt x="97852" y="978518"/>
                  </a:lnTo>
                  <a:cubicBezTo>
                    <a:pt x="43810" y="978518"/>
                    <a:pt x="0" y="934708"/>
                    <a:pt x="0" y="880666"/>
                  </a:cubicBezTo>
                  <a:lnTo>
                    <a:pt x="0" y="97852"/>
                  </a:lnTo>
                  <a:close/>
                </a:path>
              </a:pathLst>
            </a:custGeom>
            <a:solidFill>
              <a:schemeClr val="accent6"/>
            </a:solidFill>
          </p:spPr>
          <p:style>
            <a:lnRef idx="2">
              <a:schemeClr val="lt1">
                <a:hueOff val="0"/>
                <a:satOff val="0"/>
                <a:lumOff val="0"/>
                <a:alphaOff val="0"/>
              </a:schemeClr>
            </a:lnRef>
            <a:fillRef idx="1">
              <a:scrgbClr r="0" g="0" b="0"/>
            </a:fillRef>
            <a:effectRef idx="0">
              <a:schemeClr val="accent1">
                <a:alpha val="90000"/>
                <a:hueOff val="0"/>
                <a:satOff val="0"/>
                <a:lumOff val="0"/>
                <a:alphaOff val="-40000"/>
              </a:schemeClr>
            </a:effectRef>
            <a:fontRef idx="minor">
              <a:schemeClr val="lt1"/>
            </a:fontRef>
          </p:style>
          <p:txBody>
            <a:bodyPr spcFirstLastPara="0" vert="horz" wrap="square" lIns="120100" tIns="120100" rIns="120100" bIns="120100" numCol="1" spcCol="1270" anchor="ctr" anchorCtr="0">
              <a:noAutofit/>
            </a:bodyPr>
            <a:lstStyle/>
            <a:p>
              <a:pPr lvl="0" algn="ctr" defTabSz="1066800">
                <a:lnSpc>
                  <a:spcPct val="90000"/>
                </a:lnSpc>
                <a:spcBef>
                  <a:spcPct val="0"/>
                </a:spcBef>
                <a:spcAft>
                  <a:spcPct val="35000"/>
                </a:spcAft>
              </a:pPr>
              <a:r>
                <a:rPr lang="en-US" sz="2400" kern="1200" dirty="0" smtClean="0">
                  <a:latin typeface="+mn-lt"/>
                  <a:ea typeface="Tahoma" pitchFamily="34" charset="0"/>
                  <a:cs typeface="Tahoma" pitchFamily="34" charset="0"/>
                </a:rPr>
                <a:t>Case Plan</a:t>
              </a:r>
              <a:endParaRPr lang="en-US" sz="2400" kern="1200" dirty="0">
                <a:latin typeface="+mn-lt"/>
                <a:ea typeface="Tahoma" pitchFamily="34" charset="0"/>
                <a:cs typeface="Tahoma" pitchFamily="34" charset="0"/>
              </a:endParaRPr>
            </a:p>
          </p:txBody>
        </p:sp>
      </p:grpSp>
      <p:sp>
        <p:nvSpPr>
          <p:cNvPr id="4" name="Title 1"/>
          <p:cNvSpPr txBox="1">
            <a:spLocks/>
          </p:cNvSpPr>
          <p:nvPr/>
        </p:nvSpPr>
        <p:spPr>
          <a:xfrm>
            <a:off x="304800" y="1498408"/>
            <a:ext cx="3723468" cy="961998"/>
          </a:xfrm>
          <a:prstGeom prst="rect">
            <a:avLst/>
          </a:prstGeom>
        </p:spPr>
        <p:txBody>
          <a:bodyPr vert="horz" lIns="91440" tIns="45720" rIns="91440" bIns="45720" rtlCol="0" anchor="ctr">
            <a:noAutofit/>
          </a:bodyPr>
          <a:lstStyle>
            <a:lvl1pPr algn="l" defTabSz="457200" rtl="0" eaLnBrk="1" latinLnBrk="0" hangingPunct="1">
              <a:lnSpc>
                <a:spcPct val="100000"/>
              </a:lnSpc>
              <a:spcBef>
                <a:spcPct val="0"/>
              </a:spcBef>
              <a:buNone/>
              <a:defRPr sz="3200" kern="1200">
                <a:solidFill>
                  <a:srgbClr val="393634"/>
                </a:solidFill>
                <a:latin typeface="Verdana"/>
                <a:ea typeface="+mj-ea"/>
                <a:cs typeface="Verdana"/>
              </a:defRPr>
            </a:lvl1pPr>
          </a:lstStyle>
          <a:p>
            <a:pPr fontAlgn="auto">
              <a:spcAft>
                <a:spcPts val="0"/>
              </a:spcAft>
            </a:pPr>
            <a:r>
              <a:rPr lang="en-US" sz="3100" dirty="0" smtClean="0">
                <a:solidFill>
                  <a:srgbClr val="484C45"/>
                </a:solidFill>
                <a:latin typeface="Verdana" pitchFamily="34" charset="0"/>
                <a:cs typeface="Verdana" pitchFamily="34" charset="0"/>
              </a:rPr>
              <a:t>There are five main sections of the SDM</a:t>
            </a:r>
            <a:r>
              <a:rPr lang="en-US" sz="3100" baseline="30000" smtClean="0">
                <a:solidFill>
                  <a:srgbClr val="484C45"/>
                </a:solidFill>
                <a:latin typeface="Verdana" pitchFamily="34" charset="0"/>
                <a:cs typeface="Verdana" pitchFamily="34" charset="0"/>
              </a:rPr>
              <a:t>® </a:t>
            </a:r>
            <a:r>
              <a:rPr lang="en-US" sz="3100" smtClean="0">
                <a:solidFill>
                  <a:srgbClr val="484C45"/>
                </a:solidFill>
                <a:latin typeface="Verdana" pitchFamily="34" charset="0"/>
                <a:cs typeface="Verdana" pitchFamily="34" charset="0"/>
              </a:rPr>
              <a:t>family strengths and needs assessment </a:t>
            </a:r>
            <a:r>
              <a:rPr lang="en-US" sz="3100" dirty="0" smtClean="0">
                <a:solidFill>
                  <a:srgbClr val="484C45"/>
                </a:solidFill>
                <a:latin typeface="Verdana" pitchFamily="34" charset="0"/>
                <a:cs typeface="Verdana" pitchFamily="34" charset="0"/>
              </a:rPr>
              <a:t>(FSNA):</a:t>
            </a:r>
            <a:endParaRPr lang="en-US" sz="3100" dirty="0">
              <a:solidFill>
                <a:srgbClr val="484C45"/>
              </a:solidFill>
              <a:latin typeface="Verdana" pitchFamily="34" charset="0"/>
              <a:cs typeface="Verdana" pitchFamily="34" charset="0"/>
            </a:endParaRPr>
          </a:p>
        </p:txBody>
      </p:sp>
    </p:spTree>
    <p:extLst>
      <p:ext uri="{BB962C8B-B14F-4D97-AF65-F5344CB8AC3E}">
        <p14:creationId xmlns:p14="http://schemas.microsoft.com/office/powerpoint/2010/main" val="292584457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chemeClr val="tx1"/>
                </a:solidFill>
                <a:latin typeface="Verdana" pitchFamily="34" charset="0"/>
                <a:cs typeface="Verdana" pitchFamily="34" charset="0"/>
              </a:rPr>
              <a:t>Family Strength and </a:t>
            </a:r>
            <a:r>
              <a:rPr lang="en-US" sz="2400" dirty="0" smtClean="0">
                <a:solidFill>
                  <a:schemeClr val="tx1"/>
                </a:solidFill>
                <a:latin typeface="Verdana" pitchFamily="34" charset="0"/>
                <a:cs typeface="Verdana" pitchFamily="34" charset="0"/>
              </a:rPr>
              <a:t>Needs Assessment </a:t>
            </a:r>
            <a:endParaRPr lang="en-US" sz="2400" dirty="0">
              <a:solidFill>
                <a:schemeClr val="tx1"/>
              </a:solidFill>
              <a:latin typeface="Verdana" pitchFamily="34" charset="0"/>
              <a:cs typeface="Verdana" pitchFamily="34" charset="0"/>
            </a:endParaRPr>
          </a:p>
        </p:txBody>
      </p:sp>
      <p:sp>
        <p:nvSpPr>
          <p:cNvPr id="3" name="Text Placeholder 2"/>
          <p:cNvSpPr>
            <a:spLocks noGrp="1"/>
          </p:cNvSpPr>
          <p:nvPr>
            <p:ph type="body" sz="quarter" idx="3"/>
          </p:nvPr>
        </p:nvSpPr>
        <p:spPr>
          <a:xfrm>
            <a:off x="457200" y="1524000"/>
            <a:ext cx="6800783" cy="380999"/>
          </a:xfrm>
        </p:spPr>
        <p:txBody>
          <a:bodyPr/>
          <a:lstStyle/>
          <a:p>
            <a:r>
              <a:rPr lang="en-US" dirty="0"/>
              <a:t>Domain </a:t>
            </a:r>
            <a:r>
              <a:rPr lang="en-US" dirty="0" smtClean="0"/>
              <a:t>Format:</a:t>
            </a:r>
            <a:endParaRPr lang="en-US" dirty="0"/>
          </a:p>
        </p:txBody>
      </p:sp>
      <p:sp>
        <p:nvSpPr>
          <p:cNvPr id="4" name="Content Placeholder 3"/>
          <p:cNvSpPr>
            <a:spLocks noGrp="1"/>
          </p:cNvSpPr>
          <p:nvPr>
            <p:ph sz="quarter" idx="4"/>
          </p:nvPr>
        </p:nvSpPr>
        <p:spPr>
          <a:xfrm>
            <a:off x="484322" y="2133600"/>
            <a:ext cx="8354878" cy="3889269"/>
          </a:xfrm>
        </p:spPr>
        <p:txBody>
          <a:bodyPr/>
          <a:lstStyle/>
          <a:p>
            <a:endParaRPr lang="en-US" dirty="0" smtClean="0"/>
          </a:p>
          <a:p>
            <a:pPr marL="465138" indent="-465138">
              <a:buFont typeface="+mj-lt"/>
              <a:buAutoNum type="alphaUcPeriod"/>
            </a:pPr>
            <a:r>
              <a:rPr lang="en-US" dirty="0" smtClean="0"/>
              <a:t>Actively help create safety, permanency, and child/youth/young adult well-being.</a:t>
            </a:r>
          </a:p>
          <a:p>
            <a:pPr marL="342900" indent="-342900">
              <a:buFont typeface="+mj-lt"/>
              <a:buAutoNum type="alphaUcPeriod"/>
            </a:pPr>
            <a:endParaRPr lang="en-US" dirty="0"/>
          </a:p>
          <a:p>
            <a:pPr marL="465138" indent="-465138">
              <a:buFont typeface="+mj-lt"/>
              <a:buAutoNum type="alphaUcPeriod"/>
            </a:pPr>
            <a:r>
              <a:rPr lang="en-US" dirty="0"/>
              <a:t>Are not strengths or barriers for safety, permanency, or child/youth/young adult well-being</a:t>
            </a:r>
            <a:r>
              <a:rPr lang="en-US" dirty="0" smtClean="0"/>
              <a:t>.</a:t>
            </a:r>
          </a:p>
          <a:p>
            <a:pPr marL="342900" indent="-342900">
              <a:buFont typeface="+mj-lt"/>
              <a:buAutoNum type="alphaUcPeriod"/>
            </a:pPr>
            <a:endParaRPr lang="en-US" dirty="0"/>
          </a:p>
          <a:p>
            <a:pPr marL="465138" indent="-465138">
              <a:buFont typeface="+mj-lt"/>
              <a:buAutoNum type="alphaUcPeriod"/>
            </a:pPr>
            <a:r>
              <a:rPr lang="en-US" dirty="0"/>
              <a:t>Are barriers to safety, permanency, or child/youth/young adult well-being</a:t>
            </a:r>
            <a:r>
              <a:rPr lang="en-US" dirty="0" smtClean="0"/>
              <a:t>.</a:t>
            </a:r>
          </a:p>
          <a:p>
            <a:pPr marL="342900" indent="-342900">
              <a:buFont typeface="+mj-lt"/>
              <a:buAutoNum type="alphaUcPeriod"/>
            </a:pPr>
            <a:endParaRPr lang="en-US" dirty="0"/>
          </a:p>
          <a:p>
            <a:pPr marL="465138" indent="-465138">
              <a:buFont typeface="+mj-lt"/>
              <a:buAutoNum type="alphaUcPeriod"/>
            </a:pPr>
            <a:r>
              <a:rPr lang="en-US" dirty="0"/>
              <a:t>Contribute to imminent danger of serious physical or emotional harm to the child/youth/young adult.</a:t>
            </a:r>
          </a:p>
          <a:p>
            <a:endParaRPr lang="en-US" dirty="0"/>
          </a:p>
        </p:txBody>
      </p:sp>
    </p:spTree>
    <p:extLst>
      <p:ext uri="{BB962C8B-B14F-4D97-AF65-F5344CB8AC3E}">
        <p14:creationId xmlns:p14="http://schemas.microsoft.com/office/powerpoint/2010/main" val="319867374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a:spLocks noChangeArrowheads="1"/>
          </p:cNvSpPr>
          <p:nvPr/>
        </p:nvSpPr>
        <p:spPr bwMode="auto">
          <a:xfrm>
            <a:off x="1982391" y="1829991"/>
            <a:ext cx="1609725" cy="914400"/>
          </a:xfrm>
          <a:prstGeom prst="ellipse">
            <a:avLst/>
          </a:prstGeom>
          <a:solidFill>
            <a:schemeClr val="accent1"/>
          </a:solidFill>
          <a:ln w="9525">
            <a:noFill/>
            <a:round/>
            <a:headEnd/>
            <a:tailEnd/>
          </a:ln>
          <a:effectLst/>
        </p:spPr>
        <p:txBody>
          <a:bodyPr lIns="68576" tIns="34289" rIns="68576" bIns="34289" anchor="ctr"/>
          <a:lstStyle/>
          <a:p>
            <a:pPr algn="ctr" defTabSz="457200" eaLnBrk="1" hangingPunct="1">
              <a:defRPr/>
            </a:pPr>
            <a:r>
              <a:rPr lang="en-US" sz="1350" b="0" dirty="0">
                <a:solidFill>
                  <a:prstClr val="white"/>
                </a:solidFill>
                <a:latin typeface="Verdana"/>
              </a:rPr>
              <a:t>FUTURE DANGER</a:t>
            </a:r>
          </a:p>
        </p:txBody>
      </p:sp>
      <p:sp>
        <p:nvSpPr>
          <p:cNvPr id="4" name="Oval 3"/>
          <p:cNvSpPr>
            <a:spLocks noChangeArrowheads="1"/>
          </p:cNvSpPr>
          <p:nvPr/>
        </p:nvSpPr>
        <p:spPr bwMode="auto">
          <a:xfrm>
            <a:off x="3952875" y="5086350"/>
            <a:ext cx="1238250" cy="742950"/>
          </a:xfrm>
          <a:prstGeom prst="ellipse">
            <a:avLst/>
          </a:prstGeom>
          <a:solidFill>
            <a:schemeClr val="accent2"/>
          </a:solidFill>
          <a:ln w="9525">
            <a:noFill/>
            <a:round/>
            <a:headEnd/>
            <a:tailEnd/>
          </a:ln>
          <a:effectLst/>
        </p:spPr>
        <p:txBody>
          <a:bodyPr lIns="68576" tIns="34289" rIns="68576" bIns="34289" anchor="ctr"/>
          <a:lstStyle/>
          <a:p>
            <a:pPr algn="ctr" defTabSz="457200" eaLnBrk="1" hangingPunct="1">
              <a:defRPr/>
            </a:pPr>
            <a:r>
              <a:rPr lang="en-US" sz="1350" b="0" dirty="0">
                <a:solidFill>
                  <a:schemeClr val="bg1"/>
                </a:solidFill>
                <a:latin typeface="Verdana"/>
              </a:rPr>
              <a:t>YOU ARE HERE</a:t>
            </a:r>
          </a:p>
        </p:txBody>
      </p:sp>
      <p:sp>
        <p:nvSpPr>
          <p:cNvPr id="5" name="Curved Down Arrow 4"/>
          <p:cNvSpPr>
            <a:spLocks noChangeArrowheads="1"/>
          </p:cNvSpPr>
          <p:nvPr/>
        </p:nvSpPr>
        <p:spPr bwMode="auto">
          <a:xfrm rot="-7504846">
            <a:off x="820341" y="3512344"/>
            <a:ext cx="3352800" cy="871538"/>
          </a:xfrm>
          <a:prstGeom prst="curvedDownArrow">
            <a:avLst>
              <a:gd name="adj1" fmla="val 25005"/>
              <a:gd name="adj2" fmla="val 50011"/>
              <a:gd name="adj3" fmla="val 25000"/>
            </a:avLst>
          </a:prstGeom>
          <a:solidFill>
            <a:schemeClr val="accent5"/>
          </a:solidFill>
          <a:ln w="9525">
            <a:noFill/>
            <a:miter lim="800000"/>
            <a:headEnd/>
            <a:tailEnd/>
          </a:ln>
          <a:effectLst/>
        </p:spPr>
        <p:txBody>
          <a:bodyPr lIns="68576" tIns="34289" rIns="68576" bIns="34289" anchor="ctr"/>
          <a:lstStyle/>
          <a:p>
            <a:pPr algn="ctr" defTabSz="457200" eaLnBrk="1" hangingPunct="1">
              <a:defRPr/>
            </a:pPr>
            <a:endParaRPr lang="en-US" sz="1350" b="0" dirty="0">
              <a:solidFill>
                <a:srgbClr val="4C4845"/>
              </a:solidFill>
              <a:latin typeface="Verdana"/>
            </a:endParaRPr>
          </a:p>
        </p:txBody>
      </p:sp>
      <p:sp>
        <p:nvSpPr>
          <p:cNvPr id="6" name="TextBox 5"/>
          <p:cNvSpPr txBox="1"/>
          <p:nvPr/>
        </p:nvSpPr>
        <p:spPr>
          <a:xfrm>
            <a:off x="971550" y="3948112"/>
            <a:ext cx="1743075" cy="795338"/>
          </a:xfrm>
          <a:prstGeom prst="rect">
            <a:avLst/>
          </a:prstGeom>
        </p:spPr>
        <p:txBody>
          <a:bodyPr lIns="68576" tIns="34289" rIns="68576" bIns="34289" anchor="ctr">
            <a:normAutofit/>
          </a:bodyPr>
          <a:lstStyle/>
          <a:p>
            <a:pPr defTabSz="342883" eaLnBrk="1" fontAlgn="auto" hangingPunct="1">
              <a:spcAft>
                <a:spcPts val="0"/>
              </a:spcAft>
              <a:defRPr/>
            </a:pPr>
            <a:r>
              <a:rPr lang="en-US" sz="2100" b="0" dirty="0">
                <a:solidFill>
                  <a:srgbClr val="4C4845"/>
                </a:solidFill>
                <a:latin typeface="Verdana"/>
                <a:cs typeface="Verdana"/>
              </a:rPr>
              <a:t>NO CHANGE</a:t>
            </a:r>
          </a:p>
        </p:txBody>
      </p:sp>
      <p:sp>
        <p:nvSpPr>
          <p:cNvPr id="7" name="Oval 6"/>
          <p:cNvSpPr>
            <a:spLocks noChangeArrowheads="1"/>
          </p:cNvSpPr>
          <p:nvPr/>
        </p:nvSpPr>
        <p:spPr bwMode="auto">
          <a:xfrm>
            <a:off x="6148388" y="1770461"/>
            <a:ext cx="1609725" cy="1029890"/>
          </a:xfrm>
          <a:prstGeom prst="ellipse">
            <a:avLst/>
          </a:prstGeom>
          <a:solidFill>
            <a:schemeClr val="bg2"/>
          </a:solidFill>
          <a:ln w="9525">
            <a:noFill/>
            <a:round/>
            <a:headEnd/>
            <a:tailEnd/>
          </a:ln>
          <a:effectLst/>
        </p:spPr>
        <p:txBody>
          <a:bodyPr lIns="68576" tIns="34289" rIns="68576" bIns="34289" anchor="ctr"/>
          <a:lstStyle/>
          <a:p>
            <a:pPr algn="ctr" defTabSz="457200" eaLnBrk="1" hangingPunct="1">
              <a:defRPr/>
            </a:pPr>
            <a:r>
              <a:rPr lang="en-US" sz="1350" b="0" dirty="0" smtClean="0">
                <a:solidFill>
                  <a:schemeClr val="bg1"/>
                </a:solidFill>
                <a:latin typeface="Verdana"/>
              </a:rPr>
              <a:t>PRESENCE OF SAFETY</a:t>
            </a:r>
            <a:endParaRPr lang="en-US" sz="1350" b="0" dirty="0">
              <a:solidFill>
                <a:schemeClr val="bg1"/>
              </a:solidFill>
              <a:latin typeface="Verdana"/>
            </a:endParaRPr>
          </a:p>
        </p:txBody>
      </p:sp>
      <p:sp>
        <p:nvSpPr>
          <p:cNvPr id="8" name="Right Arrow 7"/>
          <p:cNvSpPr>
            <a:spLocks noChangeArrowheads="1"/>
          </p:cNvSpPr>
          <p:nvPr/>
        </p:nvSpPr>
        <p:spPr bwMode="auto">
          <a:xfrm rot="-1824429">
            <a:off x="5067300" y="4566047"/>
            <a:ext cx="990600" cy="628650"/>
          </a:xfrm>
          <a:prstGeom prst="rightArrow">
            <a:avLst>
              <a:gd name="adj1" fmla="val 50000"/>
              <a:gd name="adj2" fmla="val 50001"/>
            </a:avLst>
          </a:prstGeom>
          <a:solidFill>
            <a:schemeClr val="accent5"/>
          </a:solidFill>
          <a:ln w="9525">
            <a:noFill/>
            <a:miter lim="800000"/>
            <a:headEnd/>
            <a:tailEnd/>
          </a:ln>
          <a:effectLst>
            <a:outerShdw blurRad="40000" dist="23000" dir="5400000" rotWithShape="0">
              <a:srgbClr val="808080">
                <a:alpha val="34998"/>
              </a:srgbClr>
            </a:outerShdw>
          </a:effectLst>
        </p:spPr>
        <p:txBody>
          <a:bodyPr lIns="68576" tIns="34289" rIns="68576" bIns="34289" anchor="ctr"/>
          <a:lstStyle/>
          <a:p>
            <a:pPr algn="ctr" defTabSz="457200" eaLnBrk="1" hangingPunct="1">
              <a:defRPr/>
            </a:pPr>
            <a:endParaRPr lang="en-US" sz="1350" b="0" dirty="0">
              <a:solidFill>
                <a:prstClr val="white"/>
              </a:solidFill>
              <a:latin typeface="Verdana"/>
            </a:endParaRPr>
          </a:p>
        </p:txBody>
      </p:sp>
      <p:sp>
        <p:nvSpPr>
          <p:cNvPr id="9" name="Rectangle 8"/>
          <p:cNvSpPr>
            <a:spLocks noChangeArrowheads="1"/>
          </p:cNvSpPr>
          <p:nvPr/>
        </p:nvSpPr>
        <p:spPr bwMode="auto">
          <a:xfrm>
            <a:off x="6181725" y="4171951"/>
            <a:ext cx="1733550" cy="708422"/>
          </a:xfrm>
          <a:prstGeom prst="rect">
            <a:avLst/>
          </a:prstGeom>
          <a:solidFill>
            <a:schemeClr val="accent1"/>
          </a:solidFill>
          <a:ln w="9525">
            <a:noFill/>
            <a:miter lim="800000"/>
            <a:headEnd/>
            <a:tailEnd/>
          </a:ln>
          <a:effectLst/>
        </p:spPr>
        <p:txBody>
          <a:bodyPr lIns="68576" tIns="34289" rIns="68576" bIns="34289" anchor="ctr"/>
          <a:lstStyle>
            <a:lvl1pPr>
              <a:defRPr sz="2400">
                <a:solidFill>
                  <a:schemeClr val="tx1"/>
                </a:solidFill>
                <a:latin typeface="Arial" panose="020B0604020202020204" pitchFamily="34" charset="0"/>
                <a:ea typeface="ヒラギノ角ゴ ProN W3" pitchFamily="-84" charset="-128"/>
              </a:defRPr>
            </a:lvl1pPr>
            <a:lvl2pPr marL="742950" indent="-285750">
              <a:defRPr sz="2400">
                <a:solidFill>
                  <a:schemeClr val="tx1"/>
                </a:solidFill>
                <a:latin typeface="Arial" panose="020B0604020202020204" pitchFamily="34" charset="0"/>
                <a:ea typeface="ヒラギノ角ゴ ProN W3" pitchFamily="-84" charset="-128"/>
              </a:defRPr>
            </a:lvl2pPr>
            <a:lvl3pPr marL="1143000" indent="-228600">
              <a:defRPr sz="2400">
                <a:solidFill>
                  <a:schemeClr val="tx1"/>
                </a:solidFill>
                <a:latin typeface="Arial" panose="020B0604020202020204" pitchFamily="34" charset="0"/>
                <a:ea typeface="ヒラギノ角ゴ ProN W3" pitchFamily="-84" charset="-128"/>
              </a:defRPr>
            </a:lvl3pPr>
            <a:lvl4pPr marL="1600200" indent="-228600">
              <a:defRPr sz="2400">
                <a:solidFill>
                  <a:schemeClr val="tx1"/>
                </a:solidFill>
                <a:latin typeface="Arial" panose="020B0604020202020204" pitchFamily="34" charset="0"/>
                <a:ea typeface="ヒラギノ角ゴ ProN W3" pitchFamily="-84" charset="-128"/>
              </a:defRPr>
            </a:lvl4pPr>
            <a:lvl5pPr marL="2057400" indent="-228600">
              <a:defRPr sz="2400">
                <a:solidFill>
                  <a:schemeClr val="tx1"/>
                </a:solidFill>
                <a:latin typeface="Arial" panose="020B0604020202020204" pitchFamily="34" charset="0"/>
                <a:ea typeface="ヒラギノ角ゴ ProN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N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N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N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N W3" pitchFamily="-84" charset="-128"/>
              </a:defRPr>
            </a:lvl9pPr>
          </a:lstStyle>
          <a:p>
            <a:pPr algn="ctr" defTabSz="457200" eaLnBrk="1" hangingPunct="1">
              <a:defRPr/>
            </a:pPr>
            <a:r>
              <a:rPr lang="en-US" sz="1350" b="0" dirty="0">
                <a:solidFill>
                  <a:srgbClr val="FFFFFF"/>
                </a:solidFill>
                <a:latin typeface="Verdana" panose="020B0604030504040204" pitchFamily="34" charset="0"/>
              </a:rPr>
              <a:t>Mum</a:t>
            </a:r>
            <a:r>
              <a:rPr lang="ja-JP" altLang="en-US" sz="1350" b="0" dirty="0">
                <a:solidFill>
                  <a:srgbClr val="FFFFFF"/>
                </a:solidFill>
                <a:latin typeface="Verdana" panose="020B0604030504040204" pitchFamily="34" charset="0"/>
              </a:rPr>
              <a:t>’</a:t>
            </a:r>
            <a:r>
              <a:rPr lang="en-US" altLang="ja-JP" sz="1350" b="0" dirty="0">
                <a:solidFill>
                  <a:srgbClr val="FFFFFF"/>
                </a:solidFill>
                <a:latin typeface="Verdana" panose="020B0604030504040204" pitchFamily="34" charset="0"/>
              </a:rPr>
              <a:t>s depression</a:t>
            </a:r>
            <a:endParaRPr lang="en-US" sz="1350" b="0" dirty="0">
              <a:solidFill>
                <a:srgbClr val="FFFFFF"/>
              </a:solidFill>
              <a:latin typeface="Verdana" panose="020B0604030504040204" pitchFamily="34" charset="0"/>
            </a:endParaRPr>
          </a:p>
        </p:txBody>
      </p:sp>
      <p:sp>
        <p:nvSpPr>
          <p:cNvPr id="10" name="Rectangle 9"/>
          <p:cNvSpPr>
            <a:spLocks noChangeArrowheads="1"/>
          </p:cNvSpPr>
          <p:nvPr/>
        </p:nvSpPr>
        <p:spPr bwMode="auto">
          <a:xfrm>
            <a:off x="3896916" y="3286125"/>
            <a:ext cx="1665684" cy="628650"/>
          </a:xfrm>
          <a:prstGeom prst="rect">
            <a:avLst/>
          </a:prstGeom>
          <a:solidFill>
            <a:schemeClr val="accent1"/>
          </a:solidFill>
          <a:ln w="9525">
            <a:noFill/>
            <a:miter lim="800000"/>
            <a:headEnd/>
            <a:tailEnd/>
          </a:ln>
          <a:effectLst/>
        </p:spPr>
        <p:txBody>
          <a:bodyPr lIns="68576" tIns="34289" rIns="68576" bIns="34289" anchor="ctr"/>
          <a:lstStyle/>
          <a:p>
            <a:pPr algn="ctr" defTabSz="457200" eaLnBrk="1" hangingPunct="1">
              <a:defRPr/>
            </a:pPr>
            <a:r>
              <a:rPr lang="en-US" sz="1350" b="0" dirty="0">
                <a:solidFill>
                  <a:prstClr val="white"/>
                </a:solidFill>
                <a:latin typeface="Verdana"/>
              </a:rPr>
              <a:t>Violent boyfriend</a:t>
            </a:r>
          </a:p>
        </p:txBody>
      </p:sp>
      <p:sp>
        <p:nvSpPr>
          <p:cNvPr id="11" name="Right Arrow 10"/>
          <p:cNvSpPr>
            <a:spLocks noChangeArrowheads="1"/>
          </p:cNvSpPr>
          <p:nvPr/>
        </p:nvSpPr>
        <p:spPr bwMode="auto">
          <a:xfrm rot="-6185143">
            <a:off x="4782741" y="4004073"/>
            <a:ext cx="581025" cy="573881"/>
          </a:xfrm>
          <a:prstGeom prst="rightArrow">
            <a:avLst>
              <a:gd name="adj1" fmla="val 50000"/>
              <a:gd name="adj2" fmla="val 49999"/>
            </a:avLst>
          </a:prstGeom>
          <a:solidFill>
            <a:schemeClr val="accent5"/>
          </a:solidFill>
          <a:ln w="9525">
            <a:noFill/>
            <a:miter lim="800000"/>
            <a:headEnd/>
            <a:tailEnd/>
          </a:ln>
          <a:effectLst>
            <a:outerShdw blurRad="40000" dist="23000" dir="5400000" rotWithShape="0">
              <a:srgbClr val="808080">
                <a:alpha val="34998"/>
              </a:srgbClr>
            </a:outerShdw>
          </a:effectLst>
        </p:spPr>
        <p:txBody>
          <a:bodyPr lIns="68576" tIns="34289" rIns="68576" bIns="34289" anchor="ctr"/>
          <a:lstStyle/>
          <a:p>
            <a:pPr algn="ctr" defTabSz="457200" eaLnBrk="1" hangingPunct="1">
              <a:defRPr/>
            </a:pPr>
            <a:endParaRPr lang="en-US" sz="1350" b="0" dirty="0">
              <a:solidFill>
                <a:prstClr val="white"/>
              </a:solidFill>
              <a:latin typeface="Verdana"/>
            </a:endParaRPr>
          </a:p>
        </p:txBody>
      </p:sp>
      <p:sp>
        <p:nvSpPr>
          <p:cNvPr id="12" name="Rectangle 11"/>
          <p:cNvSpPr>
            <a:spLocks noChangeArrowheads="1"/>
          </p:cNvSpPr>
          <p:nvPr/>
        </p:nvSpPr>
        <p:spPr bwMode="auto">
          <a:xfrm>
            <a:off x="6162675" y="2914650"/>
            <a:ext cx="1133475" cy="857250"/>
          </a:xfrm>
          <a:prstGeom prst="rect">
            <a:avLst/>
          </a:prstGeom>
          <a:solidFill>
            <a:schemeClr val="accent1"/>
          </a:solidFill>
          <a:ln w="9525">
            <a:noFill/>
            <a:miter lim="800000"/>
            <a:headEnd/>
            <a:tailEnd/>
          </a:ln>
          <a:effectLst/>
        </p:spPr>
        <p:txBody>
          <a:bodyPr lIns="68576" tIns="34289" rIns="68576" bIns="34289" anchor="ctr"/>
          <a:lstStyle>
            <a:lvl1pPr>
              <a:defRPr sz="2400">
                <a:solidFill>
                  <a:schemeClr val="tx1"/>
                </a:solidFill>
                <a:latin typeface="Arial" panose="020B0604020202020204" pitchFamily="34" charset="0"/>
                <a:ea typeface="ヒラギノ角ゴ ProN W3" pitchFamily="-84" charset="-128"/>
              </a:defRPr>
            </a:lvl1pPr>
            <a:lvl2pPr marL="742950" indent="-285750">
              <a:defRPr sz="2400">
                <a:solidFill>
                  <a:schemeClr val="tx1"/>
                </a:solidFill>
                <a:latin typeface="Arial" panose="020B0604020202020204" pitchFamily="34" charset="0"/>
                <a:ea typeface="ヒラギノ角ゴ ProN W3" pitchFamily="-84" charset="-128"/>
              </a:defRPr>
            </a:lvl2pPr>
            <a:lvl3pPr marL="1143000" indent="-228600">
              <a:defRPr sz="2400">
                <a:solidFill>
                  <a:schemeClr val="tx1"/>
                </a:solidFill>
                <a:latin typeface="Arial" panose="020B0604020202020204" pitchFamily="34" charset="0"/>
                <a:ea typeface="ヒラギノ角ゴ ProN W3" pitchFamily="-84" charset="-128"/>
              </a:defRPr>
            </a:lvl3pPr>
            <a:lvl4pPr marL="1600200" indent="-228600">
              <a:defRPr sz="2400">
                <a:solidFill>
                  <a:schemeClr val="tx1"/>
                </a:solidFill>
                <a:latin typeface="Arial" panose="020B0604020202020204" pitchFamily="34" charset="0"/>
                <a:ea typeface="ヒラギノ角ゴ ProN W3" pitchFamily="-84" charset="-128"/>
              </a:defRPr>
            </a:lvl4pPr>
            <a:lvl5pPr marL="2057400" indent="-228600">
              <a:defRPr sz="2400">
                <a:solidFill>
                  <a:schemeClr val="tx1"/>
                </a:solidFill>
                <a:latin typeface="Arial" panose="020B0604020202020204" pitchFamily="34" charset="0"/>
                <a:ea typeface="ヒラギノ角ゴ ProN W3" pitchFamily="-8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N W3" pitchFamily="-8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N W3" pitchFamily="-8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N W3" pitchFamily="-8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N W3" pitchFamily="-84" charset="-128"/>
              </a:defRPr>
            </a:lvl9pPr>
          </a:lstStyle>
          <a:p>
            <a:pPr algn="ctr" defTabSz="457200" eaLnBrk="1" hangingPunct="1">
              <a:defRPr/>
            </a:pPr>
            <a:r>
              <a:rPr lang="en-US" sz="1350" b="0" dirty="0">
                <a:solidFill>
                  <a:srgbClr val="FFFFFF"/>
                </a:solidFill>
                <a:latin typeface="Verdana" panose="020B0604030504040204" pitchFamily="34" charset="0"/>
              </a:rPr>
              <a:t>Pressure of kid</a:t>
            </a:r>
            <a:r>
              <a:rPr lang="en-US" altLang="ja-JP" sz="1350" b="0" dirty="0">
                <a:solidFill>
                  <a:srgbClr val="FFFFFF"/>
                </a:solidFill>
                <a:latin typeface="Verdana" panose="020B0604030504040204" pitchFamily="34" charset="0"/>
              </a:rPr>
              <a:t>s’ needs</a:t>
            </a:r>
            <a:endParaRPr lang="en-US" sz="1350" b="0" dirty="0">
              <a:solidFill>
                <a:srgbClr val="FFFFFF"/>
              </a:solidFill>
              <a:latin typeface="Verdana" panose="020B0604030504040204" pitchFamily="34" charset="0"/>
            </a:endParaRPr>
          </a:p>
        </p:txBody>
      </p:sp>
      <p:sp>
        <p:nvSpPr>
          <p:cNvPr id="13" name="Right Arrow 12"/>
          <p:cNvSpPr>
            <a:spLocks noChangeArrowheads="1"/>
          </p:cNvSpPr>
          <p:nvPr/>
        </p:nvSpPr>
        <p:spPr bwMode="auto">
          <a:xfrm rot="-2350028">
            <a:off x="5562600" y="3771900"/>
            <a:ext cx="619125" cy="400050"/>
          </a:xfrm>
          <a:prstGeom prst="rightArrow">
            <a:avLst>
              <a:gd name="adj1" fmla="val 50000"/>
              <a:gd name="adj2" fmla="val 49997"/>
            </a:avLst>
          </a:prstGeom>
          <a:solidFill>
            <a:schemeClr val="accent5"/>
          </a:solidFill>
          <a:ln w="9525">
            <a:noFill/>
            <a:miter lim="800000"/>
            <a:headEnd/>
            <a:tailEnd/>
          </a:ln>
          <a:effectLst>
            <a:outerShdw blurRad="40000" dist="23000" dir="5400000" rotWithShape="0">
              <a:srgbClr val="808080">
                <a:alpha val="34998"/>
              </a:srgbClr>
            </a:outerShdw>
          </a:effectLst>
        </p:spPr>
        <p:txBody>
          <a:bodyPr lIns="68576" tIns="34289" rIns="68576" bIns="34289" anchor="ctr"/>
          <a:lstStyle/>
          <a:p>
            <a:pPr algn="ctr" defTabSz="457200" eaLnBrk="1" hangingPunct="1">
              <a:defRPr/>
            </a:pPr>
            <a:endParaRPr lang="en-US" sz="1350" b="0" dirty="0">
              <a:solidFill>
                <a:prstClr val="white"/>
              </a:solidFill>
              <a:latin typeface="Verdana"/>
            </a:endParaRPr>
          </a:p>
        </p:txBody>
      </p:sp>
      <p:sp>
        <p:nvSpPr>
          <p:cNvPr id="114701" name="Title 1"/>
          <p:cNvSpPr>
            <a:spLocks noGrp="1"/>
          </p:cNvSpPr>
          <p:nvPr>
            <p:ph type="title"/>
          </p:nvPr>
        </p:nvSpPr>
        <p:spPr/>
        <p:txBody>
          <a:bodyPr/>
          <a:lstStyle/>
          <a:p>
            <a:r>
              <a:rPr lang="en-US" sz="2400" dirty="0">
                <a:solidFill>
                  <a:schemeClr val="tx1"/>
                </a:solidFill>
                <a:latin typeface="Verdana" pitchFamily="34" charset="0"/>
                <a:cs typeface="Verdana" pitchFamily="34" charset="0"/>
              </a:rPr>
              <a:t>Visualizing </a:t>
            </a:r>
            <a:r>
              <a:rPr lang="en-US" sz="2400" dirty="0" smtClean="0">
                <a:solidFill>
                  <a:schemeClr val="tx1"/>
                </a:solidFill>
                <a:latin typeface="Verdana" pitchFamily="34" charset="0"/>
                <a:cs typeface="Verdana" pitchFamily="34" charset="0"/>
              </a:rPr>
              <a:t>the FSNA </a:t>
            </a:r>
            <a:r>
              <a:rPr lang="en-US" sz="2400" dirty="0">
                <a:solidFill>
                  <a:schemeClr val="tx1"/>
                </a:solidFill>
                <a:latin typeface="Verdana" pitchFamily="34" charset="0"/>
                <a:cs typeface="Verdana" pitchFamily="34" charset="0"/>
              </a:rPr>
              <a:t>C</a:t>
            </a:r>
            <a:r>
              <a:rPr lang="en-US" sz="2400" dirty="0" smtClean="0">
                <a:solidFill>
                  <a:schemeClr val="tx1"/>
                </a:solidFill>
                <a:latin typeface="Verdana" pitchFamily="34" charset="0"/>
                <a:cs typeface="Verdana" pitchFamily="34" charset="0"/>
              </a:rPr>
              <a:t>onnection </a:t>
            </a:r>
            <a:r>
              <a:rPr lang="en-US" sz="2400" dirty="0">
                <a:solidFill>
                  <a:schemeClr val="tx1"/>
                </a:solidFill>
                <a:latin typeface="Verdana" pitchFamily="34" charset="0"/>
                <a:cs typeface="Verdana" pitchFamily="34" charset="0"/>
              </a:rPr>
              <a:t>to </a:t>
            </a:r>
            <a:r>
              <a:rPr lang="en-US" sz="2400" dirty="0" smtClean="0">
                <a:solidFill>
                  <a:schemeClr val="tx1"/>
                </a:solidFill>
                <a:latin typeface="Verdana" pitchFamily="34" charset="0"/>
                <a:cs typeface="Verdana" pitchFamily="34" charset="0"/>
              </a:rPr>
              <a:t>Safety</a:t>
            </a:r>
            <a:endParaRPr lang="en-US" sz="2400" dirty="0">
              <a:solidFill>
                <a:schemeClr val="tx1"/>
              </a:solidFill>
              <a:latin typeface="Verdana" pitchFamily="34" charset="0"/>
              <a:cs typeface="Verdana" pitchFamily="34" charset="0"/>
            </a:endParaRPr>
          </a:p>
        </p:txBody>
      </p:sp>
    </p:spTree>
    <p:extLst>
      <p:ext uri="{BB962C8B-B14F-4D97-AF65-F5344CB8AC3E}">
        <p14:creationId xmlns:p14="http://schemas.microsoft.com/office/powerpoint/2010/main" val="3882209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chemeClr val="tx1"/>
                </a:solidFill>
                <a:latin typeface="Verdana" pitchFamily="34" charset="0"/>
                <a:cs typeface="Verdana" pitchFamily="34" charset="0"/>
              </a:rPr>
              <a:t>After the </a:t>
            </a:r>
            <a:r>
              <a:rPr lang="en-US" sz="2400" dirty="0" smtClean="0">
                <a:solidFill>
                  <a:schemeClr val="tx1"/>
                </a:solidFill>
                <a:latin typeface="Verdana" pitchFamily="34" charset="0"/>
                <a:cs typeface="Verdana" pitchFamily="34" charset="0"/>
              </a:rPr>
              <a:t>Plan </a:t>
            </a:r>
            <a:r>
              <a:rPr lang="en-US" sz="2400" dirty="0">
                <a:solidFill>
                  <a:schemeClr val="tx1"/>
                </a:solidFill>
                <a:latin typeface="Verdana" pitchFamily="34" charset="0"/>
                <a:cs typeface="Verdana" pitchFamily="34" charset="0"/>
              </a:rPr>
              <a:t>I</a:t>
            </a:r>
            <a:r>
              <a:rPr lang="en-US" sz="2400" dirty="0" smtClean="0">
                <a:solidFill>
                  <a:schemeClr val="tx1"/>
                </a:solidFill>
                <a:latin typeface="Verdana" pitchFamily="34" charset="0"/>
                <a:cs typeface="Verdana" pitchFamily="34" charset="0"/>
              </a:rPr>
              <a:t>s </a:t>
            </a:r>
            <a:r>
              <a:rPr lang="en-US" sz="2400" dirty="0">
                <a:solidFill>
                  <a:schemeClr val="tx1"/>
                </a:solidFill>
                <a:latin typeface="Verdana" pitchFamily="34" charset="0"/>
                <a:cs typeface="Verdana" pitchFamily="34" charset="0"/>
              </a:rPr>
              <a:t>W</a:t>
            </a:r>
            <a:r>
              <a:rPr lang="en-US" sz="2400" dirty="0" smtClean="0">
                <a:solidFill>
                  <a:schemeClr val="tx1"/>
                </a:solidFill>
                <a:latin typeface="Verdana" pitchFamily="34" charset="0"/>
                <a:cs typeface="Verdana" pitchFamily="34" charset="0"/>
              </a:rPr>
              <a:t>orking</a:t>
            </a:r>
            <a:r>
              <a:rPr lang="en-US" sz="2400" dirty="0">
                <a:solidFill>
                  <a:schemeClr val="tx1"/>
                </a:solidFill>
                <a:latin typeface="Verdana" pitchFamily="34" charset="0"/>
                <a:cs typeface="Verdana" pitchFamily="34" charset="0"/>
              </a:rPr>
              <a:t>…</a:t>
            </a:r>
          </a:p>
        </p:txBody>
      </p:sp>
      <p:graphicFrame>
        <p:nvGraphicFramePr>
          <p:cNvPr id="5" name="Diagram 4"/>
          <p:cNvGraphicFramePr/>
          <p:nvPr>
            <p:extLst>
              <p:ext uri="{D42A27DB-BD31-4B8C-83A1-F6EECF244321}">
                <p14:modId xmlns:p14="http://schemas.microsoft.com/office/powerpoint/2010/main" val="2753981385"/>
              </p:ext>
            </p:extLst>
          </p:nvPr>
        </p:nvGraphicFramePr>
        <p:xfrm>
          <a:off x="228600" y="1219200"/>
          <a:ext cx="86106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34113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1" descr="C:\Users\jennifer\AppData\Local\Microsoft\Windows\Temporary Internet Files\Content.IE5\UEG744J7\MC900432680[1].png"/>
          <p:cNvPicPr>
            <a:picLocks noChangeAspect="1" noChangeArrowheads="1"/>
          </p:cNvPicPr>
          <p:nvPr/>
        </p:nvPicPr>
        <p:blipFill>
          <a:blip r:embed="rId3" cstate="print"/>
          <a:srcRect/>
          <a:stretch>
            <a:fillRect/>
          </a:stretch>
        </p:blipFill>
        <p:spPr bwMode="auto">
          <a:xfrm>
            <a:off x="2667000" y="2514600"/>
            <a:ext cx="41148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171" name="Title 1"/>
          <p:cNvSpPr txBox="1">
            <a:spLocks/>
          </p:cNvSpPr>
          <p:nvPr/>
        </p:nvSpPr>
        <p:spPr bwMode="auto">
          <a:xfrm>
            <a:off x="457200" y="304800"/>
            <a:ext cx="76200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defTabSz="912813" eaLnBrk="1" hangingPunct="1"/>
            <a:r>
              <a:rPr lang="en-US" altLang="en-US" sz="2400" b="0" dirty="0">
                <a:latin typeface="Verdana"/>
                <a:ea typeface="+mj-ea"/>
                <a:cs typeface="Verdana"/>
              </a:rPr>
              <a:t>Allegations on Mom: </a:t>
            </a:r>
            <a:r>
              <a:rPr lang="en-US" altLang="en-US" sz="2400" b="0" dirty="0" smtClean="0">
                <a:latin typeface="Verdana"/>
                <a:ea typeface="+mj-ea"/>
                <a:cs typeface="Verdana"/>
              </a:rPr>
              <a:t>Mom </a:t>
            </a:r>
            <a:r>
              <a:rPr lang="en-US" altLang="en-US" sz="2400" b="0" dirty="0">
                <a:latin typeface="Verdana"/>
                <a:ea typeface="+mj-ea"/>
                <a:cs typeface="Verdana"/>
              </a:rPr>
              <a:t>and Dad live together</a:t>
            </a:r>
          </a:p>
        </p:txBody>
      </p:sp>
      <p:sp>
        <p:nvSpPr>
          <p:cNvPr id="2" name="Title 1"/>
          <p:cNvSpPr>
            <a:spLocks noGrp="1"/>
          </p:cNvSpPr>
          <p:nvPr>
            <p:ph type="title" idx="4294967295"/>
          </p:nvPr>
        </p:nvSpPr>
        <p:spPr>
          <a:xfrm>
            <a:off x="0" y="0"/>
            <a:ext cx="8229600" cy="962025"/>
          </a:xfrm>
        </p:spPr>
        <p:txBody>
          <a:bodyPr/>
          <a:lstStyle/>
          <a:p>
            <a:r>
              <a:rPr lang="en-US" dirty="0" smtClean="0"/>
              <a:t> </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tLang="en-US" sz="2400" dirty="0">
                <a:solidFill>
                  <a:schemeClr val="tx1"/>
                </a:solidFill>
                <a:latin typeface="Verdana" pitchFamily="34" charset="0"/>
                <a:cs typeface="Verdana" pitchFamily="34" charset="0"/>
              </a:rPr>
              <a:t>FSNA Child Development Item</a:t>
            </a:r>
          </a:p>
        </p:txBody>
      </p:sp>
      <p:graphicFrame>
        <p:nvGraphicFramePr>
          <p:cNvPr id="76804" name="Object 5"/>
          <p:cNvGraphicFramePr>
            <a:graphicFrameLocks noGrp="1" noChangeAspect="1"/>
          </p:cNvGraphicFramePr>
          <p:nvPr>
            <p:ph type="tbl" idx="4294967295"/>
            <p:extLst>
              <p:ext uri="{D42A27DB-BD31-4B8C-83A1-F6EECF244321}">
                <p14:modId xmlns:p14="http://schemas.microsoft.com/office/powerpoint/2010/main" val="2180871756"/>
              </p:ext>
            </p:extLst>
          </p:nvPr>
        </p:nvGraphicFramePr>
        <p:xfrm>
          <a:off x="974725" y="1981200"/>
          <a:ext cx="7712075" cy="4325937"/>
        </p:xfrm>
        <a:graphic>
          <a:graphicData uri="http://schemas.openxmlformats.org/presentationml/2006/ole">
            <mc:AlternateContent xmlns:mc="http://schemas.openxmlformats.org/markup-compatibility/2006">
              <mc:Choice xmlns:v="urn:schemas-microsoft-com:vml" Requires="v">
                <p:oleObj spid="_x0000_s1173" name="Document" r:id="rId4" imgW="8821611" imgH="4948782" progId="Word.Document.8">
                  <p:embed/>
                </p:oleObj>
              </mc:Choice>
              <mc:Fallback>
                <p:oleObj name="Document" r:id="rId4" imgW="8821611" imgH="4948782"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725" y="1981200"/>
                        <a:ext cx="7712075" cy="4325937"/>
                      </a:xfrm>
                      <a:prstGeom prst="rect">
                        <a:avLst/>
                      </a:prstGeom>
                      <a:noFill/>
                      <a:ln>
                        <a:noFill/>
                      </a:ln>
                      <a:extLst/>
                    </p:spPr>
                  </p:pic>
                </p:oleObj>
              </mc:Fallback>
            </mc:AlternateContent>
          </a:graphicData>
        </a:graphic>
      </p:graphicFrame>
      <p:sp>
        <p:nvSpPr>
          <p:cNvPr id="76803" name="Text Box 4"/>
          <p:cNvSpPr txBox="1">
            <a:spLocks noChangeArrowheads="1"/>
          </p:cNvSpPr>
          <p:nvPr/>
        </p:nvSpPr>
        <p:spPr bwMode="auto">
          <a:xfrm>
            <a:off x="609600" y="2286000"/>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b="1">
                <a:solidFill>
                  <a:schemeClr val="tx1"/>
                </a:solidFill>
                <a:latin typeface="Arial" panose="020B0604020202020204" pitchFamily="34" charset="0"/>
              </a:defRPr>
            </a:lvl1pPr>
            <a:lvl2pPr marL="742950" indent="-285750" defTabSz="912813">
              <a:defRPr b="1">
                <a:solidFill>
                  <a:schemeClr val="tx1"/>
                </a:solidFill>
                <a:latin typeface="Arial" panose="020B0604020202020204" pitchFamily="34" charset="0"/>
              </a:defRPr>
            </a:lvl2pPr>
            <a:lvl3pPr marL="1143000" indent="-228600" defTabSz="912813">
              <a:defRPr b="1">
                <a:solidFill>
                  <a:schemeClr val="tx1"/>
                </a:solidFill>
                <a:latin typeface="Arial" panose="020B0604020202020204" pitchFamily="34" charset="0"/>
              </a:defRPr>
            </a:lvl3pPr>
            <a:lvl4pPr marL="1600200" indent="-228600" defTabSz="912813">
              <a:defRPr b="1">
                <a:solidFill>
                  <a:schemeClr val="tx1"/>
                </a:solidFill>
                <a:latin typeface="Arial" panose="020B0604020202020204" pitchFamily="34" charset="0"/>
              </a:defRPr>
            </a:lvl4pPr>
            <a:lvl5pPr marL="2057400" indent="-228600" defTabSz="912813">
              <a:defRPr b="1">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endParaRPr lang="en-AU" altLang="en-US" sz="2400" b="0" dirty="0">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0" y="1447800"/>
            <a:ext cx="2612263" cy="4907604"/>
            <a:chOff x="435737" y="1645191"/>
            <a:chExt cx="2612263" cy="4907604"/>
          </a:xfrm>
        </p:grpSpPr>
        <p:sp>
          <p:nvSpPr>
            <p:cNvPr id="3" name="Freeform 2"/>
            <p:cNvSpPr/>
            <p:nvPr/>
          </p:nvSpPr>
          <p:spPr>
            <a:xfrm>
              <a:off x="435737" y="1645191"/>
              <a:ext cx="2612263" cy="4907604"/>
            </a:xfrm>
            <a:custGeom>
              <a:avLst/>
              <a:gdLst>
                <a:gd name="connsiteX0" fmla="*/ 0 w 2045679"/>
                <a:gd name="connsiteY0" fmla="*/ 204568 h 4907604"/>
                <a:gd name="connsiteX1" fmla="*/ 204568 w 2045679"/>
                <a:gd name="connsiteY1" fmla="*/ 0 h 4907604"/>
                <a:gd name="connsiteX2" fmla="*/ 1841111 w 2045679"/>
                <a:gd name="connsiteY2" fmla="*/ 0 h 4907604"/>
                <a:gd name="connsiteX3" fmla="*/ 2045679 w 2045679"/>
                <a:gd name="connsiteY3" fmla="*/ 204568 h 4907604"/>
                <a:gd name="connsiteX4" fmla="*/ 2045679 w 2045679"/>
                <a:gd name="connsiteY4" fmla="*/ 4703036 h 4907604"/>
                <a:gd name="connsiteX5" fmla="*/ 1841111 w 2045679"/>
                <a:gd name="connsiteY5" fmla="*/ 4907604 h 4907604"/>
                <a:gd name="connsiteX6" fmla="*/ 204568 w 2045679"/>
                <a:gd name="connsiteY6" fmla="*/ 4907604 h 4907604"/>
                <a:gd name="connsiteX7" fmla="*/ 0 w 2045679"/>
                <a:gd name="connsiteY7" fmla="*/ 4703036 h 4907604"/>
                <a:gd name="connsiteX8" fmla="*/ 0 w 2045679"/>
                <a:gd name="connsiteY8" fmla="*/ 204568 h 490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5679" h="4907604">
                  <a:moveTo>
                    <a:pt x="0" y="204568"/>
                  </a:moveTo>
                  <a:cubicBezTo>
                    <a:pt x="0" y="91588"/>
                    <a:pt x="91588" y="0"/>
                    <a:pt x="204568" y="0"/>
                  </a:cubicBezTo>
                  <a:lnTo>
                    <a:pt x="1841111" y="0"/>
                  </a:lnTo>
                  <a:cubicBezTo>
                    <a:pt x="1954091" y="0"/>
                    <a:pt x="2045679" y="91588"/>
                    <a:pt x="2045679" y="204568"/>
                  </a:cubicBezTo>
                  <a:lnTo>
                    <a:pt x="2045679" y="4703036"/>
                  </a:lnTo>
                  <a:cubicBezTo>
                    <a:pt x="2045679" y="4816016"/>
                    <a:pt x="1954091" y="4907604"/>
                    <a:pt x="1841111" y="4907604"/>
                  </a:cubicBezTo>
                  <a:lnTo>
                    <a:pt x="204568" y="4907604"/>
                  </a:lnTo>
                  <a:cubicBezTo>
                    <a:pt x="91588" y="4907604"/>
                    <a:pt x="0" y="4816016"/>
                    <a:pt x="0" y="4703036"/>
                  </a:cubicBezTo>
                  <a:lnTo>
                    <a:pt x="0" y="20456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5760" tIns="365760" rIns="365760" bIns="365760" numCol="1" spcCol="1270" anchor="t" anchorCtr="0">
              <a:noAutofit/>
            </a:bodyPr>
            <a:lstStyle/>
            <a:p>
              <a:pPr lvl="0" algn="l" defTabSz="889000">
                <a:spcBef>
                  <a:spcPct val="0"/>
                </a:spcBef>
                <a:spcAft>
                  <a:spcPts val="0"/>
                </a:spcAft>
              </a:pPr>
              <a:r>
                <a:rPr lang="en-US" sz="2000" b="0" kern="1200" dirty="0" smtClean="0">
                  <a:latin typeface="+mj-lt"/>
                  <a:ea typeface="Tahoma" pitchFamily="34" charset="0"/>
                  <a:cs typeface="Tahoma" pitchFamily="34" charset="0"/>
                </a:rPr>
                <a:t>What are the top areas of need related to child safety?</a:t>
              </a:r>
            </a:p>
            <a:p>
              <a:pPr lvl="0" algn="l" defTabSz="889000">
                <a:spcBef>
                  <a:spcPct val="0"/>
                </a:spcBef>
                <a:spcAft>
                  <a:spcPts val="0"/>
                </a:spcAft>
              </a:pPr>
              <a:r>
                <a:rPr lang="en-US" sz="2000" b="0" kern="1200" dirty="0" smtClean="0">
                  <a:latin typeface="+mj-lt"/>
                  <a:ea typeface="Tahoma" pitchFamily="34" charset="0"/>
                  <a:cs typeface="Tahoma" pitchFamily="34" charset="0"/>
                </a:rPr>
                <a:t>What will be the focus of the case plan?</a:t>
              </a:r>
              <a:endParaRPr lang="en-US" sz="2000" b="0" kern="1200" dirty="0">
                <a:latin typeface="+mj-lt"/>
                <a:ea typeface="Tahoma" pitchFamily="34" charset="0"/>
                <a:cs typeface="Tahoma" pitchFamily="34" charset="0"/>
              </a:endParaRPr>
            </a:p>
          </p:txBody>
        </p:sp>
        <p:sp>
          <p:nvSpPr>
            <p:cNvPr id="4" name="Freeform 3"/>
            <p:cNvSpPr/>
            <p:nvPr/>
          </p:nvSpPr>
          <p:spPr>
            <a:xfrm>
              <a:off x="591053" y="4536787"/>
              <a:ext cx="2456947" cy="2016000"/>
            </a:xfrm>
            <a:custGeom>
              <a:avLst/>
              <a:gdLst>
                <a:gd name="connsiteX0" fmla="*/ 0 w 2157457"/>
                <a:gd name="connsiteY0" fmla="*/ 201600 h 2016000"/>
                <a:gd name="connsiteX1" fmla="*/ 201600 w 2157457"/>
                <a:gd name="connsiteY1" fmla="*/ 0 h 2016000"/>
                <a:gd name="connsiteX2" fmla="*/ 1955857 w 2157457"/>
                <a:gd name="connsiteY2" fmla="*/ 0 h 2016000"/>
                <a:gd name="connsiteX3" fmla="*/ 2157457 w 2157457"/>
                <a:gd name="connsiteY3" fmla="*/ 201600 h 2016000"/>
                <a:gd name="connsiteX4" fmla="*/ 2157457 w 2157457"/>
                <a:gd name="connsiteY4" fmla="*/ 1814400 h 2016000"/>
                <a:gd name="connsiteX5" fmla="*/ 1955857 w 2157457"/>
                <a:gd name="connsiteY5" fmla="*/ 2016000 h 2016000"/>
                <a:gd name="connsiteX6" fmla="*/ 201600 w 2157457"/>
                <a:gd name="connsiteY6" fmla="*/ 2016000 h 2016000"/>
                <a:gd name="connsiteX7" fmla="*/ 0 w 2157457"/>
                <a:gd name="connsiteY7" fmla="*/ 1814400 h 2016000"/>
                <a:gd name="connsiteX8" fmla="*/ 0 w 2157457"/>
                <a:gd name="connsiteY8" fmla="*/ 201600 h 2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7457" h="2016000">
                  <a:moveTo>
                    <a:pt x="0" y="201600"/>
                  </a:moveTo>
                  <a:cubicBezTo>
                    <a:pt x="0" y="90259"/>
                    <a:pt x="90259" y="0"/>
                    <a:pt x="201600" y="0"/>
                  </a:cubicBezTo>
                  <a:lnTo>
                    <a:pt x="1955857" y="0"/>
                  </a:lnTo>
                  <a:cubicBezTo>
                    <a:pt x="2067198" y="0"/>
                    <a:pt x="2157457" y="90259"/>
                    <a:pt x="2157457" y="201600"/>
                  </a:cubicBezTo>
                  <a:lnTo>
                    <a:pt x="2157457" y="1814400"/>
                  </a:lnTo>
                  <a:cubicBezTo>
                    <a:pt x="2157457" y="1925741"/>
                    <a:pt x="2067198" y="2016000"/>
                    <a:pt x="1955857" y="2016000"/>
                  </a:cubicBezTo>
                  <a:lnTo>
                    <a:pt x="201600" y="2016000"/>
                  </a:lnTo>
                  <a:cubicBezTo>
                    <a:pt x="90259" y="2016000"/>
                    <a:pt x="0" y="1925741"/>
                    <a:pt x="0" y="1814400"/>
                  </a:cubicBezTo>
                  <a:lnTo>
                    <a:pt x="0" y="20160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1287" tIns="201287" rIns="201287" bIns="201287"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latin typeface="+mj-lt"/>
                <a:ea typeface="Tahoma" pitchFamily="34" charset="0"/>
                <a:cs typeface="Tahoma" pitchFamily="34" charset="0"/>
              </a:endParaRPr>
            </a:p>
          </p:txBody>
        </p:sp>
      </p:grpSp>
      <p:sp>
        <p:nvSpPr>
          <p:cNvPr id="5" name="TextBox 4"/>
          <p:cNvSpPr txBox="1"/>
          <p:nvPr/>
        </p:nvSpPr>
        <p:spPr>
          <a:xfrm>
            <a:off x="2776450" y="1267868"/>
            <a:ext cx="6217920" cy="5799360"/>
          </a:xfrm>
          <a:prstGeom prst="rect">
            <a:avLst/>
          </a:prstGeom>
        </p:spPr>
        <p:txBody>
          <a:bodyPr vert="horz" wrap="square" lIns="91440" tIns="45720" rIns="91440" bIns="45720" rtlCol="0" anchor="t">
            <a:noAutofit/>
          </a:bodyPr>
          <a:lstStyle/>
          <a:p>
            <a:pPr defTabSz="457200" eaLnBrk="1" fontAlgn="auto" hangingPunct="1">
              <a:spcAft>
                <a:spcPts val="0"/>
              </a:spcAft>
            </a:pPr>
            <a:r>
              <a:rPr lang="en-US" sz="2000" dirty="0" smtClean="0">
                <a:solidFill>
                  <a:srgbClr val="484C45"/>
                </a:solidFill>
                <a:latin typeface="Verdana"/>
                <a:cs typeface="Verdana"/>
              </a:rPr>
              <a:t>Which Files:	</a:t>
            </a:r>
            <a:r>
              <a:rPr lang="en-US" sz="2000" b="0" dirty="0" smtClean="0">
                <a:solidFill>
                  <a:srgbClr val="484C45"/>
                </a:solidFill>
                <a:latin typeface="Verdana"/>
              </a:rPr>
              <a:t>Every referral 	promoted to </a:t>
            </a:r>
            <a:r>
              <a:rPr lang="en-US" sz="2000" b="0" dirty="0">
                <a:solidFill>
                  <a:srgbClr val="484C45"/>
                </a:solidFill>
                <a:latin typeface="Verdana"/>
              </a:rPr>
              <a:t>a </a:t>
            </a:r>
            <a:r>
              <a:rPr lang="en-US" sz="2000" b="0" dirty="0" smtClean="0">
                <a:solidFill>
                  <a:srgbClr val="484C45"/>
                </a:solidFill>
                <a:latin typeface="Verdana"/>
              </a:rPr>
              <a:t>					case</a:t>
            </a:r>
            <a:r>
              <a:rPr lang="en-US" sz="2000" b="0" dirty="0" smtClean="0">
                <a:solidFill>
                  <a:srgbClr val="484C45"/>
                </a:solidFill>
                <a:latin typeface="Verdana"/>
                <a:cs typeface="Verdana"/>
              </a:rPr>
              <a:t>.</a:t>
            </a:r>
            <a:endParaRPr lang="en-US" sz="2000" dirty="0" smtClean="0">
              <a:solidFill>
                <a:srgbClr val="484C45"/>
              </a:solidFill>
              <a:latin typeface="Verdana"/>
              <a:cs typeface="Verdana"/>
            </a:endParaRPr>
          </a:p>
          <a:p>
            <a:pPr defTabSz="457200" eaLnBrk="1" fontAlgn="auto" hangingPunct="1">
              <a:spcAft>
                <a:spcPts val="0"/>
              </a:spcAft>
            </a:pPr>
            <a:endParaRPr lang="en-US" sz="2000" dirty="0" smtClean="0">
              <a:solidFill>
                <a:srgbClr val="484C45"/>
              </a:solidFill>
              <a:latin typeface="Verdana"/>
              <a:cs typeface="Verdana"/>
            </a:endParaRPr>
          </a:p>
          <a:p>
            <a:pPr defTabSz="457200" eaLnBrk="1" fontAlgn="auto" hangingPunct="1">
              <a:spcAft>
                <a:spcPts val="0"/>
              </a:spcAft>
            </a:pPr>
            <a:r>
              <a:rPr lang="en-US" sz="2000" dirty="0" smtClean="0">
                <a:solidFill>
                  <a:srgbClr val="484C45"/>
                </a:solidFill>
                <a:latin typeface="Verdana"/>
                <a:cs typeface="Verdana"/>
              </a:rPr>
              <a:t>Who: </a:t>
            </a:r>
            <a:r>
              <a:rPr lang="en-US" sz="2000" b="0" dirty="0" smtClean="0">
                <a:solidFill>
                  <a:srgbClr val="484C45"/>
                </a:solidFill>
                <a:latin typeface="Verdana"/>
                <a:cs typeface="Verdana"/>
              </a:rPr>
              <a:t>			Social worker 	responsible for 					developing initial case 							plan with family</a:t>
            </a:r>
            <a:r>
              <a:rPr lang="en-US" sz="2000" b="0" dirty="0">
                <a:solidFill>
                  <a:srgbClr val="484C45"/>
                </a:solidFill>
                <a:latin typeface="Verdana"/>
                <a:cs typeface="Verdana"/>
              </a:rPr>
              <a:t>.</a:t>
            </a:r>
            <a:endParaRPr lang="en-US" sz="2000" dirty="0" smtClean="0">
              <a:solidFill>
                <a:srgbClr val="484C45"/>
              </a:solidFill>
              <a:latin typeface="Verdana"/>
              <a:cs typeface="Verdana"/>
            </a:endParaRPr>
          </a:p>
          <a:p>
            <a:pPr defTabSz="457200" eaLnBrk="1" fontAlgn="auto" hangingPunct="1">
              <a:spcAft>
                <a:spcPts val="0"/>
              </a:spcAft>
            </a:pPr>
            <a:endParaRPr lang="en-US" sz="2000" dirty="0" smtClean="0">
              <a:solidFill>
                <a:srgbClr val="484C45"/>
              </a:solidFill>
              <a:latin typeface="Verdana"/>
              <a:cs typeface="Verdana"/>
            </a:endParaRPr>
          </a:p>
          <a:p>
            <a:pPr defTabSz="457200" eaLnBrk="1" fontAlgn="auto" hangingPunct="1">
              <a:spcAft>
                <a:spcPts val="0"/>
              </a:spcAft>
            </a:pPr>
            <a:r>
              <a:rPr lang="en-US" sz="2000" dirty="0" smtClean="0">
                <a:solidFill>
                  <a:srgbClr val="484C45"/>
                </a:solidFill>
                <a:latin typeface="Verdana"/>
                <a:cs typeface="Verdana"/>
              </a:rPr>
              <a:t>When:</a:t>
            </a:r>
            <a:r>
              <a:rPr lang="en-US" sz="2000" b="0" dirty="0" smtClean="0">
                <a:solidFill>
                  <a:srgbClr val="484C45"/>
                </a:solidFill>
                <a:latin typeface="Verdana"/>
                <a:cs typeface="Verdana"/>
              </a:rPr>
              <a:t> 		Initial</a:t>
            </a:r>
            <a:r>
              <a:rPr lang="en-US" sz="2000" b="0" dirty="0">
                <a:solidFill>
                  <a:srgbClr val="484C45"/>
                </a:solidFill>
                <a:latin typeface="Verdana"/>
                <a:cs typeface="Verdana"/>
              </a:rPr>
              <a:t>: Prior to initial case </a:t>
            </a:r>
            <a:r>
              <a:rPr lang="en-US" sz="2000" b="0" dirty="0" smtClean="0">
                <a:solidFill>
                  <a:srgbClr val="484C45"/>
                </a:solidFill>
                <a:latin typeface="Verdana"/>
                <a:cs typeface="Verdana"/>
              </a:rPr>
              <a:t>plan</a:t>
            </a:r>
            <a:endParaRPr lang="en-US" sz="2000" b="0" dirty="0">
              <a:solidFill>
                <a:srgbClr val="484C45"/>
              </a:solidFill>
              <a:latin typeface="Verdana"/>
              <a:cs typeface="Verdana"/>
            </a:endParaRPr>
          </a:p>
          <a:p>
            <a:pPr defTabSz="457200" eaLnBrk="1" fontAlgn="auto" hangingPunct="1">
              <a:spcAft>
                <a:spcPts val="0"/>
              </a:spcAft>
            </a:pPr>
            <a:r>
              <a:rPr lang="en-US" sz="2000" b="0" dirty="0">
                <a:solidFill>
                  <a:srgbClr val="484C45"/>
                </a:solidFill>
                <a:latin typeface="Verdana"/>
                <a:cs typeface="Verdana"/>
              </a:rPr>
              <a:t>	</a:t>
            </a:r>
            <a:r>
              <a:rPr lang="en-US" sz="2000" b="0" dirty="0" smtClean="0">
                <a:solidFill>
                  <a:srgbClr val="484C45"/>
                </a:solidFill>
                <a:latin typeface="Verdana"/>
                <a:cs typeface="Verdana"/>
              </a:rPr>
              <a:t>			Review</a:t>
            </a:r>
            <a:r>
              <a:rPr lang="en-US" sz="2000" b="0" dirty="0">
                <a:solidFill>
                  <a:srgbClr val="484C45"/>
                </a:solidFill>
                <a:latin typeface="Verdana"/>
                <a:cs typeface="Verdana"/>
              </a:rPr>
              <a:t>: </a:t>
            </a:r>
            <a:r>
              <a:rPr lang="en-US" sz="2000" b="0" dirty="0" smtClean="0">
                <a:solidFill>
                  <a:srgbClr val="484C45"/>
                </a:solidFill>
                <a:latin typeface="Verdana"/>
                <a:cs typeface="Verdana"/>
              </a:rPr>
              <a:t>Voluntary—within 						30 days; prior </a:t>
            </a:r>
            <a:r>
              <a:rPr lang="en-US" sz="2000" b="0" dirty="0">
                <a:solidFill>
                  <a:srgbClr val="484C45"/>
                </a:solidFill>
                <a:latin typeface="Verdana"/>
                <a:cs typeface="Verdana"/>
              </a:rPr>
              <a:t>to case plan</a:t>
            </a:r>
          </a:p>
          <a:p>
            <a:pPr defTabSz="457200" eaLnBrk="1" fontAlgn="auto" hangingPunct="1">
              <a:spcAft>
                <a:spcPts val="0"/>
              </a:spcAft>
            </a:pPr>
            <a:r>
              <a:rPr lang="en-US" sz="2000" b="0" dirty="0">
                <a:solidFill>
                  <a:srgbClr val="484C45"/>
                </a:solidFill>
                <a:latin typeface="Verdana"/>
                <a:cs typeface="Verdana"/>
              </a:rPr>
              <a:t>			</a:t>
            </a:r>
            <a:r>
              <a:rPr lang="en-US" sz="2000" b="0" dirty="0" smtClean="0">
                <a:solidFill>
                  <a:srgbClr val="484C45"/>
                </a:solidFill>
                <a:latin typeface="Verdana"/>
                <a:cs typeface="Verdana"/>
              </a:rPr>
              <a:t>	Court—within </a:t>
            </a:r>
            <a:r>
              <a:rPr lang="en-US" sz="2000" b="0" dirty="0">
                <a:solidFill>
                  <a:srgbClr val="484C45"/>
                </a:solidFill>
                <a:latin typeface="Verdana"/>
                <a:cs typeface="Verdana"/>
              </a:rPr>
              <a:t>65 </a:t>
            </a:r>
            <a:r>
              <a:rPr lang="en-US" sz="2000" b="0" dirty="0" smtClean="0">
                <a:solidFill>
                  <a:srgbClr val="484C45"/>
                </a:solidFill>
                <a:latin typeface="Verdana"/>
                <a:cs typeface="Verdana"/>
              </a:rPr>
              <a:t>days;  							prior to </a:t>
            </a:r>
            <a:r>
              <a:rPr lang="en-US" sz="2000" b="0" dirty="0">
                <a:solidFill>
                  <a:srgbClr val="484C45"/>
                </a:solidFill>
                <a:latin typeface="Verdana"/>
                <a:cs typeface="Verdana"/>
              </a:rPr>
              <a:t>case </a:t>
            </a:r>
            <a:r>
              <a:rPr lang="en-US" sz="2000" b="0" dirty="0" smtClean="0">
                <a:solidFill>
                  <a:srgbClr val="484C45"/>
                </a:solidFill>
                <a:latin typeface="Verdana"/>
                <a:cs typeface="Verdana"/>
              </a:rPr>
              <a:t>plan.</a:t>
            </a:r>
          </a:p>
          <a:p>
            <a:pPr defTabSz="457200" eaLnBrk="1" fontAlgn="auto" hangingPunct="1">
              <a:spcAft>
                <a:spcPts val="0"/>
              </a:spcAft>
            </a:pPr>
            <a:endParaRPr lang="en-US" sz="2000" b="0" dirty="0" smtClean="0">
              <a:solidFill>
                <a:srgbClr val="484C45"/>
              </a:solidFill>
              <a:latin typeface="Verdana"/>
              <a:cs typeface="Verdana"/>
            </a:endParaRPr>
          </a:p>
          <a:p>
            <a:pPr defTabSz="457200" eaLnBrk="1" fontAlgn="auto" hangingPunct="1">
              <a:spcBef>
                <a:spcPts val="0"/>
              </a:spcBef>
              <a:spcAft>
                <a:spcPts val="0"/>
              </a:spcAft>
            </a:pPr>
            <a:r>
              <a:rPr lang="en-US" sz="2000" dirty="0" smtClean="0">
                <a:solidFill>
                  <a:srgbClr val="484C45"/>
                </a:solidFill>
                <a:latin typeface="Verdana"/>
                <a:cs typeface="Verdana"/>
              </a:rPr>
              <a:t>Decision:</a:t>
            </a:r>
            <a:r>
              <a:rPr lang="en-US" sz="2000" b="0" dirty="0" smtClean="0">
                <a:solidFill>
                  <a:srgbClr val="484C45"/>
                </a:solidFill>
                <a:latin typeface="Verdana"/>
                <a:cs typeface="Verdana"/>
              </a:rPr>
              <a:t> 	</a:t>
            </a:r>
            <a:r>
              <a:rPr lang="en-US" sz="2000" b="0" dirty="0" smtClean="0">
                <a:solidFill>
                  <a:srgbClr val="484C45"/>
                </a:solidFill>
                <a:latin typeface="Verdana"/>
              </a:rPr>
              <a:t>Identifies </a:t>
            </a:r>
            <a:r>
              <a:rPr lang="en-US" sz="2000" b="0" dirty="0">
                <a:solidFill>
                  <a:srgbClr val="484C45"/>
                </a:solidFill>
                <a:latin typeface="Verdana"/>
              </a:rPr>
              <a:t>the three highest </a:t>
            </a:r>
            <a:r>
              <a:rPr lang="en-US" sz="2000" b="0" dirty="0" smtClean="0">
                <a:solidFill>
                  <a:srgbClr val="484C45"/>
                </a:solidFill>
                <a:latin typeface="Verdana"/>
              </a:rPr>
              <a:t>						priority </a:t>
            </a:r>
            <a:r>
              <a:rPr lang="en-US" sz="2000" b="0" dirty="0">
                <a:solidFill>
                  <a:srgbClr val="484C45"/>
                </a:solidFill>
                <a:latin typeface="Verdana"/>
              </a:rPr>
              <a:t>needs of </a:t>
            </a:r>
            <a:r>
              <a:rPr lang="en-US" sz="2000" b="0" dirty="0" smtClean="0">
                <a:solidFill>
                  <a:srgbClr val="484C45"/>
                </a:solidFill>
                <a:latin typeface="Verdana"/>
              </a:rPr>
              <a:t>caregivers and 				all </a:t>
            </a:r>
            <a:r>
              <a:rPr lang="en-US" sz="2000" b="0" dirty="0">
                <a:solidFill>
                  <a:srgbClr val="484C45"/>
                </a:solidFill>
                <a:latin typeface="Verdana"/>
              </a:rPr>
              <a:t>needs of children that </a:t>
            </a:r>
            <a:r>
              <a:rPr lang="en-US" sz="2000" b="0" dirty="0" smtClean="0">
                <a:solidFill>
                  <a:srgbClr val="484C45"/>
                </a:solidFill>
                <a:latin typeface="Verdana"/>
              </a:rPr>
              <a:t>must 					be </a:t>
            </a:r>
            <a:r>
              <a:rPr lang="en-US" sz="2000" b="0" dirty="0">
                <a:solidFill>
                  <a:srgbClr val="484C45"/>
                </a:solidFill>
                <a:latin typeface="Verdana"/>
              </a:rPr>
              <a:t>addressed in the case plan. </a:t>
            </a:r>
          </a:p>
        </p:txBody>
      </p:sp>
      <p:sp>
        <p:nvSpPr>
          <p:cNvPr id="8" name="Title 1"/>
          <p:cNvSpPr>
            <a:spLocks noGrp="1"/>
          </p:cNvSpPr>
          <p:nvPr>
            <p:ph type="title"/>
          </p:nvPr>
        </p:nvSpPr>
        <p:spPr>
          <a:xfrm>
            <a:off x="457200" y="1"/>
            <a:ext cx="8229600" cy="961998"/>
          </a:xfrm>
        </p:spPr>
        <p:txBody>
          <a:bodyPr/>
          <a:lstStyle/>
          <a:p>
            <a:r>
              <a:rPr lang="en-US" sz="2400" dirty="0" smtClean="0">
                <a:solidFill>
                  <a:schemeClr val="tx1"/>
                </a:solidFill>
                <a:latin typeface="Verdana" pitchFamily="34" charset="0"/>
                <a:cs typeface="Verdana" pitchFamily="34" charset="0"/>
              </a:rPr>
              <a:t>The SDM</a:t>
            </a:r>
            <a:r>
              <a:rPr lang="en-US" sz="2400" baseline="30000" dirty="0">
                <a:solidFill>
                  <a:schemeClr val="tx1"/>
                </a:solidFill>
                <a:latin typeface="Verdana" pitchFamily="34" charset="0"/>
                <a:cs typeface="Verdana" pitchFamily="34" charset="0"/>
              </a:rPr>
              <a:t>®</a:t>
            </a:r>
            <a:r>
              <a:rPr lang="en-US" sz="2400" dirty="0">
                <a:solidFill>
                  <a:schemeClr val="tx1"/>
                </a:solidFill>
                <a:latin typeface="Verdana" pitchFamily="34" charset="0"/>
                <a:cs typeface="Verdana" pitchFamily="34" charset="0"/>
              </a:rPr>
              <a:t> FSNA Assessment Informs Case Planning</a:t>
            </a:r>
          </a:p>
        </p:txBody>
      </p:sp>
      <p:sp>
        <p:nvSpPr>
          <p:cNvPr id="6" name="TextBox 5"/>
          <p:cNvSpPr txBox="1"/>
          <p:nvPr/>
        </p:nvSpPr>
        <p:spPr>
          <a:xfrm>
            <a:off x="326263" y="4339388"/>
            <a:ext cx="2438400" cy="2016008"/>
          </a:xfrm>
          <a:prstGeom prst="rect">
            <a:avLst/>
          </a:prstGeom>
        </p:spPr>
        <p:txBody>
          <a:bodyPr vert="horz" wrap="square" lIns="91440" tIns="45720" rIns="91440" bIns="45720" rtlCol="0" anchor="ctr">
            <a:normAutofit/>
          </a:bodyPr>
          <a:lstStyle/>
          <a:p>
            <a:pPr marL="0" lvl="1" indent="0" defTabSz="457200" eaLnBrk="1" fontAlgn="auto" hangingPunct="1">
              <a:spcAft>
                <a:spcPts val="0"/>
              </a:spcAft>
            </a:pPr>
            <a:r>
              <a:rPr lang="en-US" sz="2000" b="0" dirty="0">
                <a:latin typeface="+mj-lt"/>
                <a:ea typeface="Tahoma" pitchFamily="34" charset="0"/>
                <a:cs typeface="Tahoma" pitchFamily="34" charset="0"/>
              </a:rPr>
              <a:t>Family Strengths and Needs </a:t>
            </a:r>
            <a:r>
              <a:rPr lang="en-US" sz="2000" b="0" dirty="0" smtClean="0">
                <a:latin typeface="+mj-lt"/>
                <a:ea typeface="Tahoma" pitchFamily="34" charset="0"/>
                <a:cs typeface="Tahoma" pitchFamily="34" charset="0"/>
              </a:rPr>
              <a:t>Assessment</a:t>
            </a:r>
            <a:endParaRPr lang="en-US" sz="2000" b="0" dirty="0">
              <a:latin typeface="+mj-lt"/>
              <a:ea typeface="Tahoma" pitchFamily="34" charset="0"/>
              <a:cs typeface="Tahoma" pitchFamily="34" charset="0"/>
            </a:endParaRPr>
          </a:p>
        </p:txBody>
      </p:sp>
    </p:spTree>
    <p:extLst>
      <p:ext uri="{BB962C8B-B14F-4D97-AF65-F5344CB8AC3E}">
        <p14:creationId xmlns:p14="http://schemas.microsoft.com/office/powerpoint/2010/main" val="166079270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tLang="en-US" sz="2400" dirty="0" smtClean="0">
                <a:solidFill>
                  <a:schemeClr val="tx1"/>
                </a:solidFill>
                <a:latin typeface="Verdana" pitchFamily="34" charset="0"/>
                <a:cs typeface="Verdana" pitchFamily="34" charset="0"/>
              </a:rPr>
              <a:t>The FSNA and Service Objectives</a:t>
            </a:r>
            <a:endParaRPr lang="en-US" altLang="en-US" sz="2400" dirty="0">
              <a:solidFill>
                <a:schemeClr val="tx1"/>
              </a:solidFill>
              <a:latin typeface="Verdana" pitchFamily="34" charset="0"/>
              <a:cs typeface="Verdana" pitchFamily="34" charset="0"/>
            </a:endParaRPr>
          </a:p>
        </p:txBody>
      </p:sp>
      <p:graphicFrame>
        <p:nvGraphicFramePr>
          <p:cNvPr id="4" name="Table Placeholder 3"/>
          <p:cNvGraphicFramePr>
            <a:graphicFrameLocks noGrp="1"/>
          </p:cNvGraphicFramePr>
          <p:nvPr>
            <p:ph type="tbl" idx="4294967295"/>
            <p:extLst>
              <p:ext uri="{D42A27DB-BD31-4B8C-83A1-F6EECF244321}">
                <p14:modId xmlns:p14="http://schemas.microsoft.com/office/powerpoint/2010/main" val="856723866"/>
              </p:ext>
            </p:extLst>
          </p:nvPr>
        </p:nvGraphicFramePr>
        <p:xfrm>
          <a:off x="457200" y="1371600"/>
          <a:ext cx="7696200" cy="4845050"/>
        </p:xfrm>
        <a:graphic>
          <a:graphicData uri="http://schemas.openxmlformats.org/drawingml/2006/table">
            <a:tbl>
              <a:tblPr firstRow="1" bandRow="1">
                <a:tableStyleId>{F5AB1C69-6EDB-4FF4-983F-18BD219EF322}</a:tableStyleId>
              </a:tblPr>
              <a:tblGrid>
                <a:gridCol w="1600200"/>
                <a:gridCol w="2667000"/>
                <a:gridCol w="2286000"/>
                <a:gridCol w="1143000"/>
              </a:tblGrid>
              <a:tr h="853579">
                <a:tc>
                  <a:txBody>
                    <a:bodyPr/>
                    <a:lstStyle/>
                    <a:p>
                      <a:pPr marL="0" marR="0">
                        <a:spcBef>
                          <a:spcPts val="0"/>
                        </a:spcBef>
                        <a:spcAft>
                          <a:spcPts val="290"/>
                        </a:spcAft>
                        <a:tabLst>
                          <a:tab pos="-6858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a:solidFill>
                            <a:srgbClr val="000000"/>
                          </a:solidFill>
                          <a:effectLst/>
                          <a:latin typeface="Times New Roman"/>
                          <a:ea typeface="Times New Roman"/>
                        </a:rPr>
                        <a:t>Family Strengths and Needs Assessment Priority Need</a:t>
                      </a:r>
                      <a:endParaRPr lang="en-SG" sz="1400" dirty="0">
                        <a:effectLst/>
                        <a:latin typeface="Times New Roman"/>
                        <a:ea typeface="Times New Roman"/>
                      </a:endParaRPr>
                    </a:p>
                  </a:txBody>
                  <a:tcPr marL="76200" marR="762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6858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a:solidFill>
                            <a:srgbClr val="000000"/>
                          </a:solidFill>
                          <a:effectLst/>
                          <a:latin typeface="Times New Roman"/>
                          <a:ea typeface="Times New Roman"/>
                        </a:rPr>
                        <a:t>Service Objective</a:t>
                      </a:r>
                      <a:endParaRPr lang="en-SG" sz="1400" dirty="0">
                        <a:effectLst/>
                        <a:latin typeface="Times New Roman"/>
                        <a:ea typeface="Times New Roman"/>
                      </a:endParaRPr>
                    </a:p>
                    <a:p>
                      <a:pPr marL="0" marR="0">
                        <a:spcBef>
                          <a:spcPts val="0"/>
                        </a:spcBef>
                        <a:spcAft>
                          <a:spcPts val="290"/>
                        </a:spcAft>
                        <a:tabLst>
                          <a:tab pos="-6858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a:solidFill>
                            <a:srgbClr val="000000"/>
                          </a:solidFill>
                          <a:effectLst/>
                          <a:latin typeface="Times New Roman"/>
                          <a:ea typeface="Times New Roman"/>
                        </a:rPr>
                        <a:t>(select one or more most appropriate)</a:t>
                      </a:r>
                      <a:endParaRPr lang="en-SG" sz="1400" dirty="0">
                        <a:effectLst/>
                        <a:latin typeface="Times New Roman"/>
                        <a:ea typeface="Times New Roman"/>
                      </a:endParaRPr>
                    </a:p>
                  </a:txBody>
                  <a:tcPr marL="76200" marR="762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290"/>
                        </a:spcAft>
                        <a:tabLst>
                          <a:tab pos="-6858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a:solidFill>
                            <a:srgbClr val="000000"/>
                          </a:solidFill>
                          <a:effectLst/>
                          <a:latin typeface="Times New Roman"/>
                          <a:ea typeface="Times New Roman"/>
                        </a:rPr>
                        <a:t>Contributing Factor</a:t>
                      </a:r>
                      <a:endParaRPr lang="en-SG" sz="1400" dirty="0">
                        <a:effectLst/>
                        <a:latin typeface="Times New Roman"/>
                        <a:ea typeface="Times New Roman"/>
                      </a:endParaRPr>
                    </a:p>
                  </a:txBody>
                  <a:tcPr marL="76200" marR="762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290"/>
                        </a:spcAft>
                        <a:tabLst>
                          <a:tab pos="-6858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a:solidFill>
                            <a:srgbClr val="000000"/>
                          </a:solidFill>
                          <a:effectLst/>
                          <a:latin typeface="Times New Roman"/>
                          <a:ea typeface="Times New Roman"/>
                        </a:rPr>
                        <a:t>CMS Strength</a:t>
                      </a:r>
                      <a:endParaRPr lang="en-SG" sz="1400" dirty="0">
                        <a:effectLst/>
                        <a:latin typeface="Times New Roman"/>
                        <a:ea typeface="Times New Roman"/>
                      </a:endParaRPr>
                    </a:p>
                  </a:txBody>
                  <a:tcPr marL="76200" marR="7620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91471">
                <a:tc>
                  <a:txBody>
                    <a:bodyPr/>
                    <a:lstStyle/>
                    <a:p>
                      <a:pPr marL="0" marR="0" indent="0">
                        <a:spcBef>
                          <a:spcPts val="0"/>
                        </a:spcBef>
                        <a:spcAft>
                          <a:spcPts val="290"/>
                        </a:spcAft>
                        <a:tabLst>
                          <a:tab pos="-349250" algn="l"/>
                          <a:tab pos="0" algn="l"/>
                          <a:tab pos="914400" algn="l"/>
                        </a:tabLst>
                      </a:pPr>
                      <a:r>
                        <a:rPr lang="en-US" sz="1400" dirty="0" smtClean="0">
                          <a:solidFill>
                            <a:srgbClr val="000000"/>
                          </a:solidFill>
                          <a:effectLst/>
                          <a:latin typeface="Times New Roman"/>
                          <a:ea typeface="Times New Roman"/>
                        </a:rPr>
                        <a:t>SN7.</a:t>
                      </a:r>
                      <a:r>
                        <a:rPr lang="en-US" sz="1400" dirty="0">
                          <a:solidFill>
                            <a:srgbClr val="000000"/>
                          </a:solidFill>
                          <a:effectLst/>
                          <a:latin typeface="Times New Roman"/>
                          <a:ea typeface="Times New Roman"/>
                        </a:rPr>
                        <a:t>	Substance Abuse/Use</a:t>
                      </a:r>
                      <a:endParaRPr lang="en-SG" sz="1400" dirty="0">
                        <a:effectLst/>
                        <a:latin typeface="Times New Roman"/>
                        <a:ea typeface="Times New Roman"/>
                      </a:endParaRPr>
                    </a:p>
                  </a:txBody>
                  <a:tcPr marL="76200" marR="762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350520" algn="l"/>
                          <a:tab pos="0" algn="l"/>
                          <a:tab pos="381000" algn="l"/>
                          <a:tab pos="914400" algn="l"/>
                        </a:tabLst>
                      </a:pPr>
                      <a:r>
                        <a:rPr lang="en-US" sz="1400" b="1" dirty="0">
                          <a:solidFill>
                            <a:srgbClr val="000000"/>
                          </a:solidFill>
                          <a:effectLst/>
                          <a:latin typeface="Times New Roman"/>
                          <a:ea typeface="Times New Roman"/>
                        </a:rPr>
                        <a:t>Do not abuse alcohol.</a:t>
                      </a:r>
                      <a:endParaRPr lang="en-SG" sz="1400" dirty="0">
                        <a:effectLst/>
                        <a:latin typeface="Times New Roman"/>
                        <a:ea typeface="Times New Roman"/>
                      </a:endParaRPr>
                    </a:p>
                    <a:p>
                      <a:pPr marL="0" marR="0">
                        <a:spcBef>
                          <a:spcPts val="0"/>
                        </a:spcBef>
                        <a:spcAft>
                          <a:spcPts val="0"/>
                        </a:spcAft>
                        <a:tabLst>
                          <a:tab pos="-350520" algn="l"/>
                          <a:tab pos="0" algn="l"/>
                          <a:tab pos="381000" algn="l"/>
                          <a:tab pos="914400" algn="l"/>
                        </a:tabLst>
                      </a:pPr>
                      <a:r>
                        <a:rPr lang="en-US" sz="1400" b="1" dirty="0">
                          <a:solidFill>
                            <a:srgbClr val="000000"/>
                          </a:solidFill>
                          <a:effectLst/>
                          <a:latin typeface="Times New Roman"/>
                          <a:ea typeface="Times New Roman"/>
                        </a:rPr>
                        <a:t>Do not abuse drugs.</a:t>
                      </a:r>
                      <a:endParaRPr lang="en-SG" sz="1400" dirty="0">
                        <a:effectLst/>
                        <a:latin typeface="Times New Roman"/>
                        <a:ea typeface="Times New Roman"/>
                      </a:endParaRPr>
                    </a:p>
                    <a:p>
                      <a:pPr marL="0" marR="0">
                        <a:spcBef>
                          <a:spcPts val="0"/>
                        </a:spcBef>
                        <a:spcAft>
                          <a:spcPts val="0"/>
                        </a:spcAft>
                        <a:tabLst>
                          <a:tab pos="-350520" algn="l"/>
                          <a:tab pos="0" algn="l"/>
                          <a:tab pos="381000" algn="l"/>
                          <a:tab pos="914400" algn="l"/>
                        </a:tabLst>
                      </a:pPr>
                      <a:r>
                        <a:rPr lang="en-US" sz="1400" dirty="0">
                          <a:solidFill>
                            <a:srgbClr val="000000"/>
                          </a:solidFill>
                          <a:effectLst/>
                          <a:latin typeface="Times New Roman"/>
                          <a:ea typeface="Times New Roman"/>
                        </a:rPr>
                        <a:t> </a:t>
                      </a:r>
                      <a:endParaRPr lang="en-SG" sz="1400" dirty="0">
                        <a:effectLst/>
                        <a:latin typeface="Times New Roman"/>
                        <a:ea typeface="Times New Roman"/>
                      </a:endParaRPr>
                    </a:p>
                    <a:p>
                      <a:pPr marL="0" marR="0" indent="0">
                        <a:spcBef>
                          <a:spcPts val="0"/>
                        </a:spcBef>
                        <a:spcAft>
                          <a:spcPts val="0"/>
                        </a:spcAft>
                        <a:tabLst>
                          <a:tab pos="-349250" algn="l"/>
                          <a:tab pos="0" algn="l"/>
                          <a:tab pos="914400" algn="l"/>
                        </a:tabLst>
                      </a:pPr>
                      <a:r>
                        <a:rPr lang="en-US" sz="1400" dirty="0">
                          <a:solidFill>
                            <a:srgbClr val="000000"/>
                          </a:solidFill>
                          <a:effectLst/>
                          <a:latin typeface="Times New Roman"/>
                          <a:ea typeface="Times New Roman"/>
                        </a:rPr>
                        <a:t>Able and willing to have custody.</a:t>
                      </a:r>
                      <a:endParaRPr lang="en-SG" sz="1400" dirty="0">
                        <a:effectLst/>
                        <a:latin typeface="Times New Roman"/>
                        <a:ea typeface="Times New Roman"/>
                      </a:endParaRPr>
                    </a:p>
                    <a:p>
                      <a:pPr marL="0" marR="0" indent="0">
                        <a:spcBef>
                          <a:spcPts val="0"/>
                        </a:spcBef>
                        <a:spcAft>
                          <a:spcPts val="0"/>
                        </a:spcAft>
                        <a:tabLst>
                          <a:tab pos="-349250" algn="l"/>
                          <a:tab pos="0" algn="l"/>
                          <a:tab pos="914400" algn="l"/>
                        </a:tabLst>
                      </a:pPr>
                      <a:r>
                        <a:rPr lang="en-US" sz="1400" dirty="0">
                          <a:solidFill>
                            <a:srgbClr val="000000"/>
                          </a:solidFill>
                          <a:effectLst/>
                          <a:latin typeface="Times New Roman"/>
                          <a:ea typeface="Times New Roman"/>
                        </a:rPr>
                        <a:t>Acquire adequate resources.</a:t>
                      </a:r>
                      <a:endParaRPr lang="en-SG" sz="1400" dirty="0">
                        <a:effectLst/>
                        <a:latin typeface="Times New Roman"/>
                        <a:ea typeface="Times New Roman"/>
                      </a:endParaRPr>
                    </a:p>
                    <a:p>
                      <a:pPr marL="0" marR="0" indent="0">
                        <a:spcBef>
                          <a:spcPts val="0"/>
                        </a:spcBef>
                        <a:spcAft>
                          <a:spcPts val="0"/>
                        </a:spcAft>
                        <a:tabLst>
                          <a:tab pos="-349250" algn="l"/>
                          <a:tab pos="0" algn="l"/>
                          <a:tab pos="914400" algn="l"/>
                        </a:tabLst>
                      </a:pPr>
                      <a:r>
                        <a:rPr lang="en-US" sz="1400" dirty="0">
                          <a:solidFill>
                            <a:srgbClr val="000000"/>
                          </a:solidFill>
                          <a:effectLst/>
                          <a:latin typeface="Times New Roman"/>
                          <a:ea typeface="Times New Roman"/>
                        </a:rPr>
                        <a:t>Do not neglect your child’s needs.</a:t>
                      </a:r>
                      <a:endParaRPr lang="en-SG" sz="1400" dirty="0">
                        <a:effectLst/>
                        <a:latin typeface="Times New Roman"/>
                        <a:ea typeface="Times New Roman"/>
                      </a:endParaRPr>
                    </a:p>
                    <a:p>
                      <a:pPr marL="0" marR="0" indent="0">
                        <a:spcBef>
                          <a:spcPts val="0"/>
                        </a:spcBef>
                        <a:spcAft>
                          <a:spcPts val="0"/>
                        </a:spcAft>
                        <a:tabLst>
                          <a:tab pos="-349250" algn="l"/>
                          <a:tab pos="0" algn="l"/>
                          <a:tab pos="914400" algn="l"/>
                        </a:tabLst>
                      </a:pPr>
                      <a:r>
                        <a:rPr lang="en-US" sz="1400" dirty="0">
                          <a:solidFill>
                            <a:srgbClr val="000000"/>
                          </a:solidFill>
                          <a:effectLst/>
                          <a:latin typeface="Times New Roman"/>
                          <a:ea typeface="Times New Roman"/>
                        </a:rPr>
                        <a:t>Do not physically abuse your child.</a:t>
                      </a:r>
                      <a:endParaRPr lang="en-SG" sz="1400" dirty="0">
                        <a:effectLst/>
                        <a:latin typeface="Times New Roman"/>
                        <a:ea typeface="Times New Roman"/>
                      </a:endParaRPr>
                    </a:p>
                    <a:p>
                      <a:pPr marL="0" marR="0" indent="0">
                        <a:spcBef>
                          <a:spcPts val="0"/>
                        </a:spcBef>
                        <a:spcAft>
                          <a:spcPts val="0"/>
                        </a:spcAft>
                        <a:tabLst>
                          <a:tab pos="-349250" algn="l"/>
                          <a:tab pos="0" algn="l"/>
                          <a:tab pos="914400" algn="l"/>
                        </a:tabLst>
                      </a:pPr>
                      <a:r>
                        <a:rPr lang="en-US" sz="1400" dirty="0">
                          <a:solidFill>
                            <a:srgbClr val="000000"/>
                          </a:solidFill>
                          <a:effectLst/>
                          <a:latin typeface="Times New Roman"/>
                          <a:ea typeface="Times New Roman"/>
                        </a:rPr>
                        <a:t>Do not sexually abuse your child.</a:t>
                      </a:r>
                      <a:endParaRPr lang="en-SG" sz="1400" dirty="0">
                        <a:effectLst/>
                        <a:latin typeface="Times New Roman"/>
                        <a:ea typeface="Times New Roman"/>
                      </a:endParaRPr>
                    </a:p>
                    <a:p>
                      <a:pPr marL="0" marR="0" indent="0">
                        <a:spcBef>
                          <a:spcPts val="0"/>
                        </a:spcBef>
                        <a:spcAft>
                          <a:spcPts val="0"/>
                        </a:spcAft>
                        <a:tabLst>
                          <a:tab pos="-349250" algn="l"/>
                          <a:tab pos="0" algn="l"/>
                          <a:tab pos="914400" algn="l"/>
                        </a:tabLst>
                      </a:pPr>
                      <a:r>
                        <a:rPr lang="en-US" sz="1400" dirty="0">
                          <a:solidFill>
                            <a:srgbClr val="000000"/>
                          </a:solidFill>
                          <a:effectLst/>
                          <a:latin typeface="Times New Roman"/>
                          <a:ea typeface="Times New Roman"/>
                        </a:rPr>
                        <a:t>Eliminate danger to physical health.</a:t>
                      </a:r>
                      <a:endParaRPr lang="en-SG" sz="1400" dirty="0">
                        <a:effectLst/>
                        <a:latin typeface="Times New Roman"/>
                        <a:ea typeface="Times New Roman"/>
                      </a:endParaRPr>
                    </a:p>
                    <a:p>
                      <a:pPr marL="0" marR="0" indent="0">
                        <a:spcBef>
                          <a:spcPts val="0"/>
                        </a:spcBef>
                        <a:spcAft>
                          <a:spcPts val="0"/>
                        </a:spcAft>
                        <a:tabLst>
                          <a:tab pos="-349250" algn="l"/>
                          <a:tab pos="0" algn="l"/>
                          <a:tab pos="914400" algn="l"/>
                        </a:tabLst>
                      </a:pPr>
                      <a:r>
                        <a:rPr lang="en-US" sz="1400" dirty="0">
                          <a:solidFill>
                            <a:srgbClr val="000000"/>
                          </a:solidFill>
                          <a:effectLst/>
                          <a:latin typeface="Times New Roman"/>
                          <a:ea typeface="Times New Roman"/>
                        </a:rPr>
                        <a:t>Have no contact with child.</a:t>
                      </a:r>
                      <a:endParaRPr lang="en-SG" sz="1400" dirty="0">
                        <a:effectLst/>
                        <a:latin typeface="Times New Roman"/>
                        <a:ea typeface="Times New Roman"/>
                      </a:endParaRPr>
                    </a:p>
                    <a:p>
                      <a:pPr marL="0" marR="0" indent="0">
                        <a:spcBef>
                          <a:spcPts val="0"/>
                        </a:spcBef>
                        <a:spcAft>
                          <a:spcPts val="0"/>
                        </a:spcAft>
                        <a:tabLst>
                          <a:tab pos="-349250" algn="l"/>
                          <a:tab pos="0" algn="l"/>
                          <a:tab pos="914400" algn="l"/>
                        </a:tabLst>
                      </a:pPr>
                      <a:r>
                        <a:rPr lang="en-US" sz="1400" dirty="0">
                          <a:solidFill>
                            <a:srgbClr val="000000"/>
                          </a:solidFill>
                          <a:effectLst/>
                          <a:latin typeface="Times New Roman"/>
                          <a:ea typeface="Times New Roman"/>
                        </a:rPr>
                        <a:t>Improve basic self care, grooming, dressing, and hygiene.</a:t>
                      </a:r>
                      <a:endParaRPr lang="en-SG" sz="1400" dirty="0">
                        <a:effectLst/>
                        <a:latin typeface="Times New Roman"/>
                        <a:ea typeface="Times New Roman"/>
                      </a:endParaRPr>
                    </a:p>
                    <a:p>
                      <a:pPr marL="0" marR="0" indent="0">
                        <a:spcBef>
                          <a:spcPts val="0"/>
                        </a:spcBef>
                        <a:spcAft>
                          <a:spcPts val="0"/>
                        </a:spcAft>
                        <a:tabLst>
                          <a:tab pos="-349250" algn="l"/>
                          <a:tab pos="0" algn="l"/>
                          <a:tab pos="914400" algn="l"/>
                        </a:tabLst>
                      </a:pPr>
                      <a:r>
                        <a:rPr lang="en-US" sz="1400" dirty="0">
                          <a:solidFill>
                            <a:srgbClr val="000000"/>
                          </a:solidFill>
                          <a:effectLst/>
                          <a:latin typeface="Times New Roman"/>
                          <a:ea typeface="Times New Roman"/>
                        </a:rPr>
                        <a:t>Monitor child’s health, safety, and well-being.</a:t>
                      </a:r>
                      <a:endParaRPr lang="en-SG" sz="1400" dirty="0">
                        <a:effectLst/>
                        <a:latin typeface="Times New Roman"/>
                        <a:ea typeface="Times New Roman"/>
                      </a:endParaRPr>
                    </a:p>
                    <a:p>
                      <a:pPr marL="0" marR="0" indent="0">
                        <a:spcBef>
                          <a:spcPts val="0"/>
                        </a:spcBef>
                        <a:spcAft>
                          <a:spcPts val="290"/>
                        </a:spcAft>
                        <a:tabLst>
                          <a:tab pos="-349250" algn="l"/>
                          <a:tab pos="0" algn="l"/>
                          <a:tab pos="914400" algn="l"/>
                        </a:tabLst>
                      </a:pPr>
                      <a:r>
                        <a:rPr lang="en-US" sz="1400" dirty="0">
                          <a:solidFill>
                            <a:srgbClr val="000000"/>
                          </a:solidFill>
                          <a:effectLst/>
                          <a:latin typeface="Times New Roman"/>
                          <a:ea typeface="Times New Roman"/>
                        </a:rPr>
                        <a:t>Obtain/maintain legal source of income.</a:t>
                      </a:r>
                      <a:endParaRPr lang="en-SG" sz="1400" dirty="0">
                        <a:effectLst/>
                        <a:latin typeface="Times New Roman"/>
                        <a:ea typeface="Times New Roman"/>
                      </a:endParaRPr>
                    </a:p>
                  </a:txBody>
                  <a:tcPr marL="76200" marR="762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350520" algn="l"/>
                          <a:tab pos="0" algn="l"/>
                          <a:tab pos="209550" algn="l"/>
                          <a:tab pos="914400" algn="l"/>
                        </a:tabLst>
                      </a:pPr>
                      <a:r>
                        <a:rPr lang="en-US" sz="1400" b="1" dirty="0">
                          <a:solidFill>
                            <a:srgbClr val="000000"/>
                          </a:solidFill>
                          <a:effectLst/>
                          <a:latin typeface="Times New Roman"/>
                          <a:ea typeface="Times New Roman"/>
                        </a:rPr>
                        <a:t>Parent skills hindered by alcohol abuse.</a:t>
                      </a:r>
                      <a:endParaRPr lang="en-SG" sz="1400" dirty="0">
                        <a:effectLst/>
                        <a:latin typeface="Times New Roman"/>
                        <a:ea typeface="Times New Roman"/>
                      </a:endParaRPr>
                    </a:p>
                    <a:p>
                      <a:pPr marL="0" marR="0">
                        <a:spcBef>
                          <a:spcPts val="0"/>
                        </a:spcBef>
                        <a:spcAft>
                          <a:spcPts val="0"/>
                        </a:spcAft>
                        <a:tabLst>
                          <a:tab pos="-350520" algn="l"/>
                          <a:tab pos="0" algn="l"/>
                          <a:tab pos="209550" algn="l"/>
                          <a:tab pos="914400" algn="l"/>
                        </a:tabLst>
                      </a:pPr>
                      <a:r>
                        <a:rPr lang="en-US" sz="1400" b="1" dirty="0">
                          <a:solidFill>
                            <a:srgbClr val="000000"/>
                          </a:solidFill>
                          <a:effectLst/>
                          <a:latin typeface="Times New Roman"/>
                          <a:ea typeface="Times New Roman"/>
                        </a:rPr>
                        <a:t>Parent skills hindered by drug abuse.</a:t>
                      </a:r>
                      <a:endParaRPr lang="en-SG" sz="1400" dirty="0">
                        <a:effectLst/>
                        <a:latin typeface="Times New Roman"/>
                        <a:ea typeface="Times New Roman"/>
                      </a:endParaRPr>
                    </a:p>
                    <a:p>
                      <a:pPr marL="0" marR="0">
                        <a:spcBef>
                          <a:spcPts val="0"/>
                        </a:spcBef>
                        <a:spcAft>
                          <a:spcPts val="0"/>
                        </a:spcAft>
                        <a:tabLst>
                          <a:tab pos="-350520" algn="l"/>
                          <a:tab pos="0" algn="l"/>
                          <a:tab pos="209550" algn="l"/>
                          <a:tab pos="914400" algn="l"/>
                        </a:tabLst>
                      </a:pPr>
                      <a:r>
                        <a:rPr lang="en-US" sz="1400" dirty="0">
                          <a:solidFill>
                            <a:srgbClr val="000000"/>
                          </a:solidFill>
                          <a:effectLst/>
                          <a:latin typeface="Times New Roman"/>
                          <a:ea typeface="Times New Roman"/>
                        </a:rPr>
                        <a:t> </a:t>
                      </a:r>
                      <a:endParaRPr lang="en-SG" sz="1400" dirty="0">
                        <a:effectLst/>
                        <a:latin typeface="Times New Roman"/>
                        <a:ea typeface="Times New Roman"/>
                      </a:endParaRPr>
                    </a:p>
                    <a:p>
                      <a:pPr marL="0" marR="0" indent="0">
                        <a:spcBef>
                          <a:spcPts val="0"/>
                        </a:spcBef>
                        <a:spcAft>
                          <a:spcPts val="0"/>
                        </a:spcAft>
                        <a:tabLst>
                          <a:tab pos="-349250" algn="l"/>
                          <a:tab pos="914400" algn="l"/>
                        </a:tabLst>
                      </a:pPr>
                      <a:r>
                        <a:rPr lang="en-US" sz="1400" dirty="0">
                          <a:solidFill>
                            <a:srgbClr val="000000"/>
                          </a:solidFill>
                          <a:effectLst/>
                          <a:latin typeface="Times New Roman"/>
                          <a:ea typeface="Times New Roman"/>
                        </a:rPr>
                        <a:t>Child born with drugs in his/her system.</a:t>
                      </a:r>
                      <a:endParaRPr lang="en-SG" sz="1400" dirty="0">
                        <a:effectLst/>
                        <a:latin typeface="Times New Roman"/>
                        <a:ea typeface="Times New Roman"/>
                      </a:endParaRPr>
                    </a:p>
                    <a:p>
                      <a:pPr marL="0" marR="0" indent="0">
                        <a:spcBef>
                          <a:spcPts val="0"/>
                        </a:spcBef>
                        <a:spcAft>
                          <a:spcPts val="0"/>
                        </a:spcAft>
                        <a:tabLst>
                          <a:tab pos="-349250" algn="l"/>
                          <a:tab pos="914400" algn="l"/>
                        </a:tabLst>
                      </a:pPr>
                      <a:r>
                        <a:rPr lang="en-US" sz="1400" dirty="0">
                          <a:solidFill>
                            <a:srgbClr val="000000"/>
                          </a:solidFill>
                          <a:effectLst/>
                          <a:latin typeface="Times New Roman"/>
                          <a:ea typeface="Times New Roman"/>
                        </a:rPr>
                        <a:t>Child has no caregiver.</a:t>
                      </a:r>
                      <a:endParaRPr lang="en-SG" sz="1400" dirty="0">
                        <a:effectLst/>
                        <a:latin typeface="Times New Roman"/>
                        <a:ea typeface="Times New Roman"/>
                      </a:endParaRPr>
                    </a:p>
                    <a:p>
                      <a:pPr marL="0" marR="0" indent="0">
                        <a:spcBef>
                          <a:spcPts val="0"/>
                        </a:spcBef>
                        <a:spcAft>
                          <a:spcPts val="290"/>
                        </a:spcAft>
                        <a:tabLst>
                          <a:tab pos="-349250" algn="l"/>
                          <a:tab pos="914400" algn="l"/>
                        </a:tabLst>
                      </a:pPr>
                      <a:r>
                        <a:rPr lang="en-US" sz="1400" dirty="0">
                          <a:solidFill>
                            <a:srgbClr val="000000"/>
                          </a:solidFill>
                          <a:effectLst/>
                          <a:latin typeface="Times New Roman"/>
                          <a:ea typeface="Times New Roman"/>
                        </a:rPr>
                        <a:t>Parent unable/unwilling to supervise child.</a:t>
                      </a:r>
                      <a:endParaRPr lang="en-SG" sz="1400" dirty="0">
                        <a:effectLst/>
                        <a:latin typeface="Times New Roman"/>
                        <a:ea typeface="Times New Roman"/>
                      </a:endParaRPr>
                    </a:p>
                  </a:txBody>
                  <a:tcPr marL="76200" marR="762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350520" algn="l"/>
                          <a:tab pos="0" algn="l"/>
                          <a:tab pos="209550" algn="l"/>
                          <a:tab pos="914400" algn="l"/>
                        </a:tabLst>
                      </a:pPr>
                      <a:r>
                        <a:rPr lang="en-US" sz="1400" b="1" dirty="0">
                          <a:solidFill>
                            <a:srgbClr val="000000"/>
                          </a:solidFill>
                          <a:effectLst/>
                          <a:latin typeface="Times New Roman"/>
                          <a:ea typeface="Times New Roman"/>
                        </a:rPr>
                        <a:t>Free from alcohol/drug dependency.</a:t>
                      </a:r>
                      <a:endParaRPr lang="en-SG" sz="1400" dirty="0">
                        <a:effectLst/>
                        <a:latin typeface="Times New Roman"/>
                        <a:ea typeface="Times New Roman"/>
                      </a:endParaRPr>
                    </a:p>
                    <a:p>
                      <a:pPr marL="0" marR="0">
                        <a:spcBef>
                          <a:spcPts val="0"/>
                        </a:spcBef>
                        <a:spcAft>
                          <a:spcPts val="0"/>
                        </a:spcAft>
                        <a:tabLst>
                          <a:tab pos="-350520" algn="l"/>
                          <a:tab pos="0" algn="l"/>
                          <a:tab pos="209550" algn="l"/>
                          <a:tab pos="914400" algn="l"/>
                        </a:tabLst>
                      </a:pPr>
                      <a:r>
                        <a:rPr lang="en-US" sz="1400" dirty="0">
                          <a:solidFill>
                            <a:srgbClr val="000000"/>
                          </a:solidFill>
                          <a:effectLst/>
                          <a:latin typeface="Times New Roman"/>
                          <a:ea typeface="Times New Roman"/>
                        </a:rPr>
                        <a:t> </a:t>
                      </a:r>
                      <a:endParaRPr lang="en-SG" sz="1400" dirty="0">
                        <a:effectLst/>
                        <a:latin typeface="Times New Roman"/>
                        <a:ea typeface="Times New Roman"/>
                      </a:endParaRPr>
                    </a:p>
                    <a:p>
                      <a:pPr marL="0" marR="0">
                        <a:spcBef>
                          <a:spcPts val="0"/>
                        </a:spcBef>
                        <a:spcAft>
                          <a:spcPts val="0"/>
                        </a:spcAft>
                        <a:tabLst>
                          <a:tab pos="-350520" algn="l"/>
                          <a:tab pos="0" algn="l"/>
                          <a:tab pos="209550" algn="l"/>
                          <a:tab pos="914400" algn="l"/>
                        </a:tabLst>
                      </a:pPr>
                      <a:r>
                        <a:rPr lang="en-US" sz="1400" dirty="0">
                          <a:solidFill>
                            <a:srgbClr val="000000"/>
                          </a:solidFill>
                          <a:effectLst/>
                          <a:latin typeface="Times New Roman"/>
                          <a:ea typeface="Times New Roman"/>
                        </a:rPr>
                        <a:t>Appropriate involvement with child.</a:t>
                      </a:r>
                      <a:endParaRPr lang="en-SG" sz="1400" dirty="0">
                        <a:effectLst/>
                        <a:latin typeface="Times New Roman"/>
                        <a:ea typeface="Times New Roman"/>
                      </a:endParaRPr>
                    </a:p>
                  </a:txBody>
                  <a:tcPr marL="76200" marR="762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p:cNvSpPr>
            <a:spLocks noGrp="1" noChangeArrowheads="1"/>
          </p:cNvSpPr>
          <p:nvPr>
            <p:ph type="title"/>
          </p:nvPr>
        </p:nvSpPr>
        <p:spPr/>
        <p:txBody>
          <a:bodyPr/>
          <a:lstStyle/>
          <a:p>
            <a:r>
              <a:rPr lang="en-US" altLang="en-US" sz="2400" dirty="0">
                <a:solidFill>
                  <a:schemeClr val="tx1"/>
                </a:solidFill>
                <a:latin typeface="Verdana" pitchFamily="34" charset="0"/>
                <a:cs typeface="Verdana" pitchFamily="34" charset="0"/>
              </a:rPr>
              <a:t>FSNA Documentation</a:t>
            </a:r>
          </a:p>
        </p:txBody>
      </p:sp>
      <p:graphicFrame>
        <p:nvGraphicFramePr>
          <p:cNvPr id="2" name="Diagram 1"/>
          <p:cNvGraphicFramePr/>
          <p:nvPr>
            <p:extLst>
              <p:ext uri="{D42A27DB-BD31-4B8C-83A1-F6EECF244321}">
                <p14:modId xmlns:p14="http://schemas.microsoft.com/office/powerpoint/2010/main" val="542377952"/>
              </p:ext>
            </p:extLst>
          </p:nvPr>
        </p:nvGraphicFramePr>
        <p:xfrm>
          <a:off x="1295400" y="1397000"/>
          <a:ext cx="632460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1161937"/>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2"/>
          <p:cNvSpPr>
            <a:spLocks noGrp="1" noChangeArrowheads="1"/>
          </p:cNvSpPr>
          <p:nvPr>
            <p:ph type="title"/>
          </p:nvPr>
        </p:nvSpPr>
        <p:spPr>
          <a:xfrm>
            <a:off x="457200" y="2"/>
            <a:ext cx="8229600" cy="962025"/>
          </a:xfrm>
        </p:spPr>
        <p:txBody>
          <a:bodyPr/>
          <a:lstStyle/>
          <a:p>
            <a:r>
              <a:rPr lang="en-US" sz="2400" dirty="0">
                <a:latin typeface="Verdana" pitchFamily="34" charset="0"/>
                <a:cs typeface="Verdana" pitchFamily="34" charset="0"/>
              </a:rPr>
              <a:t>Writing the FSNA Narrative</a:t>
            </a:r>
          </a:p>
        </p:txBody>
      </p:sp>
      <p:sp>
        <p:nvSpPr>
          <p:cNvPr id="3" name="TextBox 2"/>
          <p:cNvSpPr txBox="1"/>
          <p:nvPr/>
        </p:nvSpPr>
        <p:spPr>
          <a:xfrm>
            <a:off x="10868297" y="176825"/>
            <a:ext cx="914400" cy="914400"/>
          </a:xfrm>
          <a:prstGeom prst="rect">
            <a:avLst/>
          </a:prstGeom>
        </p:spPr>
        <p:txBody>
          <a:bodyPr vert="horz" wrap="none" lIns="91430" tIns="45716" rIns="91430" bIns="45716" rtlCol="0" anchor="ctr">
            <a:normAutofit/>
          </a:bodyPr>
          <a:lstStyle/>
          <a:p>
            <a:pPr defTabSz="457200" eaLnBrk="1" fontAlgn="auto" hangingPunct="1">
              <a:spcAft>
                <a:spcPts val="0"/>
              </a:spcAft>
            </a:pPr>
            <a:endParaRPr lang="en-US" sz="2800" b="0" dirty="0">
              <a:solidFill>
                <a:srgbClr val="FFFFFF"/>
              </a:solidFill>
              <a:latin typeface="Verdana"/>
              <a:cs typeface="Verdana"/>
            </a:endParaRPr>
          </a:p>
        </p:txBody>
      </p:sp>
      <p:graphicFrame>
        <p:nvGraphicFramePr>
          <p:cNvPr id="6" name="Table 5"/>
          <p:cNvGraphicFramePr>
            <a:graphicFrameLocks noGrp="1"/>
          </p:cNvGraphicFramePr>
          <p:nvPr>
            <p:extLst>
              <p:ext uri="{D42A27DB-BD31-4B8C-83A1-F6EECF244321}">
                <p14:modId xmlns:p14="http://schemas.microsoft.com/office/powerpoint/2010/main" val="3272290918"/>
              </p:ext>
            </p:extLst>
          </p:nvPr>
        </p:nvGraphicFramePr>
        <p:xfrm>
          <a:off x="360216" y="1524609"/>
          <a:ext cx="8492838" cy="5191726"/>
        </p:xfrm>
        <a:graphic>
          <a:graphicData uri="http://schemas.openxmlformats.org/drawingml/2006/table">
            <a:tbl>
              <a:tblPr firstRow="1" bandRow="1">
                <a:tableStyleId>{7DF18680-E054-41AD-8BC1-D1AEF772440D}</a:tableStyleId>
              </a:tblPr>
              <a:tblGrid>
                <a:gridCol w="4246419"/>
                <a:gridCol w="4246419"/>
              </a:tblGrid>
              <a:tr h="629381">
                <a:tc>
                  <a:txBody>
                    <a:bodyPr/>
                    <a:lstStyle/>
                    <a:p>
                      <a:pPr algn="ctr"/>
                      <a:r>
                        <a:rPr lang="en-US" sz="2400" dirty="0" smtClean="0"/>
                        <a:t>Final Scoring</a:t>
                      </a:r>
                      <a:endParaRPr lang="en-US" sz="2400" dirty="0">
                        <a:latin typeface="+mn-lt"/>
                      </a:endParaRPr>
                    </a:p>
                  </a:txBody>
                  <a:tcPr anchor="ctr">
                    <a:solidFill>
                      <a:schemeClr val="accent1"/>
                    </a:solidFill>
                  </a:tcPr>
                </a:tc>
                <a:tc>
                  <a:txBody>
                    <a:bodyPr/>
                    <a:lstStyle/>
                    <a:p>
                      <a:pPr algn="ctr"/>
                      <a:r>
                        <a:rPr lang="en-US" sz="2400" dirty="0" smtClean="0"/>
                        <a:t>Narrative</a:t>
                      </a:r>
                      <a:endParaRPr lang="en-US" sz="2400" dirty="0">
                        <a:latin typeface="+mn-lt"/>
                      </a:endParaRPr>
                    </a:p>
                  </a:txBody>
                  <a:tcPr anchor="ctr">
                    <a:solidFill>
                      <a:schemeClr val="accent1"/>
                    </a:solidFill>
                  </a:tcPr>
                </a:tc>
              </a:tr>
              <a:tr h="9147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u="none" strike="noStrike" cap="none" normalizeH="0" baseline="0" dirty="0" smtClean="0">
                          <a:ln>
                            <a:noFill/>
                          </a:ln>
                          <a:effectLst/>
                        </a:rPr>
                        <a:t>Strong evidence, clear fit with definition</a:t>
                      </a:r>
                      <a:endParaRPr lang="en-US" sz="2400" dirty="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u="none" strike="noStrike" cap="none" normalizeH="0" baseline="0" dirty="0" smtClean="0">
                          <a:ln>
                            <a:noFill/>
                          </a:ln>
                          <a:effectLst/>
                        </a:rPr>
                        <a:t>Facts supporting item</a:t>
                      </a:r>
                      <a:endParaRPr lang="en-US" sz="2400" dirty="0">
                        <a:latin typeface="+mn-lt"/>
                      </a:endParaRPr>
                    </a:p>
                  </a:txBody>
                  <a:tcPr/>
                </a:tc>
              </a:tr>
              <a:tr h="9147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u="none" strike="noStrike" cap="none" normalizeH="0" baseline="0" dirty="0" smtClean="0">
                          <a:ln>
                            <a:noFill/>
                          </a:ln>
                          <a:effectLst/>
                        </a:rPr>
                        <a:t>Clear “b</a:t>
                      </a:r>
                      <a:r>
                        <a:rPr kumimoji="0" lang="en-US" altLang="ja-JP" sz="2400" u="none" strike="noStrike" cap="none" normalizeH="0" baseline="0" dirty="0" smtClean="0">
                          <a:ln>
                            <a:noFill/>
                          </a:ln>
                          <a:effectLst/>
                        </a:rPr>
                        <a:t>” responses</a:t>
                      </a:r>
                      <a:endParaRPr lang="en-US" sz="2400" dirty="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u="none" strike="noStrike" cap="none" normalizeH="0" baseline="0" dirty="0" smtClean="0">
                          <a:ln>
                            <a:noFill/>
                          </a:ln>
                          <a:effectLst/>
                        </a:rPr>
                        <a:t>General statement regarding nominal functioning</a:t>
                      </a:r>
                      <a:endParaRPr lang="en-US" sz="2400" dirty="0">
                        <a:latin typeface="+mn-lt"/>
                      </a:endParaRPr>
                    </a:p>
                  </a:txBody>
                  <a:tcPr/>
                </a:tc>
              </a:tr>
              <a:tr h="9147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u="none" strike="noStrike" cap="none" normalizeH="0" baseline="0" dirty="0" smtClean="0">
                          <a:ln>
                            <a:noFill/>
                          </a:ln>
                          <a:effectLst/>
                        </a:rPr>
                        <a:t>Equivocal, does not quite meet definition</a:t>
                      </a:r>
                      <a:endParaRPr lang="en-US" sz="2400" dirty="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u="none" strike="noStrike" cap="none" normalizeH="0" baseline="0" dirty="0" smtClean="0">
                          <a:ln>
                            <a:noFill/>
                          </a:ln>
                          <a:effectLst/>
                        </a:rPr>
                        <a:t>Reasons and known facts that relate to item</a:t>
                      </a:r>
                      <a:endParaRPr lang="en-US" sz="2400" dirty="0">
                        <a:latin typeface="+mn-lt"/>
                      </a:endParaRPr>
                    </a:p>
                  </a:txBody>
                  <a:tcPr/>
                </a:tc>
              </a:tr>
              <a:tr h="9147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u="none" strike="noStrike" cap="none" normalizeH="0" baseline="0" dirty="0" smtClean="0">
                          <a:ln>
                            <a:noFill/>
                          </a:ln>
                          <a:effectLst/>
                        </a:rPr>
                        <a:t>Family has a different view</a:t>
                      </a:r>
                      <a:endParaRPr lang="en-US" sz="2400" dirty="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u="none" strike="noStrike" cap="none" normalizeH="0" baseline="0" dirty="0" smtClean="0">
                          <a:ln>
                            <a:noFill/>
                          </a:ln>
                          <a:effectLst/>
                        </a:rPr>
                        <a:t>Facts supporting scoring and family perspective</a:t>
                      </a:r>
                      <a:endParaRPr lang="en-US" sz="2400" dirty="0">
                        <a:latin typeface="+mn-lt"/>
                      </a:endParaRPr>
                    </a:p>
                  </a:txBody>
                  <a:tcPr/>
                </a:tc>
              </a:tr>
              <a:tr h="629381">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Use clear, jargon-free behavioral terms!</a:t>
                      </a:r>
                      <a:endParaRPr lang="en-US" sz="2400" dirty="0">
                        <a:latin typeface="+mn-lt"/>
                      </a:endParaRPr>
                    </a:p>
                  </a:txBody>
                  <a:tcPr anchor="ctr"/>
                </a:tc>
                <a:tc hMerge="1">
                  <a:txBody>
                    <a:bodyPr/>
                    <a:lstStyle/>
                    <a:p>
                      <a:endParaRPr lang="en-US" dirty="0"/>
                    </a:p>
                  </a:txBody>
                  <a:tcPr/>
                </a:tc>
              </a:tr>
            </a:tbl>
          </a:graphicData>
        </a:graphic>
      </p:graphicFrame>
    </p:spTree>
    <p:custDataLst>
      <p:tags r:id="rId1"/>
    </p:custDataLst>
    <p:extLst>
      <p:ext uri="{BB962C8B-B14F-4D97-AF65-F5344CB8AC3E}">
        <p14:creationId xmlns:p14="http://schemas.microsoft.com/office/powerpoint/2010/main" val="2493523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2"/>
          <p:cNvSpPr>
            <a:spLocks noGrp="1" noChangeArrowheads="1"/>
          </p:cNvSpPr>
          <p:nvPr>
            <p:ph type="title"/>
          </p:nvPr>
        </p:nvSpPr>
        <p:spPr/>
        <p:txBody>
          <a:bodyPr/>
          <a:lstStyle/>
          <a:p>
            <a:r>
              <a:rPr lang="en-US" altLang="en-US" sz="2400" dirty="0">
                <a:latin typeface="Verdana" pitchFamily="34" charset="0"/>
                <a:cs typeface="Verdana" pitchFamily="34" charset="0"/>
              </a:rPr>
              <a:t>A Word About Court Reports</a:t>
            </a:r>
            <a:endParaRPr lang="en-US" sz="2400" dirty="0">
              <a:latin typeface="Verdana" pitchFamily="34" charset="0"/>
              <a:cs typeface="Verdana" pitchFamily="34" charset="0"/>
            </a:endParaRPr>
          </a:p>
        </p:txBody>
      </p:sp>
      <p:sp>
        <p:nvSpPr>
          <p:cNvPr id="3" name="TextBox 2"/>
          <p:cNvSpPr txBox="1"/>
          <p:nvPr/>
        </p:nvSpPr>
        <p:spPr>
          <a:xfrm>
            <a:off x="10868297" y="176825"/>
            <a:ext cx="914400" cy="914400"/>
          </a:xfrm>
          <a:prstGeom prst="rect">
            <a:avLst/>
          </a:prstGeom>
        </p:spPr>
        <p:txBody>
          <a:bodyPr vert="horz" wrap="none" lIns="91430" tIns="45716" rIns="91430" bIns="45716" rtlCol="0" anchor="ctr">
            <a:normAutofit/>
          </a:bodyPr>
          <a:lstStyle/>
          <a:p>
            <a:pPr defTabSz="457200" eaLnBrk="1" fontAlgn="auto" hangingPunct="1">
              <a:spcAft>
                <a:spcPts val="0"/>
              </a:spcAft>
            </a:pPr>
            <a:endParaRPr lang="en-US" sz="2800" b="0" dirty="0">
              <a:solidFill>
                <a:srgbClr val="FFFFFF"/>
              </a:solidFill>
              <a:latin typeface="Verdana"/>
              <a:cs typeface="Verdana"/>
            </a:endParaRPr>
          </a:p>
        </p:txBody>
      </p:sp>
      <p:graphicFrame>
        <p:nvGraphicFramePr>
          <p:cNvPr id="6" name="Table 5"/>
          <p:cNvGraphicFramePr>
            <a:graphicFrameLocks noGrp="1"/>
          </p:cNvGraphicFramePr>
          <p:nvPr>
            <p:extLst>
              <p:ext uri="{D42A27DB-BD31-4B8C-83A1-F6EECF244321}">
                <p14:modId xmlns:p14="http://schemas.microsoft.com/office/powerpoint/2010/main" val="192025644"/>
              </p:ext>
            </p:extLst>
          </p:nvPr>
        </p:nvGraphicFramePr>
        <p:xfrm>
          <a:off x="360216" y="1524609"/>
          <a:ext cx="8492838" cy="4917754"/>
        </p:xfrm>
        <a:graphic>
          <a:graphicData uri="http://schemas.openxmlformats.org/drawingml/2006/table">
            <a:tbl>
              <a:tblPr firstRow="1" bandRow="1">
                <a:tableStyleId>{7DF18680-E054-41AD-8BC1-D1AEF772440D}</a:tableStyleId>
              </a:tblPr>
              <a:tblGrid>
                <a:gridCol w="4246419"/>
                <a:gridCol w="4246419"/>
              </a:tblGrid>
              <a:tr h="629381">
                <a:tc>
                  <a:txBody>
                    <a:bodyPr/>
                    <a:lstStyle/>
                    <a:p>
                      <a:pPr algn="ctr"/>
                      <a:r>
                        <a:rPr lang="en-US" sz="2400" dirty="0" smtClean="0">
                          <a:solidFill>
                            <a:schemeClr val="bg1"/>
                          </a:solidFill>
                        </a:rPr>
                        <a:t>Court Hearing</a:t>
                      </a:r>
                      <a:endParaRPr lang="en-US" sz="2400" dirty="0">
                        <a:solidFill>
                          <a:schemeClr val="bg1"/>
                        </a:solidFill>
                        <a:latin typeface="+mn-lt"/>
                      </a:endParaRPr>
                    </a:p>
                  </a:txBody>
                  <a:tcPr anchor="ctr">
                    <a:solidFill>
                      <a:schemeClr val="accent1"/>
                    </a:solidFill>
                  </a:tcPr>
                </a:tc>
                <a:tc>
                  <a:txBody>
                    <a:bodyPr/>
                    <a:lstStyle/>
                    <a:p>
                      <a:pPr algn="ctr"/>
                      <a:r>
                        <a:rPr lang="en-US" sz="2400" dirty="0" smtClean="0">
                          <a:solidFill>
                            <a:schemeClr val="bg1"/>
                          </a:solidFill>
                        </a:rPr>
                        <a:t>SDM</a:t>
                      </a:r>
                      <a:r>
                        <a:rPr lang="en-US" sz="2400" baseline="0" dirty="0" smtClean="0">
                          <a:solidFill>
                            <a:schemeClr val="bg1"/>
                          </a:solidFill>
                        </a:rPr>
                        <a:t> Tool</a:t>
                      </a:r>
                      <a:endParaRPr lang="en-US" sz="2400" dirty="0">
                        <a:solidFill>
                          <a:schemeClr val="bg1"/>
                        </a:solidFill>
                        <a:latin typeface="+mn-lt"/>
                      </a:endParaRPr>
                    </a:p>
                  </a:txBody>
                  <a:tcPr anchor="ctr">
                    <a:solidFill>
                      <a:schemeClr val="accent1"/>
                    </a:solidFill>
                  </a:tcPr>
                </a:tc>
              </a:tr>
              <a:tr h="9147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u="none" strike="noStrike" cap="none" normalizeH="0" baseline="0" dirty="0" smtClean="0">
                          <a:ln>
                            <a:noFill/>
                          </a:ln>
                          <a:effectLst/>
                        </a:rPr>
                        <a:t>Detention Hearing</a:t>
                      </a:r>
                      <a:endParaRPr lang="en-US" sz="2400" dirty="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u="none" strike="noStrike" cap="none" normalizeH="0" baseline="0" dirty="0" smtClean="0">
                          <a:ln>
                            <a:noFill/>
                          </a:ln>
                          <a:effectLst/>
                        </a:rPr>
                        <a:t>Safety Assessment</a:t>
                      </a:r>
                      <a:endParaRPr lang="en-US" sz="2400" dirty="0">
                        <a:latin typeface="+mn-lt"/>
                      </a:endParaRPr>
                    </a:p>
                  </a:txBody>
                  <a:tcPr/>
                </a:tc>
              </a:tr>
              <a:tr h="9147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u="none" strike="noStrike" cap="none" normalizeH="0" baseline="0" dirty="0" smtClean="0">
                          <a:ln>
                            <a:noFill/>
                          </a:ln>
                          <a:effectLst/>
                        </a:rPr>
                        <a:t>Jurisdiction/Disposition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u="none" strike="noStrike" cap="none" normalizeH="0" baseline="0" dirty="0" smtClean="0">
                          <a:ln>
                            <a:noFill/>
                          </a:ln>
                          <a:effectLst/>
                        </a:rPr>
                        <a:t>Hearing</a:t>
                      </a:r>
                      <a:endParaRPr lang="en-US" sz="2400" dirty="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u="none" strike="noStrike" cap="none" normalizeH="0" baseline="0" dirty="0" smtClean="0">
                          <a:ln>
                            <a:noFill/>
                          </a:ln>
                          <a:effectLst/>
                        </a:rPr>
                        <a:t>Risk Assessment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u="none" strike="noStrike" cap="none" normalizeH="0" baseline="0" dirty="0" smtClean="0">
                          <a:ln>
                            <a:noFill/>
                          </a:ln>
                          <a:effectLst/>
                        </a:rPr>
                        <a:t>FSNA</a:t>
                      </a:r>
                      <a:endParaRPr lang="en-US" sz="2400" dirty="0">
                        <a:latin typeface="+mn-lt"/>
                      </a:endParaRPr>
                    </a:p>
                  </a:txBody>
                  <a:tcPr/>
                </a:tc>
              </a:tr>
              <a:tr h="9147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u="none" strike="noStrike" cap="none" normalizeH="0" baseline="0" dirty="0" smtClean="0">
                          <a:ln>
                            <a:noFill/>
                          </a:ln>
                          <a:effectLst/>
                        </a:rPr>
                        <a:t>Family Reunification Review Hearings</a:t>
                      </a:r>
                      <a:endParaRPr lang="en-US" sz="2400" dirty="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u="none" strike="noStrike" cap="none" normalizeH="0" baseline="0" dirty="0" smtClean="0">
                          <a:ln>
                            <a:noFill/>
                          </a:ln>
                          <a:effectLst/>
                        </a:rPr>
                        <a:t>Reunification Reassessment</a:t>
                      </a:r>
                      <a:endParaRPr lang="en-US" sz="2400" dirty="0">
                        <a:latin typeface="+mn-lt"/>
                      </a:endParaRPr>
                    </a:p>
                  </a:txBody>
                  <a:tcPr/>
                </a:tc>
              </a:tr>
              <a:tr h="9147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u="none" strike="noStrike" cap="none" normalizeH="0" baseline="0" dirty="0" smtClean="0">
                          <a:ln>
                            <a:noFill/>
                          </a:ln>
                          <a:effectLst/>
                        </a:rPr>
                        <a:t>Family Maintenance Review Hearing</a:t>
                      </a:r>
                      <a:endParaRPr lang="en-US" sz="2400" dirty="0">
                        <a:latin typeface="+mn-lt"/>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u="none" strike="noStrike" cap="none" normalizeH="0" baseline="0" dirty="0" smtClean="0">
                          <a:ln>
                            <a:noFill/>
                          </a:ln>
                          <a:effectLst/>
                        </a:rPr>
                        <a:t>Risk Reassessment for In-Home Cases</a:t>
                      </a:r>
                      <a:endParaRPr lang="en-US" sz="2400" dirty="0">
                        <a:latin typeface="+mn-lt"/>
                      </a:endParaRPr>
                    </a:p>
                  </a:txBody>
                  <a:tcPr/>
                </a:tc>
              </a:tr>
              <a:tr h="629381">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Use the structure</a:t>
                      </a:r>
                      <a:r>
                        <a:rPr lang="en-US" sz="2400" baseline="0" dirty="0" smtClean="0"/>
                        <a:t> of the tools!</a:t>
                      </a:r>
                      <a:endParaRPr lang="en-US" sz="2400" dirty="0">
                        <a:latin typeface="+mn-lt"/>
                      </a:endParaRPr>
                    </a:p>
                  </a:txBody>
                  <a:tcPr anchor="ctr"/>
                </a:tc>
                <a:tc hMerge="1">
                  <a:txBody>
                    <a:bodyPr/>
                    <a:lstStyle/>
                    <a:p>
                      <a:endParaRPr lang="en-US" dirty="0"/>
                    </a:p>
                  </a:txBody>
                  <a:tcPr/>
                </a:tc>
              </a:tr>
            </a:tbl>
          </a:graphicData>
        </a:graphic>
      </p:graphicFrame>
    </p:spTree>
    <p:custDataLst>
      <p:tags r:id="rId1"/>
    </p:custDataLst>
    <p:extLst>
      <p:ext uri="{BB962C8B-B14F-4D97-AF65-F5344CB8AC3E}">
        <p14:creationId xmlns:p14="http://schemas.microsoft.com/office/powerpoint/2010/main" val="517073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ltLang="en-US" sz="2400" dirty="0">
                <a:solidFill>
                  <a:schemeClr val="tx1"/>
                </a:solidFill>
                <a:latin typeface="Verdana" pitchFamily="34" charset="0"/>
                <a:cs typeface="Verdana" pitchFamily="34" charset="0"/>
              </a:rPr>
              <a:t>A Word About Case Plans</a:t>
            </a:r>
          </a:p>
        </p:txBody>
      </p:sp>
      <p:graphicFrame>
        <p:nvGraphicFramePr>
          <p:cNvPr id="2" name="Diagram 1"/>
          <p:cNvGraphicFramePr/>
          <p:nvPr>
            <p:extLst>
              <p:ext uri="{D42A27DB-BD31-4B8C-83A1-F6EECF244321}">
                <p14:modId xmlns:p14="http://schemas.microsoft.com/office/powerpoint/2010/main" val="2347893210"/>
              </p:ext>
            </p:extLst>
          </p:nvPr>
        </p:nvGraphicFramePr>
        <p:xfrm>
          <a:off x="609600" y="1295400"/>
          <a:ext cx="78486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ltLang="en-US" sz="2400" dirty="0">
                <a:solidFill>
                  <a:schemeClr val="tx1"/>
                </a:solidFill>
                <a:latin typeface="Verdana" pitchFamily="34" charset="0"/>
                <a:cs typeface="Verdana" pitchFamily="34" charset="0"/>
              </a:rPr>
              <a:t>FSNA</a:t>
            </a:r>
          </a:p>
        </p:txBody>
      </p:sp>
      <p:sp>
        <p:nvSpPr>
          <p:cNvPr id="87043" name="Rectangle 3"/>
          <p:cNvSpPr>
            <a:spLocks noGrp="1" noChangeArrowheads="1"/>
          </p:cNvSpPr>
          <p:nvPr>
            <p:ph idx="4294967295"/>
          </p:nvPr>
        </p:nvSpPr>
        <p:spPr>
          <a:xfrm>
            <a:off x="3962400" y="1262063"/>
            <a:ext cx="4953000" cy="4876800"/>
          </a:xfrm>
        </p:spPr>
        <p:txBody>
          <a:bodyPr/>
          <a:lstStyle/>
          <a:p>
            <a:pPr marL="455613" indent="-455613" algn="just" defTabSz="912813" eaLnBrk="1" hangingPunct="1">
              <a:spcBef>
                <a:spcPct val="0"/>
              </a:spcBef>
              <a:buFont typeface="Wingdings" panose="05000000000000000000" pitchFamily="2" charset="2"/>
              <a:buNone/>
            </a:pPr>
            <a:r>
              <a:rPr lang="en-US" altLang="en-US" sz="2400" dirty="0" smtClean="0"/>
              <a:t>Practice Activity</a:t>
            </a:r>
          </a:p>
          <a:p>
            <a:pPr marL="455613" indent="-455613" algn="just" defTabSz="912813" eaLnBrk="1" hangingPunct="1">
              <a:spcBef>
                <a:spcPct val="0"/>
              </a:spcBef>
              <a:buFont typeface="Wingdings" panose="05000000000000000000" pitchFamily="2" charset="2"/>
              <a:buNone/>
            </a:pPr>
            <a:endParaRPr lang="en-US" altLang="en-US" sz="2400" dirty="0" smtClean="0"/>
          </a:p>
          <a:p>
            <a:pPr marL="468312" lvl="1" defTabSz="912813"/>
            <a:r>
              <a:rPr lang="en-US" altLang="en-US" sz="2400" dirty="0" smtClean="0"/>
              <a:t>Divide into two groups – Jefferson and Baxter households</a:t>
            </a:r>
          </a:p>
          <a:p>
            <a:pPr marL="468312" lvl="1" defTabSz="912813"/>
            <a:endParaRPr lang="en-US" altLang="en-US" sz="2400" dirty="0" smtClean="0"/>
          </a:p>
          <a:p>
            <a:pPr marL="468312" lvl="1" defTabSz="912813"/>
            <a:r>
              <a:rPr lang="en-US" altLang="en-US" sz="2400" dirty="0" smtClean="0"/>
              <a:t>Review Segment 5 (</a:t>
            </a:r>
            <a:r>
              <a:rPr lang="en-US" altLang="en-US" sz="2400" smtClean="0"/>
              <a:t>pages 15</a:t>
            </a:r>
            <a:r>
              <a:rPr lang="en-US" altLang="en-US" sz="2400" smtClean="0">
                <a:latin typeface="Verdana" panose="020B0604030504040204" pitchFamily="34" charset="0"/>
                <a:ea typeface="Verdana" panose="020B0604030504040204" pitchFamily="34" charset="0"/>
                <a:cs typeface="Verdana" panose="020B0604030504040204" pitchFamily="34" charset="0"/>
              </a:rPr>
              <a:t>–</a:t>
            </a:r>
            <a:r>
              <a:rPr lang="en-US" altLang="en-US" sz="2400" smtClean="0"/>
              <a:t>17) </a:t>
            </a:r>
            <a:r>
              <a:rPr lang="en-US" altLang="en-US" sz="2400" dirty="0" smtClean="0"/>
              <a:t>of </a:t>
            </a:r>
            <a:r>
              <a:rPr lang="en-US" altLang="en-US" sz="2400" dirty="0"/>
              <a:t>the </a:t>
            </a:r>
            <a:r>
              <a:rPr lang="en-US" altLang="en-US" sz="2400" dirty="0" smtClean="0"/>
              <a:t>Jefferson/Baxter </a:t>
            </a:r>
            <a:r>
              <a:rPr lang="en-US" altLang="en-US" sz="2400" dirty="0"/>
              <a:t>case</a:t>
            </a:r>
          </a:p>
          <a:p>
            <a:pPr marL="463550" lvl="1" indent="-452438" defTabSz="912813"/>
            <a:endParaRPr lang="en-US" altLang="en-US" sz="2400" dirty="0" smtClean="0"/>
          </a:p>
          <a:p>
            <a:pPr marL="463550" lvl="1" indent="-452438" defTabSz="912813"/>
            <a:r>
              <a:rPr lang="en-US" altLang="en-US" sz="2400" dirty="0" smtClean="0"/>
              <a:t>Complete the FSNA</a:t>
            </a:r>
            <a:endParaRPr lang="en-US" altLang="en-US" sz="2400" dirty="0"/>
          </a:p>
          <a:p>
            <a:pPr marL="463550" lvl="1" indent="-452438" defTabSz="912813"/>
            <a:endParaRPr lang="en-US" altLang="en-US" sz="2400" dirty="0" smtClean="0"/>
          </a:p>
          <a:p>
            <a:pPr marL="463550" lvl="1" indent="-452438" defTabSz="912813"/>
            <a:r>
              <a:rPr lang="en-US" altLang="en-US" sz="2400" dirty="0" smtClean="0"/>
              <a:t>Use definitions in the P&amp;P manual</a:t>
            </a:r>
            <a:endParaRPr lang="en-US" alt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52600"/>
            <a:ext cx="2928669" cy="1947863"/>
          </a:xfrm>
          <a:prstGeom prst="rect">
            <a:avLst/>
          </a:prstGeom>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914400" y="1981200"/>
            <a:ext cx="7391400" cy="4385734"/>
          </a:xfrm>
        </p:spPr>
        <p:txBody>
          <a:bodyPr/>
          <a:lstStyle/>
          <a:p>
            <a:pPr algn="ctr" defTabSz="912813" eaLnBrk="1" hangingPunct="1"/>
            <a:r>
              <a:rPr lang="en-US" altLang="en-US" sz="4500" b="1" dirty="0" smtClean="0">
                <a:solidFill>
                  <a:schemeClr val="tx1"/>
                </a:solidFill>
              </a:rPr>
              <a:t>Linking Information about Safety,</a:t>
            </a:r>
            <a:r>
              <a:rPr lang="en-US" altLang="en-US" sz="4500" b="1" smtClean="0">
                <a:solidFill>
                  <a:schemeClr val="tx1"/>
                </a:solidFill>
              </a:rPr>
              <a:t/>
            </a:r>
            <a:br>
              <a:rPr lang="en-US" altLang="en-US" sz="4500" b="1" smtClean="0">
                <a:solidFill>
                  <a:schemeClr val="tx1"/>
                </a:solidFill>
              </a:rPr>
            </a:br>
            <a:r>
              <a:rPr lang="en-US" altLang="en-US" sz="4500" b="1" smtClean="0">
                <a:solidFill>
                  <a:schemeClr val="tx1"/>
                </a:solidFill>
              </a:rPr>
              <a:t>Risk, </a:t>
            </a:r>
            <a:r>
              <a:rPr lang="en-US" altLang="en-US" sz="4500" b="1" dirty="0" smtClean="0">
                <a:solidFill>
                  <a:schemeClr val="tx1"/>
                </a:solidFill>
              </a:rPr>
              <a:t>and Needs to Ongoing Casework</a:t>
            </a:r>
          </a:p>
        </p:txBody>
      </p:sp>
    </p:spTree>
    <p:extLst>
      <p:ext uri="{BB962C8B-B14F-4D97-AF65-F5344CB8AC3E}">
        <p14:creationId xmlns:p14="http://schemas.microsoft.com/office/powerpoint/2010/main" val="3403394506"/>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4771" y="1928552"/>
            <a:ext cx="7614458" cy="3724102"/>
          </a:xfrm>
          <a:prstGeom prst="rect">
            <a:avLst/>
          </a:prstGeom>
        </p:spPr>
        <p:txBody>
          <a:bodyPr vert="horz" wrap="square" lIns="91440" tIns="45720" rIns="91440" bIns="45720" rtlCol="0" anchor="ctr">
            <a:normAutofit/>
          </a:bodyPr>
          <a:lstStyle/>
          <a:p>
            <a:pPr defTabSz="457200" eaLnBrk="1" fontAlgn="auto" hangingPunct="1">
              <a:spcAft>
                <a:spcPts val="0"/>
              </a:spcAft>
            </a:pPr>
            <a:endParaRPr lang="en-US" sz="2800" b="0" dirty="0" smtClean="0">
              <a:solidFill>
                <a:srgbClr val="FFFFFF"/>
              </a:solidFill>
              <a:latin typeface="Verdana"/>
              <a:cs typeface="Verdana"/>
            </a:endParaRPr>
          </a:p>
        </p:txBody>
      </p:sp>
      <p:sp>
        <p:nvSpPr>
          <p:cNvPr id="4" name="Rectangle 3"/>
          <p:cNvSpPr/>
          <p:nvPr/>
        </p:nvSpPr>
        <p:spPr>
          <a:xfrm>
            <a:off x="457200" y="1384377"/>
            <a:ext cx="3309158" cy="5262979"/>
          </a:xfrm>
          <a:prstGeom prst="rect">
            <a:avLst/>
          </a:prstGeom>
        </p:spPr>
        <p:txBody>
          <a:bodyPr wrap="square">
            <a:spAutoFit/>
          </a:bodyPr>
          <a:lstStyle/>
          <a:p>
            <a:pPr defTabSz="457200" eaLnBrk="1" fontAlgn="auto" hangingPunct="1">
              <a:spcBef>
                <a:spcPts val="0"/>
              </a:spcBef>
              <a:spcAft>
                <a:spcPts val="0"/>
              </a:spcAft>
              <a:defRPr/>
            </a:pPr>
            <a:r>
              <a:rPr lang="en-US" sz="2400" b="0" dirty="0" smtClean="0">
                <a:solidFill>
                  <a:srgbClr val="484C45"/>
                </a:solidFill>
                <a:latin typeface="Verdana" pitchFamily="34" charset="0"/>
                <a:ea typeface="Verdana" pitchFamily="34" charset="0"/>
                <a:cs typeface="Verdana" pitchFamily="34" charset="0"/>
              </a:rPr>
              <a:t>The SDM system ensures </a:t>
            </a:r>
            <a:r>
              <a:rPr lang="en-US" sz="2400" b="0" dirty="0">
                <a:solidFill>
                  <a:srgbClr val="484C45"/>
                </a:solidFill>
                <a:latin typeface="Verdana" pitchFamily="34" charset="0"/>
                <a:ea typeface="Verdana" pitchFamily="34" charset="0"/>
                <a:cs typeface="Verdana" pitchFamily="34" charset="0"/>
              </a:rPr>
              <a:t>the safety, </a:t>
            </a:r>
            <a:r>
              <a:rPr lang="en-US" sz="2400" b="0" dirty="0" smtClean="0">
                <a:solidFill>
                  <a:srgbClr val="484C45"/>
                </a:solidFill>
                <a:latin typeface="Verdana" pitchFamily="34" charset="0"/>
                <a:ea typeface="Verdana" pitchFamily="34" charset="0"/>
                <a:cs typeface="Verdana" pitchFamily="34" charset="0"/>
              </a:rPr>
              <a:t>permanency, </a:t>
            </a:r>
            <a:r>
              <a:rPr lang="en-US" sz="2400" b="0" dirty="0">
                <a:solidFill>
                  <a:srgbClr val="484C45"/>
                </a:solidFill>
                <a:latin typeface="Verdana" pitchFamily="34" charset="0"/>
                <a:ea typeface="Verdana" pitchFamily="34" charset="0"/>
                <a:cs typeface="Verdana" pitchFamily="34" charset="0"/>
              </a:rPr>
              <a:t>and well-being of children and </a:t>
            </a:r>
            <a:r>
              <a:rPr lang="en-US" sz="2400" b="0" dirty="0" smtClean="0">
                <a:solidFill>
                  <a:srgbClr val="484C45"/>
                </a:solidFill>
                <a:latin typeface="Verdana" pitchFamily="34" charset="0"/>
                <a:ea typeface="Verdana" pitchFamily="34" charset="0"/>
                <a:cs typeface="Verdana" pitchFamily="34" charset="0"/>
              </a:rPr>
              <a:t>families by:</a:t>
            </a:r>
          </a:p>
          <a:p>
            <a:pPr defTabSz="457200" eaLnBrk="1" fontAlgn="auto" hangingPunct="1">
              <a:spcBef>
                <a:spcPts val="0"/>
              </a:spcBef>
              <a:spcAft>
                <a:spcPts val="0"/>
              </a:spcAft>
              <a:defRPr/>
            </a:pPr>
            <a:endParaRPr lang="en-US" sz="2400" b="0" dirty="0">
              <a:solidFill>
                <a:srgbClr val="484C45"/>
              </a:solidFill>
              <a:latin typeface="Verdana" pitchFamily="34" charset="0"/>
              <a:ea typeface="Verdana" pitchFamily="34" charset="0"/>
              <a:cs typeface="Verdana" pitchFamily="34" charset="0"/>
            </a:endParaRPr>
          </a:p>
          <a:p>
            <a:pPr marL="977900" lvl="1" indent="-520700" defTabSz="457200" eaLnBrk="1" fontAlgn="auto" hangingPunct="1">
              <a:spcBef>
                <a:spcPts val="0"/>
              </a:spcBef>
              <a:spcAft>
                <a:spcPts val="0"/>
              </a:spcAft>
              <a:buFont typeface="Verdana" panose="020B0604030504040204" pitchFamily="34" charset="0"/>
              <a:buChar char="•"/>
              <a:defRPr/>
            </a:pPr>
            <a:r>
              <a:rPr lang="en-US" sz="2400" b="0" dirty="0" smtClean="0">
                <a:solidFill>
                  <a:srgbClr val="484C45"/>
                </a:solidFill>
                <a:latin typeface="Verdana" pitchFamily="34" charset="0"/>
                <a:ea typeface="Verdana" pitchFamily="34" charset="0"/>
                <a:cs typeface="Verdana" pitchFamily="34" charset="0"/>
              </a:rPr>
              <a:t>Reducing </a:t>
            </a:r>
            <a:r>
              <a:rPr lang="en-US" sz="2400" b="0" dirty="0">
                <a:solidFill>
                  <a:srgbClr val="484C45"/>
                </a:solidFill>
                <a:latin typeface="Verdana" pitchFamily="34" charset="0"/>
                <a:ea typeface="Verdana" pitchFamily="34" charset="0"/>
                <a:cs typeface="Verdana" pitchFamily="34" charset="0"/>
              </a:rPr>
              <a:t>subsequent harm to </a:t>
            </a:r>
            <a:r>
              <a:rPr lang="en-US" sz="2400" b="0" dirty="0" smtClean="0">
                <a:solidFill>
                  <a:srgbClr val="484C45"/>
                </a:solidFill>
                <a:latin typeface="Verdana" pitchFamily="34" charset="0"/>
                <a:ea typeface="Verdana" pitchFamily="34" charset="0"/>
                <a:cs typeface="Verdana" pitchFamily="34" charset="0"/>
              </a:rPr>
              <a:t>children; and</a:t>
            </a:r>
          </a:p>
          <a:p>
            <a:pPr marL="342900" indent="-342900" defTabSz="457200" eaLnBrk="1" fontAlgn="auto" hangingPunct="1">
              <a:spcBef>
                <a:spcPts val="0"/>
              </a:spcBef>
              <a:spcAft>
                <a:spcPts val="0"/>
              </a:spcAft>
              <a:buFont typeface="Verdana" panose="020B0604030504040204" pitchFamily="34" charset="0"/>
              <a:buChar char="•"/>
              <a:defRPr/>
            </a:pPr>
            <a:endParaRPr lang="en-US" sz="2400" b="0" dirty="0">
              <a:solidFill>
                <a:srgbClr val="484C45"/>
              </a:solidFill>
              <a:latin typeface="Verdana" pitchFamily="34" charset="0"/>
              <a:ea typeface="Verdana" pitchFamily="34" charset="0"/>
              <a:cs typeface="Verdana" pitchFamily="34" charset="0"/>
            </a:endParaRPr>
          </a:p>
          <a:p>
            <a:pPr marL="923087" lvl="1" indent="-465887" defTabSz="457200" eaLnBrk="1" fontAlgn="auto" hangingPunct="1">
              <a:spcBef>
                <a:spcPts val="0"/>
              </a:spcBef>
              <a:spcAft>
                <a:spcPts val="0"/>
              </a:spcAft>
              <a:buFont typeface="Verdana" panose="020B0604030504040204" pitchFamily="34" charset="0"/>
              <a:buChar char="•"/>
              <a:defRPr/>
            </a:pPr>
            <a:r>
              <a:rPr lang="en-US" sz="2400" b="0" dirty="0">
                <a:solidFill>
                  <a:srgbClr val="484C45"/>
                </a:solidFill>
                <a:latin typeface="Verdana" pitchFamily="34" charset="0"/>
                <a:ea typeface="Verdana" pitchFamily="34" charset="0"/>
                <a:cs typeface="Verdana" pitchFamily="34" charset="0"/>
              </a:rPr>
              <a:t>E</a:t>
            </a:r>
            <a:r>
              <a:rPr lang="en-US" sz="2400" b="0" dirty="0" smtClean="0">
                <a:solidFill>
                  <a:srgbClr val="484C45"/>
                </a:solidFill>
                <a:latin typeface="Verdana" pitchFamily="34" charset="0"/>
                <a:ea typeface="Verdana" pitchFamily="34" charset="0"/>
                <a:cs typeface="Verdana" pitchFamily="34" charset="0"/>
              </a:rPr>
              <a:t>xpediting permanency. </a:t>
            </a:r>
            <a:endParaRPr lang="en-US" sz="2400" b="0" dirty="0">
              <a:solidFill>
                <a:srgbClr val="484C45"/>
              </a:solidFill>
              <a:latin typeface="Verdana" pitchFamily="34" charset="0"/>
              <a:ea typeface="Verdana" pitchFamily="34" charset="0"/>
              <a:cs typeface="Verdana" pitchFamily="34" charset="0"/>
            </a:endParaRPr>
          </a:p>
        </p:txBody>
      </p:sp>
      <p:sp>
        <p:nvSpPr>
          <p:cNvPr id="6" name="Title 5"/>
          <p:cNvSpPr>
            <a:spLocks noGrp="1"/>
          </p:cNvSpPr>
          <p:nvPr>
            <p:ph type="title"/>
          </p:nvPr>
        </p:nvSpPr>
        <p:spPr/>
        <p:txBody>
          <a:bodyPr/>
          <a:lstStyle/>
          <a:p>
            <a:r>
              <a:rPr lang="en-US" sz="2400" dirty="0">
                <a:solidFill>
                  <a:schemeClr val="tx1"/>
                </a:solidFill>
                <a:latin typeface="Verdana" pitchFamily="34" charset="0"/>
                <a:cs typeface="Verdana" pitchFamily="34" charset="0"/>
              </a:rPr>
              <a:t>The SDM</a:t>
            </a:r>
            <a:r>
              <a:rPr lang="en-US" sz="2400" baseline="30000" dirty="0">
                <a:solidFill>
                  <a:schemeClr val="tx1"/>
                </a:solidFill>
                <a:latin typeface="Verdana" pitchFamily="34" charset="0"/>
                <a:cs typeface="Verdana" pitchFamily="34" charset="0"/>
              </a:rPr>
              <a:t>®</a:t>
            </a:r>
            <a:r>
              <a:rPr lang="en-US" sz="2400" dirty="0">
                <a:solidFill>
                  <a:schemeClr val="tx1"/>
                </a:solidFill>
                <a:latin typeface="Verdana" pitchFamily="34" charset="0"/>
                <a:cs typeface="Verdana" pitchFamily="34" charset="0"/>
              </a:rPr>
              <a:t> System Supports Families and Children</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4378" b="1847"/>
          <a:stretch/>
        </p:blipFill>
        <p:spPr>
          <a:xfrm>
            <a:off x="4201886" y="1928552"/>
            <a:ext cx="4942114" cy="3775562"/>
          </a:xfrm>
          <a:prstGeom prst="rect">
            <a:avLst/>
          </a:prstGeom>
        </p:spPr>
      </p:pic>
    </p:spTree>
    <p:extLst>
      <p:ext uri="{BB962C8B-B14F-4D97-AF65-F5344CB8AC3E}">
        <p14:creationId xmlns:p14="http://schemas.microsoft.com/office/powerpoint/2010/main" val="1600259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itle 1"/>
          <p:cNvSpPr txBox="1">
            <a:spLocks/>
          </p:cNvSpPr>
          <p:nvPr/>
        </p:nvSpPr>
        <p:spPr bwMode="auto">
          <a:xfrm>
            <a:off x="581025" y="381000"/>
            <a:ext cx="8172450" cy="1028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defTabSz="912813" eaLnBrk="1" hangingPunct="1"/>
            <a:r>
              <a:rPr lang="en-US" altLang="en-US" sz="2400" b="0" dirty="0">
                <a:latin typeface="Verdana"/>
                <a:ea typeface="+mj-ea"/>
                <a:cs typeface="Verdana"/>
              </a:rPr>
              <a:t>Allegations on Mom: </a:t>
            </a:r>
            <a:r>
              <a:rPr lang="en-US" altLang="en-US" sz="2400" b="0" dirty="0" smtClean="0">
                <a:latin typeface="Verdana"/>
                <a:ea typeface="+mj-ea"/>
                <a:cs typeface="Verdana"/>
              </a:rPr>
              <a:t>Mom </a:t>
            </a:r>
            <a:r>
              <a:rPr lang="en-US" altLang="en-US" sz="2400" b="0" dirty="0">
                <a:latin typeface="Verdana"/>
                <a:ea typeface="+mj-ea"/>
                <a:cs typeface="Verdana"/>
              </a:rPr>
              <a:t>and Dad live apart, child lives with Mom</a:t>
            </a:r>
          </a:p>
        </p:txBody>
      </p:sp>
      <p:sp>
        <p:nvSpPr>
          <p:cNvPr id="8" name="Text Placeholder 7"/>
          <p:cNvSpPr txBox="1">
            <a:spLocks/>
          </p:cNvSpPr>
          <p:nvPr/>
        </p:nvSpPr>
        <p:spPr bwMode="auto">
          <a:xfrm>
            <a:off x="838200" y="2103437"/>
            <a:ext cx="3505200" cy="639763"/>
          </a:xfrm>
          <a:prstGeom prst="rect">
            <a:avLst/>
          </a:prstGeom>
          <a:noFill/>
          <a:ln w="9525">
            <a:noFill/>
            <a:miter lim="800000"/>
            <a:headEnd/>
            <a:tailEnd/>
          </a:ln>
        </p:spPr>
        <p:txBody>
          <a:bodyPr anchor="b"/>
          <a:lstStyle/>
          <a:p>
            <a:pPr eaLnBrk="1" hangingPunct="1">
              <a:spcBef>
                <a:spcPct val="20000"/>
              </a:spcBef>
              <a:buFont typeface="Arial" pitchFamily="34" charset="0"/>
              <a:buNone/>
              <a:defRPr/>
            </a:pPr>
            <a:r>
              <a:rPr lang="en-US" sz="2000" dirty="0">
                <a:latin typeface="+mj-lt"/>
                <a:ea typeface="Verdana" pitchFamily="34" charset="0"/>
                <a:cs typeface="Verdana" pitchFamily="34" charset="0"/>
              </a:rPr>
              <a:t>Mom’s household</a:t>
            </a:r>
          </a:p>
        </p:txBody>
      </p:sp>
      <p:sp>
        <p:nvSpPr>
          <p:cNvPr id="9" name="Text Placeholder 8"/>
          <p:cNvSpPr txBox="1">
            <a:spLocks/>
          </p:cNvSpPr>
          <p:nvPr/>
        </p:nvSpPr>
        <p:spPr bwMode="auto">
          <a:xfrm>
            <a:off x="4876800" y="2103437"/>
            <a:ext cx="3352800" cy="639763"/>
          </a:xfrm>
          <a:prstGeom prst="rect">
            <a:avLst/>
          </a:prstGeom>
          <a:noFill/>
          <a:ln w="9525">
            <a:noFill/>
            <a:miter lim="800000"/>
            <a:headEnd/>
            <a:tailEnd/>
          </a:ln>
        </p:spPr>
        <p:txBody>
          <a:bodyPr anchor="b"/>
          <a:lstStyle/>
          <a:p>
            <a:pPr eaLnBrk="1" hangingPunct="1">
              <a:spcBef>
                <a:spcPct val="20000"/>
              </a:spcBef>
              <a:buFont typeface="Arial" pitchFamily="34" charset="0"/>
              <a:buNone/>
              <a:defRPr/>
            </a:pPr>
            <a:r>
              <a:rPr lang="en-US" sz="2000" dirty="0">
                <a:latin typeface="+mj-lt"/>
                <a:ea typeface="Verdana" pitchFamily="34" charset="0"/>
                <a:cs typeface="Verdana" pitchFamily="34" charset="0"/>
              </a:rPr>
              <a:t>Dad’s household</a:t>
            </a:r>
          </a:p>
        </p:txBody>
      </p:sp>
      <p:pic>
        <p:nvPicPr>
          <p:cNvPr id="12" name="Picture 1" descr="C:\Users\jennifer\AppData\Local\Microsoft\Windows\Temporary Internet Files\Content.IE5\UEG744J7\MC900432680[1].png"/>
          <p:cNvPicPr>
            <a:picLocks noChangeAspect="1" noChangeArrowheads="1"/>
          </p:cNvPicPr>
          <p:nvPr/>
        </p:nvPicPr>
        <p:blipFill>
          <a:blip r:embed="rId3" cstate="print"/>
          <a:srcRect/>
          <a:stretch>
            <a:fillRect/>
          </a:stretch>
        </p:blipFill>
        <p:spPr bwMode="auto">
          <a:xfrm>
            <a:off x="285750" y="2743200"/>
            <a:ext cx="41148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 descr="C:\Users\jennifer\AppData\Local\Microsoft\Windows\Temporary Internet Files\Content.IE5\UEG744J7\MC900432680[1].png"/>
          <p:cNvPicPr>
            <a:picLocks noChangeAspect="1" noChangeArrowheads="1"/>
          </p:cNvPicPr>
          <p:nvPr/>
        </p:nvPicPr>
        <p:blipFill>
          <a:blip r:embed="rId3" cstate="print"/>
          <a:srcRect/>
          <a:stretch>
            <a:fillRect/>
          </a:stretch>
        </p:blipFill>
        <p:spPr bwMode="auto">
          <a:xfrm>
            <a:off x="4667250" y="2724150"/>
            <a:ext cx="41148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3"/>
          <p:cNvSpPr>
            <a:spLocks noGrp="1"/>
          </p:cNvSpPr>
          <p:nvPr>
            <p:ph type="title"/>
          </p:nvPr>
        </p:nvSpPr>
        <p:spPr/>
        <p:txBody>
          <a:bodyPr/>
          <a:lstStyle/>
          <a:p>
            <a:pPr eaLnBrk="1" hangingPunct="1">
              <a:lnSpc>
                <a:spcPct val="100000"/>
              </a:lnSpc>
            </a:pPr>
            <a:r>
              <a:rPr lang="en-US" altLang="en-US" sz="2400" dirty="0">
                <a:solidFill>
                  <a:schemeClr val="tx1"/>
                </a:solidFill>
                <a:latin typeface="Verdana" pitchFamily="34" charset="0"/>
                <a:ea typeface="+mj-ea"/>
                <a:cs typeface="Verdana" pitchFamily="34" charset="0"/>
              </a:rPr>
              <a:t>Reunifying Families</a:t>
            </a:r>
          </a:p>
        </p:txBody>
      </p:sp>
      <p:sp>
        <p:nvSpPr>
          <p:cNvPr id="99331" name="Content Placeholder 4"/>
          <p:cNvSpPr>
            <a:spLocks noGrp="1"/>
          </p:cNvSpPr>
          <p:nvPr>
            <p:ph sz="quarter" idx="4294967295"/>
          </p:nvPr>
        </p:nvSpPr>
        <p:spPr>
          <a:xfrm>
            <a:off x="533400" y="1600200"/>
            <a:ext cx="8458200" cy="4724400"/>
          </a:xfrm>
        </p:spPr>
        <p:txBody>
          <a:bodyPr/>
          <a:lstStyle/>
          <a:p>
            <a:pPr marL="3175" indent="-3175" eaLnBrk="1" hangingPunct="1">
              <a:spcBef>
                <a:spcPct val="0"/>
              </a:spcBef>
              <a:spcAft>
                <a:spcPct val="0"/>
              </a:spcAft>
            </a:pPr>
            <a:r>
              <a:rPr lang="en-US" altLang="en-US" sz="2400" dirty="0" smtClean="0">
                <a:solidFill>
                  <a:srgbClr val="4C4845"/>
                </a:solidFill>
                <a:latin typeface="Verdana" panose="020B0604030504040204" pitchFamily="34" charset="0"/>
                <a:cs typeface="Verdana" panose="020B0604030504040204" pitchFamily="34" charset="0"/>
              </a:rPr>
              <a:t>	Think</a:t>
            </a:r>
            <a:r>
              <a:rPr lang="en-US" altLang="en-US" sz="2400" i="1" dirty="0" smtClean="0">
                <a:solidFill>
                  <a:srgbClr val="4C4845"/>
                </a:solidFill>
                <a:latin typeface="Verdana" panose="020B0604030504040204" pitchFamily="34" charset="0"/>
                <a:cs typeface="Verdana" panose="020B0604030504040204" pitchFamily="34" charset="0"/>
              </a:rPr>
              <a:t> </a:t>
            </a:r>
            <a:r>
              <a:rPr lang="en-US" altLang="en-US" sz="2400" dirty="0" smtClean="0">
                <a:solidFill>
                  <a:srgbClr val="4C4845"/>
                </a:solidFill>
                <a:latin typeface="Verdana" panose="020B0604030504040204" pitchFamily="34" charset="0"/>
                <a:cs typeface="Verdana" panose="020B0604030504040204" pitchFamily="34" charset="0"/>
              </a:rPr>
              <a:t>about a time you or someone you know helped to support a family reunification that went really well.</a:t>
            </a:r>
          </a:p>
          <a:p>
            <a:pPr marL="3175" indent="-3175" eaLnBrk="1" hangingPunct="1">
              <a:spcBef>
                <a:spcPct val="0"/>
              </a:spcBef>
              <a:spcAft>
                <a:spcPct val="0"/>
              </a:spcAft>
            </a:pPr>
            <a:endParaRPr lang="en-US" altLang="en-US" sz="2400" dirty="0" smtClean="0">
              <a:solidFill>
                <a:srgbClr val="4C4845"/>
              </a:solidFill>
              <a:latin typeface="Verdana" panose="020B0604030504040204" pitchFamily="34" charset="0"/>
              <a:cs typeface="Verdana" panose="020B0604030504040204" pitchFamily="34" charset="0"/>
            </a:endParaRPr>
          </a:p>
          <a:p>
            <a:pPr marL="627063" lvl="1" eaLnBrk="1" hangingPunct="1">
              <a:spcBef>
                <a:spcPts val="600"/>
              </a:spcBef>
              <a:spcAft>
                <a:spcPct val="0"/>
              </a:spcAft>
              <a:buFont typeface="Verdana" panose="020B0604030504040204" pitchFamily="34" charset="0"/>
              <a:buChar char="•"/>
            </a:pPr>
            <a:r>
              <a:rPr lang="en-US" altLang="en-US" sz="2400" dirty="0" smtClean="0">
                <a:solidFill>
                  <a:srgbClr val="4C4845"/>
                </a:solidFill>
                <a:latin typeface="Verdana" panose="020B0604030504040204" pitchFamily="34" charset="0"/>
                <a:cs typeface="Verdana" panose="020B0604030504040204" pitchFamily="34" charset="0"/>
              </a:rPr>
              <a:t>What did you do that contributed to its success?</a:t>
            </a:r>
          </a:p>
          <a:p>
            <a:pPr marL="627063" lvl="1" eaLnBrk="1" hangingPunct="1">
              <a:spcBef>
                <a:spcPts val="600"/>
              </a:spcBef>
              <a:spcAft>
                <a:spcPct val="0"/>
              </a:spcAft>
              <a:buFont typeface="Verdana" panose="020B0604030504040204" pitchFamily="34" charset="0"/>
              <a:buChar char="•"/>
            </a:pPr>
            <a:r>
              <a:rPr lang="en-US" altLang="en-US" sz="2400" dirty="0" smtClean="0">
                <a:solidFill>
                  <a:srgbClr val="4C4845"/>
                </a:solidFill>
                <a:latin typeface="Verdana" panose="020B0604030504040204" pitchFamily="34" charset="0"/>
                <a:cs typeface="Verdana" panose="020B0604030504040204" pitchFamily="34" charset="0"/>
              </a:rPr>
              <a:t>What did the family do?</a:t>
            </a:r>
          </a:p>
          <a:p>
            <a:pPr marL="627063" lvl="1" eaLnBrk="1" hangingPunct="1">
              <a:spcBef>
                <a:spcPts val="600"/>
              </a:spcBef>
              <a:spcAft>
                <a:spcPct val="0"/>
              </a:spcAft>
              <a:buFont typeface="Verdana" panose="020B0604030504040204" pitchFamily="34" charset="0"/>
              <a:buChar char="•"/>
            </a:pPr>
            <a:r>
              <a:rPr lang="en-US" altLang="en-US" sz="2400" dirty="0" smtClean="0">
                <a:solidFill>
                  <a:srgbClr val="4C4845"/>
                </a:solidFill>
                <a:latin typeface="Verdana" panose="020B0604030504040204" pitchFamily="34" charset="0"/>
                <a:cs typeface="Verdana" panose="020B0604030504040204" pitchFamily="34" charset="0"/>
              </a:rPr>
              <a:t>What did the child do?</a:t>
            </a:r>
          </a:p>
          <a:p>
            <a:pPr marL="627063" lvl="1" eaLnBrk="1" hangingPunct="1">
              <a:spcBef>
                <a:spcPts val="600"/>
              </a:spcBef>
              <a:spcAft>
                <a:spcPct val="0"/>
              </a:spcAft>
              <a:buFont typeface="Verdana" panose="020B0604030504040204" pitchFamily="34" charset="0"/>
              <a:buChar char="•"/>
            </a:pPr>
            <a:r>
              <a:rPr lang="en-US" altLang="en-US" sz="2400" dirty="0" smtClean="0">
                <a:solidFill>
                  <a:srgbClr val="4C4845"/>
                </a:solidFill>
                <a:latin typeface="Verdana" panose="020B0604030504040204" pitchFamily="34" charset="0"/>
                <a:cs typeface="Verdana" panose="020B0604030504040204" pitchFamily="34" charset="0"/>
              </a:rPr>
              <a:t>What did the extended family/network do?</a:t>
            </a:r>
          </a:p>
          <a:p>
            <a:pPr marL="627063" lvl="1" eaLnBrk="1" hangingPunct="1">
              <a:spcBef>
                <a:spcPts val="600"/>
              </a:spcBef>
              <a:spcAft>
                <a:spcPct val="0"/>
              </a:spcAft>
              <a:buFont typeface="Verdana" panose="020B0604030504040204" pitchFamily="34" charset="0"/>
              <a:buChar char="•"/>
            </a:pPr>
            <a:r>
              <a:rPr lang="en-US" altLang="en-US" sz="2400" dirty="0" smtClean="0">
                <a:solidFill>
                  <a:srgbClr val="4C4845"/>
                </a:solidFill>
                <a:latin typeface="Verdana" panose="020B0604030504040204" pitchFamily="34" charset="0"/>
                <a:cs typeface="Verdana" panose="020B0604030504040204" pitchFamily="34" charset="0"/>
              </a:rPr>
              <a:t>What did your organization do?</a:t>
            </a:r>
          </a:p>
          <a:p>
            <a:pPr marL="627063" lvl="1" eaLnBrk="1" hangingPunct="1">
              <a:spcBef>
                <a:spcPts val="600"/>
              </a:spcBef>
              <a:spcAft>
                <a:spcPct val="0"/>
              </a:spcAft>
              <a:buFont typeface="Verdana" panose="020B0604030504040204" pitchFamily="34" charset="0"/>
              <a:buChar char="•"/>
            </a:pPr>
            <a:r>
              <a:rPr lang="en-US" altLang="en-US" sz="2400" dirty="0" smtClean="0">
                <a:solidFill>
                  <a:srgbClr val="4C4845"/>
                </a:solidFill>
                <a:latin typeface="Verdana" panose="020B0604030504040204" pitchFamily="34" charset="0"/>
                <a:cs typeface="Verdana" panose="020B0604030504040204" pitchFamily="34" charset="0"/>
              </a:rPr>
              <a:t>What else helped?</a:t>
            </a:r>
          </a:p>
        </p:txBody>
      </p:sp>
    </p:spTree>
    <p:extLst>
      <p:ext uri="{BB962C8B-B14F-4D97-AF65-F5344CB8AC3E}">
        <p14:creationId xmlns:p14="http://schemas.microsoft.com/office/powerpoint/2010/main" val="2142518404"/>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p:cNvSpPr>
            <a:spLocks noGrp="1" noChangeArrowheads="1"/>
          </p:cNvSpPr>
          <p:nvPr>
            <p:ph type="title"/>
          </p:nvPr>
        </p:nvSpPr>
        <p:spPr/>
        <p:txBody>
          <a:bodyPr/>
          <a:lstStyle/>
          <a:p>
            <a:r>
              <a:rPr lang="en-US" altLang="en-US" sz="2400" dirty="0">
                <a:solidFill>
                  <a:schemeClr val="tx1"/>
                </a:solidFill>
                <a:latin typeface="Verdana" pitchFamily="34" charset="0"/>
                <a:cs typeface="Verdana" pitchFamily="34" charset="0"/>
              </a:rPr>
              <a:t>Contact </a:t>
            </a:r>
            <a:r>
              <a:rPr lang="en-US" altLang="en-US" sz="2400" dirty="0" smtClean="0">
                <a:solidFill>
                  <a:schemeClr val="tx1"/>
                </a:solidFill>
                <a:latin typeface="Verdana" pitchFamily="34" charset="0"/>
                <a:cs typeface="Verdana" pitchFamily="34" charset="0"/>
              </a:rPr>
              <a:t>Content</a:t>
            </a:r>
            <a:endParaRPr lang="en-US" altLang="en-US" sz="2400" dirty="0">
              <a:solidFill>
                <a:schemeClr val="tx1"/>
              </a:solidFill>
              <a:latin typeface="Verdana" pitchFamily="34" charset="0"/>
              <a:cs typeface="Verdana" pitchFamily="34" charset="0"/>
            </a:endParaRPr>
          </a:p>
        </p:txBody>
      </p:sp>
      <p:grpSp>
        <p:nvGrpSpPr>
          <p:cNvPr id="9" name="Group 8"/>
          <p:cNvGrpSpPr/>
          <p:nvPr/>
        </p:nvGrpSpPr>
        <p:grpSpPr>
          <a:xfrm>
            <a:off x="914400" y="1371600"/>
            <a:ext cx="7391400" cy="5257800"/>
            <a:chOff x="1524000" y="1447800"/>
            <a:chExt cx="6121831" cy="4057021"/>
          </a:xfrm>
        </p:grpSpPr>
        <p:grpSp>
          <p:nvGrpSpPr>
            <p:cNvPr id="4" name="Group 3"/>
            <p:cNvGrpSpPr/>
            <p:nvPr/>
          </p:nvGrpSpPr>
          <p:grpSpPr>
            <a:xfrm>
              <a:off x="1524000" y="1447800"/>
              <a:ext cx="6096000" cy="4057021"/>
              <a:chOff x="1524000" y="1400489"/>
              <a:chExt cx="6096000" cy="4057021"/>
            </a:xfrm>
          </p:grpSpPr>
          <p:sp>
            <p:nvSpPr>
              <p:cNvPr id="5" name="Freeform 4"/>
              <p:cNvSpPr/>
              <p:nvPr/>
            </p:nvSpPr>
            <p:spPr>
              <a:xfrm>
                <a:off x="1524000" y="1400489"/>
                <a:ext cx="6096000" cy="1209780"/>
              </a:xfrm>
              <a:custGeom>
                <a:avLst/>
                <a:gdLst>
                  <a:gd name="connsiteX0" fmla="*/ 0 w 6096000"/>
                  <a:gd name="connsiteY0" fmla="*/ 201634 h 1209780"/>
                  <a:gd name="connsiteX1" fmla="*/ 201634 w 6096000"/>
                  <a:gd name="connsiteY1" fmla="*/ 0 h 1209780"/>
                  <a:gd name="connsiteX2" fmla="*/ 5894366 w 6096000"/>
                  <a:gd name="connsiteY2" fmla="*/ 0 h 1209780"/>
                  <a:gd name="connsiteX3" fmla="*/ 6096000 w 6096000"/>
                  <a:gd name="connsiteY3" fmla="*/ 201634 h 1209780"/>
                  <a:gd name="connsiteX4" fmla="*/ 6096000 w 6096000"/>
                  <a:gd name="connsiteY4" fmla="*/ 1008146 h 1209780"/>
                  <a:gd name="connsiteX5" fmla="*/ 5894366 w 6096000"/>
                  <a:gd name="connsiteY5" fmla="*/ 1209780 h 1209780"/>
                  <a:gd name="connsiteX6" fmla="*/ 201634 w 6096000"/>
                  <a:gd name="connsiteY6" fmla="*/ 1209780 h 1209780"/>
                  <a:gd name="connsiteX7" fmla="*/ 0 w 6096000"/>
                  <a:gd name="connsiteY7" fmla="*/ 1008146 h 1209780"/>
                  <a:gd name="connsiteX8" fmla="*/ 0 w 6096000"/>
                  <a:gd name="connsiteY8" fmla="*/ 201634 h 120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209780">
                    <a:moveTo>
                      <a:pt x="0" y="201634"/>
                    </a:moveTo>
                    <a:cubicBezTo>
                      <a:pt x="0" y="90275"/>
                      <a:pt x="90275" y="0"/>
                      <a:pt x="201634" y="0"/>
                    </a:cubicBezTo>
                    <a:lnTo>
                      <a:pt x="5894366" y="0"/>
                    </a:lnTo>
                    <a:cubicBezTo>
                      <a:pt x="6005725" y="0"/>
                      <a:pt x="6096000" y="90275"/>
                      <a:pt x="6096000" y="201634"/>
                    </a:cubicBezTo>
                    <a:lnTo>
                      <a:pt x="6096000" y="1008146"/>
                    </a:lnTo>
                    <a:cubicBezTo>
                      <a:pt x="6096000" y="1119505"/>
                      <a:pt x="6005725" y="1209780"/>
                      <a:pt x="5894366" y="1209780"/>
                    </a:cubicBezTo>
                    <a:lnTo>
                      <a:pt x="201634" y="1209780"/>
                    </a:lnTo>
                    <a:cubicBezTo>
                      <a:pt x="90275" y="1209780"/>
                      <a:pt x="0" y="1119505"/>
                      <a:pt x="0" y="1008146"/>
                    </a:cubicBezTo>
                    <a:lnTo>
                      <a:pt x="0" y="201634"/>
                    </a:lnTo>
                    <a:close/>
                  </a:path>
                </a:pathLst>
              </a:custGeom>
              <a:solidFill>
                <a:schemeClr val="accent1"/>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42877" tIns="142877" rIns="142877" bIns="142877" numCol="1" spcCol="1270" anchor="ctr" anchorCtr="0">
                <a:noAutofit/>
              </a:bodyPr>
              <a:lstStyle/>
              <a:p>
                <a:pPr lvl="0" algn="l" defTabSz="977900">
                  <a:lnSpc>
                    <a:spcPct val="90000"/>
                  </a:lnSpc>
                  <a:spcBef>
                    <a:spcPct val="0"/>
                  </a:spcBef>
                  <a:spcAft>
                    <a:spcPct val="35000"/>
                  </a:spcAft>
                </a:pPr>
                <a:r>
                  <a:rPr lang="en-US" sz="2200" kern="1200" dirty="0" smtClean="0"/>
                  <a:t>Assess for any change in safety (vulnerability, safety threats, protective capacity, interventions).</a:t>
                </a:r>
                <a:endParaRPr lang="en-US" sz="2200" kern="1200" dirty="0"/>
              </a:p>
            </p:txBody>
          </p:sp>
          <p:sp>
            <p:nvSpPr>
              <p:cNvPr id="6" name="Freeform 5"/>
              <p:cNvSpPr/>
              <p:nvPr/>
            </p:nvSpPr>
            <p:spPr>
              <a:xfrm>
                <a:off x="1524000" y="2850354"/>
                <a:ext cx="6096000" cy="1209780"/>
              </a:xfrm>
              <a:custGeom>
                <a:avLst/>
                <a:gdLst>
                  <a:gd name="connsiteX0" fmla="*/ 0 w 6096000"/>
                  <a:gd name="connsiteY0" fmla="*/ 201634 h 1209780"/>
                  <a:gd name="connsiteX1" fmla="*/ 201634 w 6096000"/>
                  <a:gd name="connsiteY1" fmla="*/ 0 h 1209780"/>
                  <a:gd name="connsiteX2" fmla="*/ 5894366 w 6096000"/>
                  <a:gd name="connsiteY2" fmla="*/ 0 h 1209780"/>
                  <a:gd name="connsiteX3" fmla="*/ 6096000 w 6096000"/>
                  <a:gd name="connsiteY3" fmla="*/ 201634 h 1209780"/>
                  <a:gd name="connsiteX4" fmla="*/ 6096000 w 6096000"/>
                  <a:gd name="connsiteY4" fmla="*/ 1008146 h 1209780"/>
                  <a:gd name="connsiteX5" fmla="*/ 5894366 w 6096000"/>
                  <a:gd name="connsiteY5" fmla="*/ 1209780 h 1209780"/>
                  <a:gd name="connsiteX6" fmla="*/ 201634 w 6096000"/>
                  <a:gd name="connsiteY6" fmla="*/ 1209780 h 1209780"/>
                  <a:gd name="connsiteX7" fmla="*/ 0 w 6096000"/>
                  <a:gd name="connsiteY7" fmla="*/ 1008146 h 1209780"/>
                  <a:gd name="connsiteX8" fmla="*/ 0 w 6096000"/>
                  <a:gd name="connsiteY8" fmla="*/ 201634 h 120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209780">
                    <a:moveTo>
                      <a:pt x="0" y="201634"/>
                    </a:moveTo>
                    <a:cubicBezTo>
                      <a:pt x="0" y="90275"/>
                      <a:pt x="90275" y="0"/>
                      <a:pt x="201634" y="0"/>
                    </a:cubicBezTo>
                    <a:lnTo>
                      <a:pt x="5894366" y="0"/>
                    </a:lnTo>
                    <a:cubicBezTo>
                      <a:pt x="6005725" y="0"/>
                      <a:pt x="6096000" y="90275"/>
                      <a:pt x="6096000" y="201634"/>
                    </a:cubicBezTo>
                    <a:lnTo>
                      <a:pt x="6096000" y="1008146"/>
                    </a:lnTo>
                    <a:cubicBezTo>
                      <a:pt x="6096000" y="1119505"/>
                      <a:pt x="6005725" y="1209780"/>
                      <a:pt x="5894366" y="1209780"/>
                    </a:cubicBezTo>
                    <a:lnTo>
                      <a:pt x="201634" y="1209780"/>
                    </a:lnTo>
                    <a:cubicBezTo>
                      <a:pt x="90275" y="1209780"/>
                      <a:pt x="0" y="1119505"/>
                      <a:pt x="0" y="1008146"/>
                    </a:cubicBezTo>
                    <a:lnTo>
                      <a:pt x="0" y="201634"/>
                    </a:lnTo>
                    <a:close/>
                  </a:path>
                </a:pathLst>
              </a:custGeom>
              <a:solidFill>
                <a:schemeClr val="accent2"/>
              </a:solidFill>
            </p:spPr>
            <p:style>
              <a:lnRef idx="2">
                <a:schemeClr val="lt1">
                  <a:hueOff val="0"/>
                  <a:satOff val="0"/>
                  <a:lumOff val="0"/>
                  <a:alphaOff val="0"/>
                </a:schemeClr>
              </a:lnRef>
              <a:fillRef idx="1">
                <a:scrgbClr r="0" g="0" b="0"/>
              </a:fillRef>
              <a:effectRef idx="0">
                <a:schemeClr val="accent3">
                  <a:hueOff val="-177738"/>
                  <a:satOff val="-13568"/>
                  <a:lumOff val="12254"/>
                  <a:alphaOff val="0"/>
                </a:schemeClr>
              </a:effectRef>
              <a:fontRef idx="minor">
                <a:schemeClr val="lt1"/>
              </a:fontRef>
            </p:style>
            <p:txBody>
              <a:bodyPr spcFirstLastPara="0" vert="horz" wrap="square" lIns="142877" tIns="142877" rIns="142877" bIns="142877" numCol="1" spcCol="1270" anchor="ctr" anchorCtr="0">
                <a:noAutofit/>
              </a:bodyPr>
              <a:lstStyle/>
              <a:p>
                <a:pPr lvl="0" algn="l" defTabSz="977900">
                  <a:lnSpc>
                    <a:spcPct val="90000"/>
                  </a:lnSpc>
                  <a:spcBef>
                    <a:spcPct val="0"/>
                  </a:spcBef>
                  <a:spcAft>
                    <a:spcPct val="35000"/>
                  </a:spcAft>
                </a:pPr>
                <a:endParaRPr lang="en-US" sz="2200" kern="1200" dirty="0" smtClean="0"/>
              </a:p>
            </p:txBody>
          </p:sp>
          <p:sp>
            <p:nvSpPr>
              <p:cNvPr id="7" name="Freeform 6"/>
              <p:cNvSpPr/>
              <p:nvPr/>
            </p:nvSpPr>
            <p:spPr>
              <a:xfrm>
                <a:off x="1524000" y="3883410"/>
                <a:ext cx="6096000" cy="364320"/>
              </a:xfrm>
              <a:custGeom>
                <a:avLst/>
                <a:gdLst>
                  <a:gd name="connsiteX0" fmla="*/ 0 w 6096000"/>
                  <a:gd name="connsiteY0" fmla="*/ 0 h 364320"/>
                  <a:gd name="connsiteX1" fmla="*/ 6096000 w 6096000"/>
                  <a:gd name="connsiteY1" fmla="*/ 0 h 364320"/>
                  <a:gd name="connsiteX2" fmla="*/ 6096000 w 6096000"/>
                  <a:gd name="connsiteY2" fmla="*/ 364320 h 364320"/>
                  <a:gd name="connsiteX3" fmla="*/ 0 w 6096000"/>
                  <a:gd name="connsiteY3" fmla="*/ 364320 h 364320"/>
                  <a:gd name="connsiteX4" fmla="*/ 0 w 6096000"/>
                  <a:gd name="connsiteY4" fmla="*/ 0 h 364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364320">
                    <a:moveTo>
                      <a:pt x="0" y="0"/>
                    </a:moveTo>
                    <a:lnTo>
                      <a:pt x="6096000" y="0"/>
                    </a:lnTo>
                    <a:lnTo>
                      <a:pt x="6096000" y="364320"/>
                    </a:lnTo>
                    <a:lnTo>
                      <a:pt x="0" y="3643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3548" tIns="27940" rIns="156464" bIns="27940" numCol="1" spcCol="1270" anchor="t" anchorCtr="0">
                <a:noAutofit/>
              </a:bodyPr>
              <a:lstStyle/>
              <a:p>
                <a:pPr marL="285750" lvl="1" indent="-285750" algn="l" defTabSz="755650">
                  <a:lnSpc>
                    <a:spcPct val="90000"/>
                  </a:lnSpc>
                  <a:spcBef>
                    <a:spcPct val="0"/>
                  </a:spcBef>
                  <a:spcAft>
                    <a:spcPct val="20000"/>
                  </a:spcAft>
                  <a:buFont typeface="Verdana" panose="020B0604030504040204" pitchFamily="34" charset="0"/>
                  <a:buChar char="••"/>
                </a:pPr>
                <a:endParaRPr lang="en-US" sz="1700" kern="1200" dirty="0" smtClean="0"/>
              </a:p>
            </p:txBody>
          </p:sp>
          <p:sp>
            <p:nvSpPr>
              <p:cNvPr id="8" name="Freeform 7"/>
              <p:cNvSpPr/>
              <p:nvPr/>
            </p:nvSpPr>
            <p:spPr>
              <a:xfrm>
                <a:off x="1524000" y="4247730"/>
                <a:ext cx="6096000" cy="1209780"/>
              </a:xfrm>
              <a:custGeom>
                <a:avLst/>
                <a:gdLst>
                  <a:gd name="connsiteX0" fmla="*/ 0 w 6096000"/>
                  <a:gd name="connsiteY0" fmla="*/ 201634 h 1209780"/>
                  <a:gd name="connsiteX1" fmla="*/ 201634 w 6096000"/>
                  <a:gd name="connsiteY1" fmla="*/ 0 h 1209780"/>
                  <a:gd name="connsiteX2" fmla="*/ 5894366 w 6096000"/>
                  <a:gd name="connsiteY2" fmla="*/ 0 h 1209780"/>
                  <a:gd name="connsiteX3" fmla="*/ 6096000 w 6096000"/>
                  <a:gd name="connsiteY3" fmla="*/ 201634 h 1209780"/>
                  <a:gd name="connsiteX4" fmla="*/ 6096000 w 6096000"/>
                  <a:gd name="connsiteY4" fmla="*/ 1008146 h 1209780"/>
                  <a:gd name="connsiteX5" fmla="*/ 5894366 w 6096000"/>
                  <a:gd name="connsiteY5" fmla="*/ 1209780 h 1209780"/>
                  <a:gd name="connsiteX6" fmla="*/ 201634 w 6096000"/>
                  <a:gd name="connsiteY6" fmla="*/ 1209780 h 1209780"/>
                  <a:gd name="connsiteX7" fmla="*/ 0 w 6096000"/>
                  <a:gd name="connsiteY7" fmla="*/ 1008146 h 1209780"/>
                  <a:gd name="connsiteX8" fmla="*/ 0 w 6096000"/>
                  <a:gd name="connsiteY8" fmla="*/ 201634 h 120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209780">
                    <a:moveTo>
                      <a:pt x="0" y="201634"/>
                    </a:moveTo>
                    <a:cubicBezTo>
                      <a:pt x="0" y="90275"/>
                      <a:pt x="90275" y="0"/>
                      <a:pt x="201634" y="0"/>
                    </a:cubicBezTo>
                    <a:lnTo>
                      <a:pt x="5894366" y="0"/>
                    </a:lnTo>
                    <a:cubicBezTo>
                      <a:pt x="6005725" y="0"/>
                      <a:pt x="6096000" y="90275"/>
                      <a:pt x="6096000" y="201634"/>
                    </a:cubicBezTo>
                    <a:lnTo>
                      <a:pt x="6096000" y="1008146"/>
                    </a:lnTo>
                    <a:cubicBezTo>
                      <a:pt x="6096000" y="1119505"/>
                      <a:pt x="6005725" y="1209780"/>
                      <a:pt x="5894366" y="1209780"/>
                    </a:cubicBezTo>
                    <a:lnTo>
                      <a:pt x="201634" y="1209780"/>
                    </a:lnTo>
                    <a:cubicBezTo>
                      <a:pt x="90275" y="1209780"/>
                      <a:pt x="0" y="1119505"/>
                      <a:pt x="0" y="1008146"/>
                    </a:cubicBezTo>
                    <a:lnTo>
                      <a:pt x="0" y="201634"/>
                    </a:lnTo>
                    <a:close/>
                  </a:path>
                </a:pathLst>
              </a:custGeom>
              <a:solidFill>
                <a:schemeClr val="tx2"/>
              </a:solidFill>
            </p:spPr>
            <p:style>
              <a:lnRef idx="2">
                <a:schemeClr val="lt1">
                  <a:hueOff val="0"/>
                  <a:satOff val="0"/>
                  <a:lumOff val="0"/>
                  <a:alphaOff val="0"/>
                </a:schemeClr>
              </a:lnRef>
              <a:fillRef idx="1">
                <a:scrgbClr r="0" g="0" b="0"/>
              </a:fillRef>
              <a:effectRef idx="0">
                <a:schemeClr val="accent3">
                  <a:hueOff val="-355475"/>
                  <a:satOff val="-27136"/>
                  <a:lumOff val="24509"/>
                  <a:alphaOff val="0"/>
                </a:schemeClr>
              </a:effectRef>
              <a:fontRef idx="minor">
                <a:schemeClr val="lt1"/>
              </a:fontRef>
            </p:style>
            <p:txBody>
              <a:bodyPr spcFirstLastPara="0" vert="horz" wrap="square" lIns="142877" tIns="142877" rIns="142877" bIns="142877" numCol="1" spcCol="1270" anchor="ctr" anchorCtr="0">
                <a:noAutofit/>
              </a:bodyPr>
              <a:lstStyle/>
              <a:p>
                <a:pPr lvl="0" algn="l" defTabSz="977900">
                  <a:lnSpc>
                    <a:spcPct val="90000"/>
                  </a:lnSpc>
                  <a:spcBef>
                    <a:spcPct val="0"/>
                  </a:spcBef>
                  <a:spcAft>
                    <a:spcPct val="35000"/>
                  </a:spcAft>
                </a:pPr>
                <a:r>
                  <a:rPr lang="en-US" sz="2200" kern="1200" smtClean="0"/>
                  <a:t>Assess for any change </a:t>
                </a:r>
                <a:r>
                  <a:rPr lang="en-US" sz="2200" kern="1200" dirty="0" smtClean="0"/>
                  <a:t>in needs (identification of new </a:t>
                </a:r>
                <a:r>
                  <a:rPr lang="en-US" sz="2200" kern="1200" smtClean="0"/>
                  <a:t>needs/                 needs </a:t>
                </a:r>
                <a:r>
                  <a:rPr lang="en-US" sz="2200" kern="1200" dirty="0" smtClean="0"/>
                  <a:t>reduction).</a:t>
                </a:r>
              </a:p>
            </p:txBody>
          </p:sp>
        </p:grpSp>
        <p:sp>
          <p:nvSpPr>
            <p:cNvPr id="3" name="TextBox 2"/>
            <p:cNvSpPr txBox="1"/>
            <p:nvPr/>
          </p:nvSpPr>
          <p:spPr>
            <a:xfrm>
              <a:off x="1740331" y="2969155"/>
              <a:ext cx="5905500" cy="1066800"/>
            </a:xfrm>
            <a:prstGeom prst="rect">
              <a:avLst/>
            </a:prstGeom>
          </p:spPr>
          <p:txBody>
            <a:bodyPr vert="horz" wrap="square" lIns="91440" tIns="45720" rIns="91440" bIns="45720" rtlCol="0" anchor="ctr">
              <a:normAutofit/>
            </a:bodyPr>
            <a:lstStyle/>
            <a:p>
              <a:pPr>
                <a:lnSpc>
                  <a:spcPct val="110000"/>
                </a:lnSpc>
              </a:pPr>
              <a:r>
                <a:rPr lang="en-US" sz="2200" dirty="0">
                  <a:solidFill>
                    <a:schemeClr val="bg1"/>
                  </a:solidFill>
                  <a:latin typeface="+mj-lt"/>
                </a:rPr>
                <a:t>Progress toward case plan objectives:</a:t>
              </a:r>
            </a:p>
            <a:p>
              <a:pPr marL="457200" lvl="0" indent="-457200">
                <a:lnSpc>
                  <a:spcPct val="110000"/>
                </a:lnSpc>
                <a:buFont typeface="Verdana" panose="020B0604030504040204" pitchFamily="34" charset="0"/>
                <a:buChar char="•"/>
              </a:pPr>
              <a:endParaRPr lang="en-US" dirty="0" smtClean="0">
                <a:solidFill>
                  <a:schemeClr val="bg1"/>
                </a:solidFill>
                <a:latin typeface="+mj-lt"/>
              </a:endParaRPr>
            </a:p>
            <a:p>
              <a:pPr marL="457200" lvl="0" indent="-457200">
                <a:lnSpc>
                  <a:spcPct val="110000"/>
                </a:lnSpc>
                <a:buFont typeface="Verdana" panose="020B0604030504040204" pitchFamily="34" charset="0"/>
                <a:buChar char="•"/>
              </a:pPr>
              <a:r>
                <a:rPr lang="en-US" b="0" dirty="0" smtClean="0">
                  <a:solidFill>
                    <a:schemeClr val="bg1"/>
                  </a:solidFill>
                  <a:latin typeface="+mj-lt"/>
                </a:rPr>
                <a:t>Demonstration </a:t>
              </a:r>
              <a:r>
                <a:rPr lang="en-US" b="0" dirty="0">
                  <a:solidFill>
                    <a:schemeClr val="bg1"/>
                  </a:solidFill>
                  <a:latin typeface="+mj-lt"/>
                </a:rPr>
                <a:t>of skills</a:t>
              </a:r>
            </a:p>
            <a:p>
              <a:pPr marL="457200" lvl="0" indent="-457200">
                <a:lnSpc>
                  <a:spcPct val="110000"/>
                </a:lnSpc>
                <a:buFont typeface="Verdana" panose="020B0604030504040204" pitchFamily="34" charset="0"/>
                <a:buChar char="•"/>
              </a:pPr>
              <a:r>
                <a:rPr lang="en-US" b="0" dirty="0">
                  <a:solidFill>
                    <a:schemeClr val="bg1"/>
                  </a:solidFill>
                  <a:latin typeface="+mj-lt"/>
                </a:rPr>
                <a:t>Participation in </a:t>
              </a:r>
              <a:r>
                <a:rPr lang="en-US" b="0" dirty="0" smtClean="0">
                  <a:solidFill>
                    <a:schemeClr val="bg1"/>
                  </a:solidFill>
                  <a:latin typeface="+mj-lt"/>
                </a:rPr>
                <a:t>services</a:t>
              </a:r>
              <a:endParaRPr lang="en-US" b="0" dirty="0">
                <a:solidFill>
                  <a:schemeClr val="bg1"/>
                </a:solidFill>
                <a:latin typeface="+mj-lt"/>
              </a:endParaRPr>
            </a:p>
          </p:txBody>
        </p:sp>
      </p:grpSp>
    </p:spTree>
    <p:extLst>
      <p:ext uri="{BB962C8B-B14F-4D97-AF65-F5344CB8AC3E}">
        <p14:creationId xmlns:p14="http://schemas.microsoft.com/office/powerpoint/2010/main" val="2976030029"/>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2"/>
          <p:cNvSpPr>
            <a:spLocks noGrp="1"/>
          </p:cNvSpPr>
          <p:nvPr>
            <p:ph type="title"/>
          </p:nvPr>
        </p:nvSpPr>
        <p:spPr/>
        <p:txBody>
          <a:bodyPr/>
          <a:lstStyle/>
          <a:p>
            <a:pPr eaLnBrk="1" hangingPunct="1">
              <a:lnSpc>
                <a:spcPct val="100000"/>
              </a:lnSpc>
            </a:pPr>
            <a:r>
              <a:rPr lang="en-US" altLang="en-US" sz="2400">
                <a:solidFill>
                  <a:schemeClr val="tx1"/>
                </a:solidFill>
                <a:latin typeface="Verdana" pitchFamily="34" charset="0"/>
                <a:ea typeface="+mj-ea"/>
                <a:cs typeface="Verdana" pitchFamily="34" charset="0"/>
              </a:rPr>
              <a:t>What </a:t>
            </a:r>
            <a:r>
              <a:rPr lang="en-US" altLang="en-US" sz="2400" smtClean="0">
                <a:solidFill>
                  <a:schemeClr val="tx1"/>
                </a:solidFill>
                <a:latin typeface="Verdana" pitchFamily="34" charset="0"/>
                <a:ea typeface="+mj-ea"/>
                <a:cs typeface="Verdana" pitchFamily="34" charset="0"/>
              </a:rPr>
              <a:t>helps</a:t>
            </a:r>
            <a:r>
              <a:rPr lang="en-US" altLang="en-US" sz="2400" dirty="0">
                <a:solidFill>
                  <a:schemeClr val="tx1"/>
                </a:solidFill>
                <a:latin typeface="Verdana" pitchFamily="34" charset="0"/>
                <a:ea typeface="+mj-ea"/>
                <a:cs typeface="Verdana" pitchFamily="34" charset="0"/>
              </a:rPr>
              <a:t>?</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84566935"/>
              </p:ext>
            </p:extLst>
          </p:nvPr>
        </p:nvGraphicFramePr>
        <p:xfrm>
          <a:off x="453683" y="1447800"/>
          <a:ext cx="84582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66068473"/>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normAutofit/>
          </a:bodyPr>
          <a:lstStyle/>
          <a:p>
            <a:pPr eaLnBrk="1" hangingPunct="1">
              <a:lnSpc>
                <a:spcPct val="100000"/>
              </a:lnSpc>
            </a:pPr>
            <a:r>
              <a:rPr lang="en-US" altLang="en-US" sz="2400" dirty="0">
                <a:solidFill>
                  <a:schemeClr val="tx1"/>
                </a:solidFill>
                <a:latin typeface="Verdana" pitchFamily="34" charset="0"/>
                <a:ea typeface="+mj-ea"/>
                <a:cs typeface="Verdana" pitchFamily="34" charset="0"/>
              </a:rPr>
              <a:t>Working With Families During Reunification</a:t>
            </a:r>
          </a:p>
        </p:txBody>
      </p:sp>
      <p:sp>
        <p:nvSpPr>
          <p:cNvPr id="6" name="Content Placeholder 5"/>
          <p:cNvSpPr>
            <a:spLocks noGrp="1"/>
          </p:cNvSpPr>
          <p:nvPr>
            <p:ph sz="quarter" idx="4294967295"/>
          </p:nvPr>
        </p:nvSpPr>
        <p:spPr>
          <a:xfrm>
            <a:off x="446649" y="1600200"/>
            <a:ext cx="3935413" cy="4373562"/>
          </a:xfrm>
        </p:spPr>
        <p:txBody>
          <a:bodyPr/>
          <a:lstStyle/>
          <a:p>
            <a:pPr marL="514350" indent="-457200" eaLnBrk="1" hangingPunct="1">
              <a:spcBef>
                <a:spcPts val="600"/>
              </a:spcBef>
              <a:spcAft>
                <a:spcPts val="600"/>
              </a:spcAft>
              <a:buFont typeface="Verdana" panose="020B0604030504040204" pitchFamily="34" charset="0"/>
              <a:buChar char="•"/>
            </a:pPr>
            <a:r>
              <a:rPr lang="en-US" altLang="en-US" sz="2000" dirty="0">
                <a:latin typeface="Verdana" panose="020B0604030504040204" pitchFamily="34" charset="0"/>
                <a:cs typeface="Verdana" panose="020B0604030504040204" pitchFamily="34" charset="0"/>
              </a:rPr>
              <a:t>Keep a sense of urgency: Be clear about timelines for decision making.</a:t>
            </a:r>
          </a:p>
          <a:p>
            <a:pPr marL="514350" indent="-457200" eaLnBrk="1" hangingPunct="1">
              <a:spcBef>
                <a:spcPts val="600"/>
              </a:spcBef>
              <a:spcAft>
                <a:spcPts val="600"/>
              </a:spcAft>
              <a:buFont typeface="Verdana" panose="020B0604030504040204" pitchFamily="34" charset="0"/>
              <a:buChar char="•"/>
            </a:pPr>
            <a:r>
              <a:rPr lang="en-US" altLang="en-US" sz="2000" dirty="0">
                <a:latin typeface="Verdana" panose="020B0604030504040204" pitchFamily="34" charset="0"/>
                <a:cs typeface="Verdana" panose="020B0604030504040204" pitchFamily="34" charset="0"/>
              </a:rPr>
              <a:t>Orient the parents to shared understanding of safety threats, risk, and the process for evaluating change.</a:t>
            </a:r>
          </a:p>
          <a:p>
            <a:pPr marL="514350" indent="-457200" eaLnBrk="1" hangingPunct="1">
              <a:spcBef>
                <a:spcPts val="600"/>
              </a:spcBef>
              <a:spcAft>
                <a:spcPts val="600"/>
              </a:spcAft>
              <a:buFont typeface="Verdana" panose="020B0604030504040204" pitchFamily="34" charset="0"/>
              <a:buChar char="•"/>
            </a:pPr>
            <a:r>
              <a:rPr lang="en-US" altLang="en-US" sz="2000" dirty="0">
                <a:latin typeface="Verdana" panose="020B0604030504040204" pitchFamily="34" charset="0"/>
                <a:cs typeface="Verdana" panose="020B0604030504040204" pitchFamily="34" charset="0"/>
              </a:rPr>
              <a:t>Expand the family’s support network</a:t>
            </a:r>
          </a:p>
          <a:p>
            <a:endParaRPr lang="en-US" dirty="0"/>
          </a:p>
        </p:txBody>
      </p:sp>
      <p:sp>
        <p:nvSpPr>
          <p:cNvPr id="8" name="Content Placeholder 7"/>
          <p:cNvSpPr>
            <a:spLocks noGrp="1"/>
          </p:cNvSpPr>
          <p:nvPr>
            <p:ph sz="quarter" idx="4294967295"/>
          </p:nvPr>
        </p:nvSpPr>
        <p:spPr>
          <a:xfrm>
            <a:off x="4778742" y="1600200"/>
            <a:ext cx="3884612" cy="4373562"/>
          </a:xfrm>
        </p:spPr>
        <p:txBody>
          <a:bodyPr/>
          <a:lstStyle/>
          <a:p>
            <a:pPr marL="514350" indent="-457200" eaLnBrk="1" hangingPunct="1">
              <a:spcBef>
                <a:spcPts val="600"/>
              </a:spcBef>
              <a:spcAft>
                <a:spcPts val="600"/>
              </a:spcAft>
              <a:buFont typeface="Verdana" panose="020B0604030504040204" pitchFamily="34" charset="0"/>
              <a:buChar char="•"/>
            </a:pPr>
            <a:r>
              <a:rPr lang="en-US" altLang="en-US" sz="2000" dirty="0">
                <a:latin typeface="Verdana" panose="020B0604030504040204" pitchFamily="34" charset="0"/>
                <a:cs typeface="Verdana" panose="020B0604030504040204" pitchFamily="34" charset="0"/>
              </a:rPr>
              <a:t>Create planned, purposeful, progressive contacts and visits that take family wishes and culture into account</a:t>
            </a:r>
          </a:p>
          <a:p>
            <a:pPr marL="514350" indent="-457200" eaLnBrk="1" hangingPunct="1">
              <a:spcBef>
                <a:spcPts val="600"/>
              </a:spcBef>
              <a:spcAft>
                <a:spcPts val="600"/>
              </a:spcAft>
              <a:buFont typeface="Verdana" panose="020B0604030504040204" pitchFamily="34" charset="0"/>
              <a:buChar char="•"/>
            </a:pPr>
            <a:r>
              <a:rPr lang="en-US" altLang="en-US" sz="2000" dirty="0">
                <a:latin typeface="Verdana" panose="020B0604030504040204" pitchFamily="34" charset="0"/>
                <a:cs typeface="Verdana" panose="020B0604030504040204" pitchFamily="34" charset="0"/>
              </a:rPr>
              <a:t>Create opportunities for parents to demonstrate “</a:t>
            </a:r>
            <a:r>
              <a:rPr lang="en-US" altLang="ja-JP" sz="2000" dirty="0">
                <a:latin typeface="Verdana" panose="020B0604030504040204" pitchFamily="34" charset="0"/>
                <a:cs typeface="Verdana" panose="020B0604030504040204" pitchFamily="34" charset="0"/>
              </a:rPr>
              <a:t>acts of protection” during visits</a:t>
            </a:r>
          </a:p>
          <a:p>
            <a:pPr marL="514350" indent="-457200" eaLnBrk="1" hangingPunct="1">
              <a:spcBef>
                <a:spcPts val="600"/>
              </a:spcBef>
              <a:spcAft>
                <a:spcPts val="600"/>
              </a:spcAft>
              <a:buFont typeface="Verdana" panose="020B0604030504040204" pitchFamily="34" charset="0"/>
              <a:buChar char="•"/>
            </a:pPr>
            <a:r>
              <a:rPr lang="en-US" altLang="en-US" sz="2000" dirty="0">
                <a:latin typeface="Verdana" panose="020B0604030504040204" pitchFamily="34" charset="0"/>
                <a:cs typeface="Verdana" panose="020B0604030504040204" pitchFamily="34" charset="0"/>
              </a:rPr>
              <a:t>Expect challenges and the “</a:t>
            </a:r>
            <a:r>
              <a:rPr lang="en-US" altLang="ja-JP" sz="2000" dirty="0">
                <a:latin typeface="Verdana" panose="020B0604030504040204" pitchFamily="34" charset="0"/>
                <a:cs typeface="Verdana" panose="020B0604030504040204" pitchFamily="34" charset="0"/>
              </a:rPr>
              <a:t>uneven path”</a:t>
            </a:r>
          </a:p>
          <a:p>
            <a:endParaRPr lang="en-US" dirty="0"/>
          </a:p>
        </p:txBody>
      </p:sp>
    </p:spTree>
    <p:extLst>
      <p:ext uri="{BB962C8B-B14F-4D97-AF65-F5344CB8AC3E}">
        <p14:creationId xmlns:p14="http://schemas.microsoft.com/office/powerpoint/2010/main" val="3079839638"/>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pPr eaLnBrk="1" hangingPunct="1">
              <a:lnSpc>
                <a:spcPct val="100000"/>
              </a:lnSpc>
            </a:pPr>
            <a:r>
              <a:rPr lang="en-US" altLang="en-US" sz="2400" dirty="0">
                <a:solidFill>
                  <a:schemeClr val="tx1"/>
                </a:solidFill>
                <a:latin typeface="Verdana" pitchFamily="34" charset="0"/>
                <a:ea typeface="+mj-ea"/>
                <a:cs typeface="Verdana" pitchFamily="34" charset="0"/>
              </a:rPr>
              <a:t>Orienting Families to the Reunification Process</a:t>
            </a:r>
          </a:p>
        </p:txBody>
      </p:sp>
      <p:sp>
        <p:nvSpPr>
          <p:cNvPr id="119811" name="Content Placeholder 2"/>
          <p:cNvSpPr>
            <a:spLocks noGrp="1"/>
          </p:cNvSpPr>
          <p:nvPr>
            <p:ph idx="4294967295"/>
          </p:nvPr>
        </p:nvSpPr>
        <p:spPr>
          <a:xfrm>
            <a:off x="457200" y="1447800"/>
            <a:ext cx="8382000" cy="4984750"/>
          </a:xfrm>
        </p:spPr>
        <p:txBody>
          <a:bodyPr/>
          <a:lstStyle/>
          <a:p>
            <a:pPr marL="461963" indent="-461963" eaLnBrk="1" hangingPunct="1">
              <a:buFont typeface="Verdana" panose="020B0604030504040204" pitchFamily="34" charset="0"/>
              <a:buChar char="•"/>
            </a:pPr>
            <a:r>
              <a:rPr lang="en-US" altLang="en-US" sz="2000" dirty="0" smtClean="0">
                <a:latin typeface="Verdana" panose="020B0604030504040204" pitchFamily="34" charset="0"/>
                <a:cs typeface="Verdana" panose="020B0604030504040204" pitchFamily="34" charset="0"/>
              </a:rPr>
              <a:t>Explain the process (why, what, how).</a:t>
            </a:r>
          </a:p>
          <a:p>
            <a:pPr marL="461963" indent="-461963" eaLnBrk="1" hangingPunct="1">
              <a:buFont typeface="Verdana" panose="020B0604030504040204" pitchFamily="34" charset="0"/>
              <a:buChar char="•"/>
            </a:pPr>
            <a:r>
              <a:rPr lang="en-US" altLang="en-US" sz="2000" dirty="0" smtClean="0">
                <a:latin typeface="Verdana" panose="020B0604030504040204" pitchFamily="34" charset="0"/>
                <a:cs typeface="Verdana" panose="020B0604030504040204" pitchFamily="34" charset="0"/>
              </a:rPr>
              <a:t>Review and clarify the harm/danger statements.</a:t>
            </a:r>
          </a:p>
          <a:p>
            <a:pPr marL="461963" indent="-461963" eaLnBrk="1" hangingPunct="1">
              <a:buFont typeface="Verdana" panose="020B0604030504040204" pitchFamily="34" charset="0"/>
              <a:buChar char="•"/>
            </a:pPr>
            <a:r>
              <a:rPr lang="en-US" altLang="en-US" sz="2000" dirty="0" smtClean="0">
                <a:latin typeface="Verdana" panose="020B0604030504040204" pitchFamily="34" charset="0"/>
                <a:cs typeface="Verdana" panose="020B0604030504040204" pitchFamily="34" charset="0"/>
              </a:rPr>
              <a:t>Review and clarify the safety goal.</a:t>
            </a:r>
          </a:p>
          <a:p>
            <a:pPr marL="461963" indent="-461963" eaLnBrk="1" hangingPunct="1">
              <a:buFont typeface="Verdana" panose="020B0604030504040204" pitchFamily="34" charset="0"/>
              <a:buChar char="•"/>
            </a:pPr>
            <a:r>
              <a:rPr lang="en-US" altLang="en-US" sz="2000" dirty="0" smtClean="0">
                <a:latin typeface="Verdana" panose="020B0604030504040204" pitchFamily="34" charset="0"/>
                <a:cs typeface="Verdana" panose="020B0604030504040204" pitchFamily="34" charset="0"/>
              </a:rPr>
              <a:t>Talk with families about …</a:t>
            </a:r>
          </a:p>
          <a:p>
            <a:pPr marL="461963" indent="-461963" eaLnBrk="1" hangingPunct="1"/>
            <a:endParaRPr lang="en-US" altLang="en-US" dirty="0" smtClean="0">
              <a:latin typeface="Verdana" panose="020B0604030504040204" pitchFamily="34" charset="0"/>
              <a:cs typeface="Verdana" panose="020B0604030504040204" pitchFamily="34" charset="0"/>
            </a:endParaRPr>
          </a:p>
        </p:txBody>
      </p:sp>
      <p:graphicFrame>
        <p:nvGraphicFramePr>
          <p:cNvPr id="4" name="Diagram 3"/>
          <p:cNvGraphicFramePr/>
          <p:nvPr>
            <p:extLst>
              <p:ext uri="{D42A27DB-BD31-4B8C-83A1-F6EECF244321}">
                <p14:modId xmlns:p14="http://schemas.microsoft.com/office/powerpoint/2010/main" val="2270014906"/>
              </p:ext>
            </p:extLst>
          </p:nvPr>
        </p:nvGraphicFramePr>
        <p:xfrm>
          <a:off x="457200" y="2667000"/>
          <a:ext cx="8305800"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0419082"/>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lnSpc>
                <a:spcPct val="100000"/>
              </a:lnSpc>
              <a:defRPr/>
            </a:pPr>
            <a:r>
              <a:rPr lang="en-US" sz="2400" dirty="0">
                <a:solidFill>
                  <a:schemeClr val="tx1"/>
                </a:solidFill>
                <a:latin typeface="Verdana" pitchFamily="34" charset="0"/>
                <a:ea typeface="+mj-ea"/>
                <a:cs typeface="Verdana" pitchFamily="34" charset="0"/>
              </a:rPr>
              <a:t>Quality Contacts as an Intervention Over Time</a:t>
            </a:r>
          </a:p>
        </p:txBody>
      </p:sp>
      <p:sp>
        <p:nvSpPr>
          <p:cNvPr id="4" name="Content Placeholder 3"/>
          <p:cNvSpPr>
            <a:spLocks noGrp="1"/>
          </p:cNvSpPr>
          <p:nvPr>
            <p:ph sz="quarter" idx="4294967295"/>
          </p:nvPr>
        </p:nvSpPr>
        <p:spPr>
          <a:xfrm>
            <a:off x="457200" y="1447800"/>
            <a:ext cx="8240713" cy="4983162"/>
          </a:xfrm>
        </p:spPr>
        <p:txBody>
          <a:bodyPr/>
          <a:lstStyle/>
          <a:p>
            <a:pPr marL="465138" indent="-465138">
              <a:buClr>
                <a:schemeClr val="tx1"/>
              </a:buClr>
              <a:buFont typeface="Verdana" panose="020B0604030504040204" pitchFamily="34" charset="0"/>
              <a:buChar char="•"/>
              <a:defRPr/>
            </a:pPr>
            <a:r>
              <a:rPr lang="en-US" sz="2250" dirty="0"/>
              <a:t>Behaviorally worded objectives that link to danger and goal statements serve as a foundation for monthly conversations about building </a:t>
            </a:r>
            <a:r>
              <a:rPr lang="en-US" sz="2250" dirty="0" smtClean="0"/>
              <a:t>protective actions.</a:t>
            </a:r>
            <a:endParaRPr lang="en-US" sz="2250" dirty="0"/>
          </a:p>
          <a:p>
            <a:pPr marL="465138" indent="-465138">
              <a:buClr>
                <a:schemeClr val="tx1"/>
              </a:buClr>
              <a:buFont typeface="Verdana" panose="020B0604030504040204" pitchFamily="34" charset="0"/>
              <a:buChar char="•"/>
              <a:defRPr/>
            </a:pPr>
            <a:endParaRPr lang="en-US" sz="2250" dirty="0"/>
          </a:p>
          <a:p>
            <a:pPr marL="465138" indent="-465138">
              <a:buClr>
                <a:schemeClr val="tx1"/>
              </a:buClr>
              <a:buFont typeface="Verdana" panose="020B0604030504040204" pitchFamily="34" charset="0"/>
              <a:buChar char="•"/>
              <a:defRPr/>
            </a:pPr>
            <a:r>
              <a:rPr lang="en-US" sz="2250" dirty="0"/>
              <a:t>Partner with families to reflect on and assess progress and change strategies on a monthly basis.</a:t>
            </a:r>
          </a:p>
          <a:p>
            <a:pPr marL="465138" indent="-465138">
              <a:buClr>
                <a:schemeClr val="tx1"/>
              </a:buClr>
              <a:buFont typeface="Verdana" panose="020B0604030504040204" pitchFamily="34" charset="0"/>
              <a:buChar char="•"/>
              <a:defRPr/>
            </a:pPr>
            <a:endParaRPr lang="en-US" sz="2250" dirty="0"/>
          </a:p>
          <a:p>
            <a:pPr marL="465138" indent="-465138">
              <a:buClr>
                <a:schemeClr val="tx1"/>
              </a:buClr>
              <a:buFont typeface="Verdana" panose="020B0604030504040204" pitchFamily="34" charset="0"/>
              <a:buChar char="•"/>
              <a:defRPr/>
            </a:pPr>
            <a:r>
              <a:rPr lang="en-US" sz="2250" dirty="0"/>
              <a:t>Use visitation as an opportunity to practice and demonstrate actions of protection.</a:t>
            </a:r>
          </a:p>
          <a:p>
            <a:pPr marL="465138" indent="-465138">
              <a:buClr>
                <a:schemeClr val="tx1"/>
              </a:buClr>
              <a:buFont typeface="Verdana" panose="020B0604030504040204" pitchFamily="34" charset="0"/>
              <a:buChar char="•"/>
              <a:defRPr/>
            </a:pPr>
            <a:endParaRPr lang="en-US" sz="2250" dirty="0"/>
          </a:p>
          <a:p>
            <a:pPr marL="465138" indent="-465138">
              <a:buClr>
                <a:schemeClr val="tx1"/>
              </a:buClr>
              <a:buFont typeface="Verdana" panose="020B0604030504040204" pitchFamily="34" charset="0"/>
              <a:buChar char="•"/>
              <a:defRPr/>
            </a:pPr>
            <a:r>
              <a:rPr lang="en-US" sz="2250" dirty="0"/>
              <a:t>Use information from monthly check-ins to complete formal reassessments.</a:t>
            </a:r>
          </a:p>
          <a:p>
            <a:pPr marL="321457" indent="-321457">
              <a:buClr>
                <a:schemeClr val="tx1"/>
              </a:buClr>
              <a:buFont typeface="Verdana" panose="020B0604030504040204" pitchFamily="34" charset="0"/>
              <a:buChar char="•"/>
              <a:defRPr/>
            </a:pPr>
            <a:endParaRPr lang="en-US" sz="2250" dirty="0"/>
          </a:p>
        </p:txBody>
      </p:sp>
    </p:spTree>
    <p:extLst>
      <p:ext uri="{BB962C8B-B14F-4D97-AF65-F5344CB8AC3E}">
        <p14:creationId xmlns:p14="http://schemas.microsoft.com/office/powerpoint/2010/main" val="396132993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pPr eaLnBrk="1" hangingPunct="1"/>
            <a:r>
              <a:rPr lang="en-US" altLang="en-US" sz="2400" dirty="0">
                <a:solidFill>
                  <a:schemeClr val="tx1"/>
                </a:solidFill>
                <a:latin typeface="Verdana" pitchFamily="34" charset="0"/>
                <a:ea typeface="+mj-ea"/>
                <a:cs typeface="Verdana" pitchFamily="34" charset="0"/>
              </a:rPr>
              <a:t>Staying Focused: The SDM</a:t>
            </a:r>
            <a:r>
              <a:rPr lang="en-US" altLang="en-US" sz="2400" baseline="30000" dirty="0">
                <a:solidFill>
                  <a:schemeClr val="tx1"/>
                </a:solidFill>
                <a:latin typeface="Verdana" pitchFamily="34" charset="0"/>
                <a:ea typeface="+mj-ea"/>
                <a:cs typeface="Verdana" pitchFamily="34" charset="0"/>
              </a:rPr>
              <a:t>®</a:t>
            </a:r>
            <a:r>
              <a:rPr lang="en-US" altLang="en-US" sz="2400" dirty="0">
                <a:solidFill>
                  <a:schemeClr val="tx1"/>
                </a:solidFill>
                <a:latin typeface="Verdana" pitchFamily="34" charset="0"/>
                <a:ea typeface="+mj-ea"/>
                <a:cs typeface="Verdana" pitchFamily="34" charset="0"/>
              </a:rPr>
              <a:t> Connection</a:t>
            </a:r>
          </a:p>
        </p:txBody>
      </p:sp>
      <p:sp>
        <p:nvSpPr>
          <p:cNvPr id="4" name="Content Placeholder 3"/>
          <p:cNvSpPr>
            <a:spLocks noGrp="1"/>
          </p:cNvSpPr>
          <p:nvPr>
            <p:ph sz="quarter" idx="4294967295"/>
          </p:nvPr>
        </p:nvSpPr>
        <p:spPr>
          <a:xfrm>
            <a:off x="410308" y="1754214"/>
            <a:ext cx="8534400" cy="457200"/>
          </a:xfrm>
        </p:spPr>
        <p:txBody>
          <a:bodyPr/>
          <a:lstStyle/>
          <a:p>
            <a:pPr marL="320675" indent="-320675" defTabSz="455613">
              <a:spcBef>
                <a:spcPct val="0"/>
              </a:spcBef>
              <a:spcAft>
                <a:spcPct val="0"/>
              </a:spcAft>
              <a:buClr>
                <a:schemeClr val="tx1"/>
              </a:buClr>
              <a:buFont typeface="Verdana" panose="020B0604030504040204" pitchFamily="34" charset="0"/>
              <a:buAutoNum type="arabicPeriod"/>
            </a:pPr>
            <a:r>
              <a:rPr lang="en-US" altLang="en-US" sz="1900" b="1" dirty="0" smtClean="0">
                <a:solidFill>
                  <a:schemeClr val="tx1"/>
                </a:solidFill>
                <a:latin typeface="Verdana" panose="020B0604030504040204" pitchFamily="34" charset="0"/>
                <a:cs typeface="Verdana" panose="020B0604030504040204" pitchFamily="34" charset="0"/>
              </a:rPr>
              <a:t>Reduced risk level </a:t>
            </a:r>
            <a:r>
              <a:rPr lang="en-US" altLang="en-US" sz="1900" dirty="0" smtClean="0">
                <a:solidFill>
                  <a:schemeClr val="tx1"/>
                </a:solidFill>
                <a:latin typeface="Verdana" panose="020B0604030504040204" pitchFamily="34" charset="0"/>
                <a:cs typeface="Verdana" panose="020B0604030504040204" pitchFamily="34" charset="0"/>
              </a:rPr>
              <a:t>= low or moderate</a:t>
            </a:r>
          </a:p>
          <a:p>
            <a:pPr marL="320675" lvl="1" indent="0" defTabSz="455613">
              <a:spcBef>
                <a:spcPct val="0"/>
              </a:spcBef>
              <a:spcAft>
                <a:spcPct val="0"/>
              </a:spcAft>
              <a:buFont typeface="Arial" panose="020B0604020202020204" pitchFamily="34" charset="0"/>
              <a:buNone/>
            </a:pPr>
            <a:r>
              <a:rPr lang="en-US" altLang="en-US" sz="1900" dirty="0" smtClean="0">
                <a:solidFill>
                  <a:schemeClr val="tx1"/>
                </a:solidFill>
                <a:latin typeface="Verdana" panose="020B0604030504040204" pitchFamily="34" charset="0"/>
                <a:cs typeface="Verdana" panose="020B0604030504040204" pitchFamily="34" charset="0"/>
              </a:rPr>
              <a:t>Includes no new reports and progress toward case plan goals = meaningful behavior change</a:t>
            </a:r>
          </a:p>
          <a:p>
            <a:pPr marL="320675" indent="-320675" defTabSz="455613">
              <a:spcBef>
                <a:spcPct val="0"/>
              </a:spcBef>
              <a:spcAft>
                <a:spcPct val="0"/>
              </a:spcAft>
              <a:buFont typeface="Verdana" panose="020B0604030504040204" pitchFamily="34" charset="0"/>
              <a:buAutoNum type="arabicPeriod"/>
            </a:pPr>
            <a:endParaRPr lang="en-US" altLang="en-US" sz="1900" dirty="0" smtClean="0">
              <a:solidFill>
                <a:schemeClr val="tx1"/>
              </a:solidFill>
              <a:latin typeface="Verdana" panose="020B0604030504040204" pitchFamily="34" charset="0"/>
              <a:cs typeface="Verdana" panose="020B0604030504040204" pitchFamily="34" charset="0"/>
            </a:endParaRPr>
          </a:p>
          <a:p>
            <a:pPr marL="320675" indent="-320675" defTabSz="455613">
              <a:spcBef>
                <a:spcPct val="0"/>
              </a:spcBef>
              <a:spcAft>
                <a:spcPct val="0"/>
              </a:spcAft>
              <a:buFont typeface="Verdana" panose="020B0604030504040204" pitchFamily="34" charset="0"/>
              <a:buAutoNum type="arabicPeriod"/>
            </a:pPr>
            <a:endParaRPr lang="en-US" altLang="en-US" sz="1900" b="1" dirty="0" smtClean="0">
              <a:solidFill>
                <a:schemeClr val="tx1"/>
              </a:solidFill>
              <a:latin typeface="Verdana" panose="020B0604030504040204" pitchFamily="34" charset="0"/>
              <a:cs typeface="Verdana" panose="020B0604030504040204" pitchFamily="34" charset="0"/>
            </a:endParaRPr>
          </a:p>
          <a:p>
            <a:pPr marL="320675" indent="-320675" defTabSz="455613">
              <a:spcBef>
                <a:spcPct val="0"/>
              </a:spcBef>
              <a:spcAft>
                <a:spcPct val="0"/>
              </a:spcAft>
              <a:buFont typeface="Verdana" panose="020B0604030504040204" pitchFamily="34" charset="0"/>
              <a:buAutoNum type="arabicPeriod"/>
            </a:pPr>
            <a:r>
              <a:rPr lang="en-US" altLang="en-US" sz="1900" b="1" dirty="0" smtClean="0">
                <a:solidFill>
                  <a:schemeClr val="tx1"/>
                </a:solidFill>
                <a:latin typeface="Verdana" panose="020B0604030504040204" pitchFamily="34" charset="0"/>
                <a:cs typeface="Verdana" panose="020B0604030504040204" pitchFamily="34" charset="0"/>
              </a:rPr>
              <a:t>Visitation frequency and quality </a:t>
            </a:r>
            <a:r>
              <a:rPr lang="en-US" altLang="en-US" sz="1900" dirty="0" smtClean="0">
                <a:solidFill>
                  <a:schemeClr val="tx1"/>
                </a:solidFill>
                <a:latin typeface="Verdana" panose="020B0604030504040204" pitchFamily="34" charset="0"/>
                <a:cs typeface="Verdana" panose="020B0604030504040204" pitchFamily="34" charset="0"/>
              </a:rPr>
              <a:t>= consistent demonstration of acts of protection during visits that mitigate the danger</a:t>
            </a:r>
          </a:p>
          <a:p>
            <a:pPr marL="320675" indent="-320675" defTabSz="455613">
              <a:spcBef>
                <a:spcPct val="0"/>
              </a:spcBef>
              <a:spcAft>
                <a:spcPct val="0"/>
              </a:spcAft>
              <a:buFont typeface="Verdana" panose="020B0604030504040204" pitchFamily="34" charset="0"/>
              <a:buAutoNum type="arabicPeriod"/>
            </a:pPr>
            <a:endParaRPr lang="en-US" altLang="en-US" sz="1900" dirty="0" smtClean="0">
              <a:solidFill>
                <a:schemeClr val="tx1"/>
              </a:solidFill>
              <a:latin typeface="Verdana" panose="020B0604030504040204" pitchFamily="34" charset="0"/>
              <a:cs typeface="Verdana" panose="020B0604030504040204" pitchFamily="34" charset="0"/>
            </a:endParaRPr>
          </a:p>
          <a:p>
            <a:pPr marL="320675" indent="-320675" defTabSz="455613">
              <a:spcBef>
                <a:spcPct val="0"/>
              </a:spcBef>
              <a:spcAft>
                <a:spcPct val="0"/>
              </a:spcAft>
              <a:buFont typeface="Verdana" panose="020B0604030504040204" pitchFamily="34" charset="0"/>
              <a:buAutoNum type="arabicPeriod"/>
            </a:pPr>
            <a:endParaRPr lang="en-US" altLang="en-US" sz="1900" b="1" dirty="0" smtClean="0">
              <a:solidFill>
                <a:schemeClr val="tx1"/>
              </a:solidFill>
              <a:latin typeface="Verdana" panose="020B0604030504040204" pitchFamily="34" charset="0"/>
              <a:cs typeface="Verdana" panose="020B0604030504040204" pitchFamily="34" charset="0"/>
            </a:endParaRPr>
          </a:p>
          <a:p>
            <a:pPr marL="320675" indent="-320675" defTabSz="455613">
              <a:spcBef>
                <a:spcPct val="0"/>
              </a:spcBef>
              <a:spcAft>
                <a:spcPct val="0"/>
              </a:spcAft>
              <a:buFont typeface="Verdana" panose="020B0604030504040204" pitchFamily="34" charset="0"/>
              <a:buAutoNum type="arabicPeriod"/>
            </a:pPr>
            <a:r>
              <a:rPr lang="en-US" altLang="en-US" sz="1900" b="1" dirty="0" smtClean="0">
                <a:solidFill>
                  <a:schemeClr val="tx1"/>
                </a:solidFill>
                <a:latin typeface="Verdana" panose="020B0604030504040204" pitchFamily="34" charset="0"/>
                <a:cs typeface="Verdana" panose="020B0604030504040204" pitchFamily="34" charset="0"/>
              </a:rPr>
              <a:t>Safety threats resolved </a:t>
            </a:r>
            <a:r>
              <a:rPr lang="en-US" altLang="en-US" sz="1900" dirty="0" smtClean="0">
                <a:solidFill>
                  <a:schemeClr val="tx1"/>
                </a:solidFill>
                <a:latin typeface="Verdana" panose="020B0604030504040204" pitchFamily="34" charset="0"/>
                <a:cs typeface="Verdana" panose="020B0604030504040204" pitchFamily="34" charset="0"/>
              </a:rPr>
              <a:t>= safe or safe with plan now</a:t>
            </a:r>
          </a:p>
        </p:txBody>
      </p:sp>
      <p:graphicFrame>
        <p:nvGraphicFramePr>
          <p:cNvPr id="7" name="Diagram 6"/>
          <p:cNvGraphicFramePr/>
          <p:nvPr>
            <p:extLst>
              <p:ext uri="{D42A27DB-BD31-4B8C-83A1-F6EECF244321}">
                <p14:modId xmlns:p14="http://schemas.microsoft.com/office/powerpoint/2010/main" val="3132506882"/>
              </p:ext>
            </p:extLst>
          </p:nvPr>
        </p:nvGraphicFramePr>
        <p:xfrm>
          <a:off x="1143000" y="1675253"/>
          <a:ext cx="7391400" cy="5371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8005" name="Rectangle 7"/>
          <p:cNvSpPr>
            <a:spLocks noChangeArrowheads="1"/>
          </p:cNvSpPr>
          <p:nvPr/>
        </p:nvSpPr>
        <p:spPr bwMode="auto">
          <a:xfrm>
            <a:off x="304800" y="1241425"/>
            <a:ext cx="845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mtClean="0">
                <a:solidFill>
                  <a:srgbClr val="E56849"/>
                </a:solidFill>
                <a:latin typeface="Verdana" panose="020B0604030504040204" pitchFamily="34" charset="0"/>
              </a:rPr>
              <a:t>Reunification Reassessment </a:t>
            </a:r>
            <a:r>
              <a:rPr lang="en-US" altLang="en-US" dirty="0" smtClean="0">
                <a:solidFill>
                  <a:srgbClr val="E56849"/>
                </a:solidFill>
                <a:latin typeface="Verdana" panose="020B0604030504040204" pitchFamily="34" charset="0"/>
              </a:rPr>
              <a:t>Key Questions:</a:t>
            </a:r>
          </a:p>
        </p:txBody>
      </p:sp>
      <p:sp>
        <p:nvSpPr>
          <p:cNvPr id="9" name="TextBox 8"/>
          <p:cNvSpPr txBox="1"/>
          <p:nvPr/>
        </p:nvSpPr>
        <p:spPr>
          <a:xfrm>
            <a:off x="381000" y="3657600"/>
            <a:ext cx="8534400" cy="457200"/>
          </a:xfrm>
          <a:prstGeom prst="rect">
            <a:avLst/>
          </a:prstGeom>
        </p:spPr>
        <p:txBody>
          <a:bodyPr anchor="ctr">
            <a:normAutofit fontScale="92500" lnSpcReduction="10000"/>
          </a:bodyPr>
          <a:lstStyle/>
          <a:p>
            <a:pPr defTabSz="457177" fontAlgn="auto">
              <a:spcAft>
                <a:spcPts val="0"/>
              </a:spcAft>
              <a:defRPr/>
            </a:pPr>
            <a:endParaRPr lang="en-US" sz="2800" b="0" dirty="0">
              <a:solidFill>
                <a:srgbClr val="FFFFFF"/>
              </a:solidFill>
              <a:latin typeface="Verdana"/>
              <a:ea typeface="MS PGothic" panose="020B0600070205080204" pitchFamily="34" charset="-128"/>
              <a:cs typeface="Verdana"/>
            </a:endParaRPr>
          </a:p>
        </p:txBody>
      </p:sp>
    </p:spTree>
    <p:extLst>
      <p:ext uri="{BB962C8B-B14F-4D97-AF65-F5344CB8AC3E}">
        <p14:creationId xmlns:p14="http://schemas.microsoft.com/office/powerpoint/2010/main" val="220062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1447800" y="1981200"/>
            <a:ext cx="6350000" cy="4385734"/>
          </a:xfrm>
        </p:spPr>
        <p:txBody>
          <a:bodyPr/>
          <a:lstStyle/>
          <a:p>
            <a:pPr algn="ctr" defTabSz="912813" eaLnBrk="1" hangingPunct="1"/>
            <a:r>
              <a:rPr lang="en-US" altLang="en-US" sz="4500" b="1" dirty="0" smtClean="0">
                <a:solidFill>
                  <a:schemeClr val="tx1"/>
                </a:solidFill>
              </a:rPr>
              <a:t>The SDM</a:t>
            </a:r>
            <a:r>
              <a:rPr lang="en-US" altLang="en-US" sz="4500" b="1" baseline="30000" dirty="0" smtClean="0">
                <a:solidFill>
                  <a:schemeClr val="tx1"/>
                </a:solidFill>
              </a:rPr>
              <a:t>®</a:t>
            </a:r>
            <a:r>
              <a:rPr lang="en-US" altLang="en-US" sz="4500" b="1" dirty="0" smtClean="0">
                <a:solidFill>
                  <a:schemeClr val="tx1"/>
                </a:solidFill>
              </a:rPr>
              <a:t> Reunification Reassessment</a:t>
            </a:r>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8080"/>
          <a:stretch/>
        </p:blipFill>
        <p:spPr>
          <a:xfrm>
            <a:off x="1503462" y="1191357"/>
            <a:ext cx="6137077" cy="5666643"/>
          </a:xfrm>
          <a:prstGeom prst="rect">
            <a:avLst/>
          </a:prstGeom>
        </p:spPr>
      </p:pic>
      <p:sp>
        <p:nvSpPr>
          <p:cNvPr id="6" name="Title 1"/>
          <p:cNvSpPr>
            <a:spLocks noGrp="1"/>
          </p:cNvSpPr>
          <p:nvPr>
            <p:ph type="title"/>
          </p:nvPr>
        </p:nvSpPr>
        <p:spPr>
          <a:xfrm>
            <a:off x="457200" y="0"/>
            <a:ext cx="8795288" cy="962025"/>
          </a:xfrm>
        </p:spPr>
        <p:txBody>
          <a:bodyPr/>
          <a:lstStyle/>
          <a:p>
            <a:r>
              <a:rPr lang="en-US" sz="2400" b="0" dirty="0" smtClean="0">
                <a:solidFill>
                  <a:schemeClr val="tx1"/>
                </a:solidFill>
                <a:latin typeface="Verdana" pitchFamily="34" charset="0"/>
                <a:cs typeface="Verdana" pitchFamily="34" charset="0"/>
              </a:rPr>
              <a:t>The SDM</a:t>
            </a:r>
            <a:r>
              <a:rPr lang="en-US" sz="2400" b="0" baseline="30000" dirty="0">
                <a:solidFill>
                  <a:schemeClr val="tx1"/>
                </a:solidFill>
                <a:latin typeface="Verdana" pitchFamily="34" charset="0"/>
                <a:cs typeface="Verdana" pitchFamily="34" charset="0"/>
              </a:rPr>
              <a:t>®</a:t>
            </a:r>
            <a:r>
              <a:rPr lang="en-US" sz="2400" b="0" dirty="0">
                <a:solidFill>
                  <a:schemeClr val="tx1"/>
                </a:solidFill>
                <a:latin typeface="Verdana" pitchFamily="34" charset="0"/>
                <a:cs typeface="Verdana" pitchFamily="34" charset="0"/>
              </a:rPr>
              <a:t> </a:t>
            </a:r>
            <a:r>
              <a:rPr lang="en-US" sz="2400" b="0">
                <a:solidFill>
                  <a:schemeClr val="tx1"/>
                </a:solidFill>
                <a:latin typeface="Verdana" pitchFamily="34" charset="0"/>
                <a:cs typeface="Verdana" pitchFamily="34" charset="0"/>
              </a:rPr>
              <a:t>Reunification </a:t>
            </a:r>
            <a:r>
              <a:rPr lang="en-US" sz="2400" b="0" smtClean="0">
                <a:solidFill>
                  <a:schemeClr val="tx1"/>
                </a:solidFill>
                <a:latin typeface="Verdana" pitchFamily="34" charset="0"/>
                <a:cs typeface="Verdana" pitchFamily="34" charset="0"/>
              </a:rPr>
              <a:t>Reassessment </a:t>
            </a:r>
            <a:r>
              <a:rPr lang="en-US" sz="2400" b="0" dirty="0">
                <a:solidFill>
                  <a:schemeClr val="tx1"/>
                </a:solidFill>
                <a:latin typeface="Verdana" pitchFamily="34" charset="0"/>
                <a:cs typeface="Verdana" pitchFamily="34" charset="0"/>
              </a:rPr>
              <a:t>H</a:t>
            </a:r>
            <a:r>
              <a:rPr lang="en-US" sz="2400" b="0" dirty="0" smtClean="0">
                <a:solidFill>
                  <a:schemeClr val="tx1"/>
                </a:solidFill>
                <a:latin typeface="Verdana" pitchFamily="34" charset="0"/>
                <a:cs typeface="Verdana" pitchFamily="34" charset="0"/>
              </a:rPr>
              <a:t>elps Evaluate Permanency Goals</a:t>
            </a:r>
            <a:endParaRPr lang="en-US" sz="2400" b="0" dirty="0">
              <a:solidFill>
                <a:schemeClr val="tx1"/>
              </a:solidFill>
              <a:latin typeface="Verdana" pitchFamily="34" charset="0"/>
              <a:cs typeface="Verdana" pitchFamily="34" charset="0"/>
            </a:endParaRPr>
          </a:p>
        </p:txBody>
      </p:sp>
    </p:spTree>
    <p:extLst>
      <p:ext uri="{BB962C8B-B14F-4D97-AF65-F5344CB8AC3E}">
        <p14:creationId xmlns:p14="http://schemas.microsoft.com/office/powerpoint/2010/main" val="172673819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2735026529"/>
              </p:ext>
            </p:extLst>
          </p:nvPr>
        </p:nvGraphicFramePr>
        <p:xfrm>
          <a:off x="2514600" y="0"/>
          <a:ext cx="6096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a:xfrm>
            <a:off x="381000" y="1066800"/>
            <a:ext cx="3723468" cy="961998"/>
          </a:xfrm>
          <a:prstGeom prst="rect">
            <a:avLst/>
          </a:prstGeom>
        </p:spPr>
        <p:txBody>
          <a:bodyPr vert="horz" lIns="91440" tIns="45720" rIns="91440" bIns="45720" rtlCol="0" anchor="ctr">
            <a:noAutofit/>
          </a:bodyPr>
          <a:lstStyle>
            <a:lvl1pPr algn="l" defTabSz="457200" rtl="0" eaLnBrk="1" latinLnBrk="0" hangingPunct="1">
              <a:lnSpc>
                <a:spcPct val="100000"/>
              </a:lnSpc>
              <a:spcBef>
                <a:spcPct val="0"/>
              </a:spcBef>
              <a:buNone/>
              <a:defRPr sz="3200" kern="1200">
                <a:solidFill>
                  <a:srgbClr val="393634"/>
                </a:solidFill>
                <a:latin typeface="Verdana"/>
                <a:ea typeface="+mj-ea"/>
                <a:cs typeface="Verdana"/>
              </a:defRPr>
            </a:lvl1pPr>
          </a:lstStyle>
          <a:p>
            <a:pPr fontAlgn="auto">
              <a:spcAft>
                <a:spcPts val="0"/>
              </a:spcAft>
            </a:pPr>
            <a:r>
              <a:rPr lang="en-US" sz="3100" dirty="0" smtClean="0">
                <a:solidFill>
                  <a:srgbClr val="484C45"/>
                </a:solidFill>
                <a:latin typeface="Verdana" pitchFamily="34" charset="0"/>
                <a:cs typeface="Verdana" pitchFamily="34" charset="0"/>
              </a:rPr>
              <a:t>There are four main sections of the SDM</a:t>
            </a:r>
            <a:r>
              <a:rPr lang="en-US" sz="3100" baseline="30000" smtClean="0">
                <a:solidFill>
                  <a:srgbClr val="484C45"/>
                </a:solidFill>
                <a:latin typeface="Verdana" pitchFamily="34" charset="0"/>
                <a:cs typeface="Verdana" pitchFamily="34" charset="0"/>
              </a:rPr>
              <a:t>® </a:t>
            </a:r>
            <a:r>
              <a:rPr lang="en-US" sz="3100">
                <a:solidFill>
                  <a:srgbClr val="484C45"/>
                </a:solidFill>
                <a:latin typeface="Verdana" pitchFamily="34" charset="0"/>
                <a:cs typeface="Verdana" pitchFamily="34" charset="0"/>
              </a:rPr>
              <a:t>r</a:t>
            </a:r>
            <a:r>
              <a:rPr lang="en-US" sz="3100" smtClean="0">
                <a:solidFill>
                  <a:srgbClr val="484C45"/>
                </a:solidFill>
                <a:latin typeface="Verdana" pitchFamily="34" charset="0"/>
                <a:cs typeface="Verdana" pitchFamily="34" charset="0"/>
              </a:rPr>
              <a:t>eunification reassessment</a:t>
            </a:r>
            <a:r>
              <a:rPr lang="en-US" sz="3100" dirty="0">
                <a:solidFill>
                  <a:srgbClr val="484C45"/>
                </a:solidFill>
                <a:latin typeface="Verdana" pitchFamily="34" charset="0"/>
                <a:cs typeface="Verdana" pitchFamily="34" charset="0"/>
              </a:rPr>
              <a:t>:</a:t>
            </a:r>
          </a:p>
        </p:txBody>
      </p:sp>
    </p:spTree>
    <p:extLst>
      <p:ext uri="{BB962C8B-B14F-4D97-AF65-F5344CB8AC3E}">
        <p14:creationId xmlns:p14="http://schemas.microsoft.com/office/powerpoint/2010/main" val="34773745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Placeholder 7"/>
          <p:cNvSpPr txBox="1">
            <a:spLocks/>
          </p:cNvSpPr>
          <p:nvPr/>
        </p:nvSpPr>
        <p:spPr bwMode="auto">
          <a:xfrm>
            <a:off x="838200" y="1981200"/>
            <a:ext cx="3278188" cy="639763"/>
          </a:xfrm>
          <a:prstGeom prst="rect">
            <a:avLst/>
          </a:prstGeom>
          <a:noFill/>
          <a:ln w="9525">
            <a:noFill/>
            <a:miter lim="800000"/>
            <a:headEnd/>
            <a:tailEnd/>
          </a:ln>
        </p:spPr>
        <p:txBody>
          <a:bodyPr anchor="b"/>
          <a:lstStyle/>
          <a:p>
            <a:pPr eaLnBrk="1" hangingPunct="1">
              <a:spcBef>
                <a:spcPct val="20000"/>
              </a:spcBef>
              <a:buFont typeface="Arial" pitchFamily="34" charset="0"/>
              <a:buNone/>
              <a:defRPr/>
            </a:pPr>
            <a:r>
              <a:rPr lang="en-US" sz="2000" dirty="0">
                <a:latin typeface="+mj-lt"/>
                <a:ea typeface="Verdana" pitchFamily="34" charset="0"/>
                <a:cs typeface="Verdana" pitchFamily="34" charset="0"/>
              </a:rPr>
              <a:t>Mom’s household</a:t>
            </a:r>
          </a:p>
        </p:txBody>
      </p:sp>
      <p:sp>
        <p:nvSpPr>
          <p:cNvPr id="4101" name="Text Placeholder 8"/>
          <p:cNvSpPr txBox="1">
            <a:spLocks/>
          </p:cNvSpPr>
          <p:nvPr/>
        </p:nvSpPr>
        <p:spPr bwMode="auto">
          <a:xfrm>
            <a:off x="4492625" y="1981200"/>
            <a:ext cx="4041775" cy="639763"/>
          </a:xfrm>
          <a:prstGeom prst="rect">
            <a:avLst/>
          </a:prstGeom>
          <a:noFill/>
          <a:ln w="9525">
            <a:noFill/>
            <a:miter lim="800000"/>
            <a:headEnd/>
            <a:tailEnd/>
          </a:ln>
        </p:spPr>
        <p:txBody>
          <a:bodyPr anchor="b"/>
          <a:lstStyle/>
          <a:p>
            <a:pPr eaLnBrk="1" hangingPunct="1">
              <a:spcBef>
                <a:spcPct val="20000"/>
              </a:spcBef>
              <a:buFont typeface="Arial" pitchFamily="34" charset="0"/>
              <a:buNone/>
              <a:defRPr/>
            </a:pPr>
            <a:r>
              <a:rPr lang="en-US" sz="2000" dirty="0">
                <a:latin typeface="+mj-lt"/>
                <a:ea typeface="Verdana" pitchFamily="34" charset="0"/>
                <a:cs typeface="Verdana" pitchFamily="34" charset="0"/>
              </a:rPr>
              <a:t>Dad’s household</a:t>
            </a:r>
          </a:p>
        </p:txBody>
      </p:sp>
      <p:pic>
        <p:nvPicPr>
          <p:cNvPr id="8" name="Picture 1" descr="C:\Users\jennifer\AppData\Local\Microsoft\Windows\Temporary Internet Files\Content.IE5\UEG744J7\MC900432680[1].png"/>
          <p:cNvPicPr>
            <a:picLocks noChangeAspect="1" noChangeArrowheads="1"/>
          </p:cNvPicPr>
          <p:nvPr/>
        </p:nvPicPr>
        <p:blipFill>
          <a:blip r:embed="rId3" cstate="print"/>
          <a:srcRect/>
          <a:stretch>
            <a:fillRect/>
          </a:stretch>
        </p:blipFill>
        <p:spPr bwMode="auto">
          <a:xfrm>
            <a:off x="419894" y="2724150"/>
            <a:ext cx="41148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1" descr="C:\Users\jennifer\AppData\Local\Microsoft\Windows\Temporary Internet Files\Content.IE5\UEG744J7\MC900432680[1].png"/>
          <p:cNvPicPr>
            <a:picLocks noChangeAspect="1" noChangeArrowheads="1"/>
          </p:cNvPicPr>
          <p:nvPr/>
        </p:nvPicPr>
        <p:blipFill>
          <a:blip r:embed="rId3" cstate="print"/>
          <a:srcRect/>
          <a:stretch>
            <a:fillRect/>
          </a:stretch>
        </p:blipFill>
        <p:spPr bwMode="auto">
          <a:xfrm>
            <a:off x="4724400" y="2743200"/>
            <a:ext cx="41148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222" name="Title 1"/>
          <p:cNvSpPr txBox="1">
            <a:spLocks/>
          </p:cNvSpPr>
          <p:nvPr/>
        </p:nvSpPr>
        <p:spPr bwMode="auto">
          <a:xfrm>
            <a:off x="399653" y="241797"/>
            <a:ext cx="8649493"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sz="2400" b="0" dirty="0">
                <a:latin typeface="Verdana"/>
                <a:ea typeface="+mj-ea"/>
                <a:cs typeface="Verdana"/>
              </a:rPr>
              <a:t>Allegations on Dad: </a:t>
            </a:r>
            <a:r>
              <a:rPr lang="en-US" altLang="en-US" sz="2400" b="0" dirty="0" smtClean="0">
                <a:latin typeface="Verdana"/>
                <a:ea typeface="+mj-ea"/>
                <a:cs typeface="Verdana"/>
              </a:rPr>
              <a:t>Mom </a:t>
            </a:r>
            <a:r>
              <a:rPr lang="en-US" altLang="en-US" sz="2400" b="0" dirty="0">
                <a:latin typeface="Verdana"/>
                <a:ea typeface="+mj-ea"/>
                <a:cs typeface="Verdana"/>
              </a:rPr>
              <a:t>and Dad live apart, child lives with Mom and visits regularly in Dad’s household</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4800" y="1394705"/>
            <a:ext cx="2366241" cy="5432298"/>
            <a:chOff x="408766" y="1382844"/>
            <a:chExt cx="2366241" cy="5432298"/>
          </a:xfrm>
        </p:grpSpPr>
        <p:sp>
          <p:nvSpPr>
            <p:cNvPr id="5" name="Freeform 4"/>
            <p:cNvSpPr/>
            <p:nvPr/>
          </p:nvSpPr>
          <p:spPr>
            <a:xfrm>
              <a:off x="408766" y="1382844"/>
              <a:ext cx="2366241" cy="5432298"/>
            </a:xfrm>
            <a:custGeom>
              <a:avLst/>
              <a:gdLst>
                <a:gd name="connsiteX0" fmla="*/ 0 w 1814671"/>
                <a:gd name="connsiteY0" fmla="*/ 181467 h 5432298"/>
                <a:gd name="connsiteX1" fmla="*/ 181467 w 1814671"/>
                <a:gd name="connsiteY1" fmla="*/ 0 h 5432298"/>
                <a:gd name="connsiteX2" fmla="*/ 1633204 w 1814671"/>
                <a:gd name="connsiteY2" fmla="*/ 0 h 5432298"/>
                <a:gd name="connsiteX3" fmla="*/ 1814671 w 1814671"/>
                <a:gd name="connsiteY3" fmla="*/ 181467 h 5432298"/>
                <a:gd name="connsiteX4" fmla="*/ 1814671 w 1814671"/>
                <a:gd name="connsiteY4" fmla="*/ 5250831 h 5432298"/>
                <a:gd name="connsiteX5" fmla="*/ 1633204 w 1814671"/>
                <a:gd name="connsiteY5" fmla="*/ 5432298 h 5432298"/>
                <a:gd name="connsiteX6" fmla="*/ 181467 w 1814671"/>
                <a:gd name="connsiteY6" fmla="*/ 5432298 h 5432298"/>
                <a:gd name="connsiteX7" fmla="*/ 0 w 1814671"/>
                <a:gd name="connsiteY7" fmla="*/ 5250831 h 5432298"/>
                <a:gd name="connsiteX8" fmla="*/ 0 w 1814671"/>
                <a:gd name="connsiteY8" fmla="*/ 181467 h 543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4671" h="5432298">
                  <a:moveTo>
                    <a:pt x="0" y="181467"/>
                  </a:moveTo>
                  <a:cubicBezTo>
                    <a:pt x="0" y="81246"/>
                    <a:pt x="81246" y="0"/>
                    <a:pt x="181467" y="0"/>
                  </a:cubicBezTo>
                  <a:lnTo>
                    <a:pt x="1633204" y="0"/>
                  </a:lnTo>
                  <a:cubicBezTo>
                    <a:pt x="1733425" y="0"/>
                    <a:pt x="1814671" y="81246"/>
                    <a:pt x="1814671" y="181467"/>
                  </a:cubicBezTo>
                  <a:lnTo>
                    <a:pt x="1814671" y="5250831"/>
                  </a:lnTo>
                  <a:cubicBezTo>
                    <a:pt x="1814671" y="5351052"/>
                    <a:pt x="1733425" y="5432298"/>
                    <a:pt x="1633204" y="5432298"/>
                  </a:cubicBezTo>
                  <a:lnTo>
                    <a:pt x="181467" y="5432298"/>
                  </a:lnTo>
                  <a:cubicBezTo>
                    <a:pt x="81246" y="5432298"/>
                    <a:pt x="0" y="5351052"/>
                    <a:pt x="0" y="5250831"/>
                  </a:cubicBezTo>
                  <a:lnTo>
                    <a:pt x="0" y="18146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5760" tIns="365760" rIns="365760" bIns="1879346" numCol="1" spcCol="1270" anchor="t" anchorCtr="0">
              <a:noAutofit/>
            </a:bodyPr>
            <a:lstStyle/>
            <a:p>
              <a:pPr lvl="0" algn="l" defTabSz="800100">
                <a:lnSpc>
                  <a:spcPct val="90000"/>
                </a:lnSpc>
                <a:spcBef>
                  <a:spcPct val="0"/>
                </a:spcBef>
                <a:spcAft>
                  <a:spcPct val="35000"/>
                </a:spcAft>
              </a:pPr>
              <a:r>
                <a:rPr lang="en-US" sz="1800" b="0" kern="1200" dirty="0" smtClean="0">
                  <a:latin typeface="+mj-lt"/>
                  <a:ea typeface="Tahoma" pitchFamily="34" charset="0"/>
                  <a:cs typeface="Tahoma" pitchFamily="34" charset="0"/>
                </a:rPr>
                <a:t>Can the child be reunified with the family at this time?</a:t>
              </a:r>
              <a:endParaRPr lang="en-US" sz="1800" b="0" kern="1200" dirty="0">
                <a:latin typeface="+mj-lt"/>
                <a:ea typeface="Tahoma" pitchFamily="34" charset="0"/>
                <a:cs typeface="Tahoma" pitchFamily="34" charset="0"/>
              </a:endParaRPr>
            </a:p>
          </p:txBody>
        </p:sp>
        <p:sp>
          <p:nvSpPr>
            <p:cNvPr id="8" name="Freeform 7"/>
            <p:cNvSpPr/>
            <p:nvPr/>
          </p:nvSpPr>
          <p:spPr>
            <a:xfrm>
              <a:off x="598981" y="4536791"/>
              <a:ext cx="2176026" cy="2016000"/>
            </a:xfrm>
            <a:custGeom>
              <a:avLst/>
              <a:gdLst>
                <a:gd name="connsiteX0" fmla="*/ 0 w 2176026"/>
                <a:gd name="connsiteY0" fmla="*/ 201600 h 2016000"/>
                <a:gd name="connsiteX1" fmla="*/ 201600 w 2176026"/>
                <a:gd name="connsiteY1" fmla="*/ 0 h 2016000"/>
                <a:gd name="connsiteX2" fmla="*/ 1974426 w 2176026"/>
                <a:gd name="connsiteY2" fmla="*/ 0 h 2016000"/>
                <a:gd name="connsiteX3" fmla="*/ 2176026 w 2176026"/>
                <a:gd name="connsiteY3" fmla="*/ 201600 h 2016000"/>
                <a:gd name="connsiteX4" fmla="*/ 2176026 w 2176026"/>
                <a:gd name="connsiteY4" fmla="*/ 1814400 h 2016000"/>
                <a:gd name="connsiteX5" fmla="*/ 1974426 w 2176026"/>
                <a:gd name="connsiteY5" fmla="*/ 2016000 h 2016000"/>
                <a:gd name="connsiteX6" fmla="*/ 201600 w 2176026"/>
                <a:gd name="connsiteY6" fmla="*/ 2016000 h 2016000"/>
                <a:gd name="connsiteX7" fmla="*/ 0 w 2176026"/>
                <a:gd name="connsiteY7" fmla="*/ 1814400 h 2016000"/>
                <a:gd name="connsiteX8" fmla="*/ 0 w 2176026"/>
                <a:gd name="connsiteY8" fmla="*/ 201600 h 2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6026" h="2016000">
                  <a:moveTo>
                    <a:pt x="0" y="201600"/>
                  </a:moveTo>
                  <a:cubicBezTo>
                    <a:pt x="0" y="90259"/>
                    <a:pt x="90259" y="0"/>
                    <a:pt x="201600" y="0"/>
                  </a:cubicBezTo>
                  <a:lnTo>
                    <a:pt x="1974426" y="0"/>
                  </a:lnTo>
                  <a:cubicBezTo>
                    <a:pt x="2085767" y="0"/>
                    <a:pt x="2176026" y="90259"/>
                    <a:pt x="2176026" y="201600"/>
                  </a:cubicBezTo>
                  <a:lnTo>
                    <a:pt x="2176026" y="1814400"/>
                  </a:lnTo>
                  <a:cubicBezTo>
                    <a:pt x="2176026" y="1925741"/>
                    <a:pt x="2085767" y="2016000"/>
                    <a:pt x="1974426" y="2016000"/>
                  </a:cubicBezTo>
                  <a:lnTo>
                    <a:pt x="201600" y="2016000"/>
                  </a:lnTo>
                  <a:cubicBezTo>
                    <a:pt x="90259" y="2016000"/>
                    <a:pt x="0" y="1925741"/>
                    <a:pt x="0" y="1814400"/>
                  </a:cubicBezTo>
                  <a:lnTo>
                    <a:pt x="0" y="20160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7063" tIns="187063" rIns="187063" bIns="187063" numCol="1" spcCol="1270" anchor="t" anchorCtr="0">
              <a:noAutofit/>
            </a:bodyPr>
            <a:lstStyle/>
            <a:p>
              <a:pPr marL="171450" lvl="1" indent="-171450" algn="l" defTabSz="800100">
                <a:lnSpc>
                  <a:spcPct val="90000"/>
                </a:lnSpc>
                <a:spcBef>
                  <a:spcPct val="0"/>
                </a:spcBef>
                <a:spcAft>
                  <a:spcPct val="15000"/>
                </a:spcAft>
                <a:buChar char="••"/>
              </a:pPr>
              <a:endParaRPr lang="en-US" sz="1800" kern="1200" dirty="0">
                <a:latin typeface="+mj-lt"/>
                <a:ea typeface="Tahoma" pitchFamily="34" charset="0"/>
                <a:cs typeface="Tahoma" pitchFamily="34" charset="0"/>
              </a:endParaRPr>
            </a:p>
          </p:txBody>
        </p:sp>
      </p:grpSp>
      <p:sp>
        <p:nvSpPr>
          <p:cNvPr id="4" name="TextBox 3"/>
          <p:cNvSpPr txBox="1"/>
          <p:nvPr/>
        </p:nvSpPr>
        <p:spPr>
          <a:xfrm>
            <a:off x="2776450" y="1232841"/>
            <a:ext cx="6367550" cy="4324981"/>
          </a:xfrm>
          <a:prstGeom prst="rect">
            <a:avLst/>
          </a:prstGeom>
        </p:spPr>
        <p:txBody>
          <a:bodyPr vert="horz" wrap="square" lIns="91440" tIns="45720" rIns="91440" bIns="45720" rtlCol="0" anchor="t">
            <a:noAutofit/>
          </a:bodyPr>
          <a:lstStyle/>
          <a:p>
            <a:pPr defTabSz="457200" eaLnBrk="1" fontAlgn="auto" hangingPunct="1">
              <a:spcAft>
                <a:spcPts val="0"/>
              </a:spcAft>
            </a:pPr>
            <a:r>
              <a:rPr lang="en-US" dirty="0" smtClean="0">
                <a:solidFill>
                  <a:srgbClr val="484C45"/>
                </a:solidFill>
                <a:latin typeface="Verdana"/>
                <a:cs typeface="Verdana"/>
              </a:rPr>
              <a:t>Which Cases:	</a:t>
            </a:r>
            <a:r>
              <a:rPr lang="en-US" b="0" dirty="0" smtClean="0">
                <a:solidFill>
                  <a:srgbClr val="484C45"/>
                </a:solidFill>
                <a:latin typeface="Verdana"/>
              </a:rPr>
              <a:t>All open FR cases where at least one 				child remains in placement for a 					household</a:t>
            </a:r>
          </a:p>
          <a:p>
            <a:pPr defTabSz="457200" eaLnBrk="1" fontAlgn="auto" hangingPunct="1">
              <a:spcAft>
                <a:spcPts val="0"/>
              </a:spcAft>
            </a:pPr>
            <a:endParaRPr lang="en-US" dirty="0" smtClean="0">
              <a:solidFill>
                <a:srgbClr val="484C45"/>
              </a:solidFill>
              <a:latin typeface="Verdana"/>
            </a:endParaRPr>
          </a:p>
          <a:p>
            <a:pPr defTabSz="457200" eaLnBrk="1" fontAlgn="auto" hangingPunct="1">
              <a:spcAft>
                <a:spcPts val="0"/>
              </a:spcAft>
            </a:pPr>
            <a:r>
              <a:rPr lang="en-US" dirty="0" smtClean="0">
                <a:solidFill>
                  <a:srgbClr val="484C45"/>
                </a:solidFill>
                <a:latin typeface="Verdana"/>
              </a:rPr>
              <a:t>Who: 			</a:t>
            </a:r>
            <a:r>
              <a:rPr lang="en-US" b="0" dirty="0" smtClean="0">
                <a:solidFill>
                  <a:srgbClr val="484C45"/>
                </a:solidFill>
                <a:latin typeface="Verdana"/>
              </a:rPr>
              <a:t>The social worker responsible for 					the case</a:t>
            </a:r>
            <a:endParaRPr lang="en-US" b="0" dirty="0">
              <a:solidFill>
                <a:srgbClr val="484C45"/>
              </a:solidFill>
              <a:latin typeface="Verdana"/>
            </a:endParaRPr>
          </a:p>
          <a:p>
            <a:pPr defTabSz="457200" eaLnBrk="1" fontAlgn="auto" hangingPunct="1">
              <a:spcBef>
                <a:spcPts val="0"/>
              </a:spcBef>
              <a:spcAft>
                <a:spcPts val="0"/>
              </a:spcAft>
            </a:pPr>
            <a:r>
              <a:rPr lang="en-US" b="0" dirty="0">
                <a:solidFill>
                  <a:srgbClr val="484C45"/>
                </a:solidFill>
                <a:latin typeface="Verdana"/>
              </a:rPr>
              <a:t> </a:t>
            </a:r>
            <a:endParaRPr lang="en-US" b="0" dirty="0" smtClean="0">
              <a:solidFill>
                <a:srgbClr val="484C45"/>
              </a:solidFill>
              <a:latin typeface="Verdana"/>
              <a:cs typeface="Verdana"/>
            </a:endParaRPr>
          </a:p>
          <a:p>
            <a:pPr defTabSz="457200" eaLnBrk="1" fontAlgn="auto" hangingPunct="1">
              <a:spcAft>
                <a:spcPts val="0"/>
              </a:spcAft>
            </a:pPr>
            <a:r>
              <a:rPr lang="en-US" dirty="0" smtClean="0">
                <a:solidFill>
                  <a:srgbClr val="484C45"/>
                </a:solidFill>
                <a:latin typeface="Verdana"/>
                <a:cs typeface="Verdana"/>
              </a:rPr>
              <a:t>When: </a:t>
            </a:r>
            <a:r>
              <a:rPr lang="en-US" dirty="0">
                <a:solidFill>
                  <a:srgbClr val="484C45"/>
                </a:solidFill>
                <a:latin typeface="Verdana"/>
                <a:cs typeface="Verdana"/>
              </a:rPr>
              <a:t>	</a:t>
            </a:r>
            <a:r>
              <a:rPr lang="en-US" dirty="0" smtClean="0">
                <a:solidFill>
                  <a:srgbClr val="484C45"/>
                </a:solidFill>
                <a:latin typeface="Verdana"/>
                <a:cs typeface="Verdana"/>
              </a:rPr>
              <a:t>		</a:t>
            </a:r>
            <a:r>
              <a:rPr lang="en-US" b="0" dirty="0" smtClean="0">
                <a:solidFill>
                  <a:srgbClr val="484C45"/>
                </a:solidFill>
                <a:latin typeface="Verdana"/>
              </a:rPr>
              <a:t>Prior </a:t>
            </a:r>
            <a:r>
              <a:rPr lang="en-US" b="0" dirty="0">
                <a:solidFill>
                  <a:srgbClr val="484C45"/>
                </a:solidFill>
                <a:latin typeface="Verdana"/>
              </a:rPr>
              <a:t>to each status </a:t>
            </a:r>
            <a:r>
              <a:rPr lang="en-US" b="0" dirty="0" smtClean="0">
                <a:solidFill>
                  <a:srgbClr val="484C45"/>
                </a:solidFill>
                <a:latin typeface="Verdana"/>
              </a:rPr>
              <a:t>review hearing 					and/or </a:t>
            </a:r>
            <a:r>
              <a:rPr lang="en-US" b="0" dirty="0">
                <a:solidFill>
                  <a:srgbClr val="484C45"/>
                </a:solidFill>
                <a:latin typeface="Verdana"/>
              </a:rPr>
              <a:t>Division 31 </a:t>
            </a:r>
            <a:r>
              <a:rPr lang="en-US" b="0" dirty="0" smtClean="0">
                <a:solidFill>
                  <a:srgbClr val="484C45"/>
                </a:solidFill>
                <a:latin typeface="Verdana"/>
              </a:rPr>
              <a:t>required review 					and prior </a:t>
            </a:r>
            <a:r>
              <a:rPr lang="en-US" b="0" dirty="0">
                <a:solidFill>
                  <a:srgbClr val="484C45"/>
                </a:solidFill>
                <a:latin typeface="Verdana"/>
              </a:rPr>
              <a:t>to a recommendation to 					return a child to the removal </a:t>
            </a:r>
            <a:r>
              <a:rPr lang="en-US" b="0" dirty="0" smtClean="0">
                <a:solidFill>
                  <a:srgbClr val="484C45"/>
                </a:solidFill>
                <a:latin typeface="Verdana"/>
              </a:rPr>
              <a:t>home</a:t>
            </a:r>
            <a:r>
              <a:rPr lang="en-US" b="0" dirty="0">
                <a:solidFill>
                  <a:srgbClr val="484C45"/>
                </a:solidFill>
                <a:latin typeface="Verdana"/>
              </a:rPr>
              <a:t>, </a:t>
            </a:r>
            <a:r>
              <a:rPr lang="en-US" b="0" dirty="0" smtClean="0">
                <a:solidFill>
                  <a:srgbClr val="484C45"/>
                </a:solidFill>
                <a:latin typeface="Verdana"/>
              </a:rPr>
              <a:t>				continue or </a:t>
            </a:r>
            <a:r>
              <a:rPr lang="en-US" b="0" dirty="0">
                <a:solidFill>
                  <a:srgbClr val="484C45"/>
                </a:solidFill>
                <a:latin typeface="Verdana"/>
              </a:rPr>
              <a:t>terminate </a:t>
            </a:r>
            <a:r>
              <a:rPr lang="en-US" b="0" dirty="0" smtClean="0">
                <a:solidFill>
                  <a:srgbClr val="484C45"/>
                </a:solidFill>
                <a:latin typeface="Verdana"/>
              </a:rPr>
              <a:t>FR </a:t>
            </a:r>
            <a:r>
              <a:rPr lang="en-US" b="0" dirty="0">
                <a:solidFill>
                  <a:srgbClr val="484C45"/>
                </a:solidFill>
                <a:latin typeface="Verdana"/>
              </a:rPr>
              <a:t>services </a:t>
            </a:r>
            <a:endParaRPr lang="en-US" b="0" dirty="0" smtClean="0">
              <a:solidFill>
                <a:srgbClr val="484C45"/>
              </a:solidFill>
              <a:latin typeface="Verdana"/>
              <a:cs typeface="Verdana"/>
            </a:endParaRPr>
          </a:p>
          <a:p>
            <a:pPr defTabSz="457200" eaLnBrk="1" fontAlgn="auto" hangingPunct="1">
              <a:spcAft>
                <a:spcPts val="0"/>
              </a:spcAft>
            </a:pPr>
            <a:endParaRPr lang="en-US" b="0" dirty="0" smtClean="0">
              <a:solidFill>
                <a:srgbClr val="484C45"/>
              </a:solidFill>
              <a:latin typeface="Verdana"/>
              <a:cs typeface="Verdana"/>
            </a:endParaRPr>
          </a:p>
          <a:p>
            <a:pPr defTabSz="457200" eaLnBrk="1" fontAlgn="auto" hangingPunct="1">
              <a:spcBef>
                <a:spcPts val="0"/>
              </a:spcBef>
              <a:spcAft>
                <a:spcPts val="0"/>
              </a:spcAft>
            </a:pPr>
            <a:r>
              <a:rPr lang="en-US" dirty="0" smtClean="0">
                <a:solidFill>
                  <a:srgbClr val="484C45"/>
                </a:solidFill>
                <a:latin typeface="Verdana"/>
                <a:cs typeface="Verdana"/>
              </a:rPr>
              <a:t>Decision:		</a:t>
            </a:r>
            <a:r>
              <a:rPr lang="en-US" b="0" dirty="0">
                <a:solidFill>
                  <a:srgbClr val="484C45"/>
                </a:solidFill>
                <a:latin typeface="Verdana"/>
              </a:rPr>
              <a:t>Return a child to the removal </a:t>
            </a:r>
            <a:r>
              <a:rPr lang="en-US" b="0" dirty="0" smtClean="0">
                <a:solidFill>
                  <a:srgbClr val="484C45"/>
                </a:solidFill>
                <a:latin typeface="Verdana"/>
              </a:rPr>
              <a:t>						household or </a:t>
            </a:r>
            <a:r>
              <a:rPr lang="en-US" b="0" dirty="0">
                <a:solidFill>
                  <a:srgbClr val="484C45"/>
                </a:solidFill>
                <a:latin typeface="Verdana"/>
              </a:rPr>
              <a:t>to another </a:t>
            </a:r>
            <a:r>
              <a:rPr lang="en-US" b="0" dirty="0" smtClean="0">
                <a:solidFill>
                  <a:srgbClr val="484C45"/>
                </a:solidFill>
                <a:latin typeface="Verdana"/>
              </a:rPr>
              <a:t>household; 				Maintain </a:t>
            </a:r>
            <a:r>
              <a:rPr lang="en-US" b="0" dirty="0">
                <a:solidFill>
                  <a:srgbClr val="484C45"/>
                </a:solidFill>
                <a:latin typeface="Verdana"/>
              </a:rPr>
              <a:t>out-of-home placement; </a:t>
            </a:r>
          </a:p>
          <a:p>
            <a:pPr defTabSz="457200" eaLnBrk="1" fontAlgn="auto" hangingPunct="1">
              <a:spcBef>
                <a:spcPts val="0"/>
              </a:spcBef>
              <a:spcAft>
                <a:spcPts val="0"/>
              </a:spcAft>
            </a:pPr>
            <a:r>
              <a:rPr lang="en-US" b="0" dirty="0" smtClean="0">
                <a:solidFill>
                  <a:srgbClr val="484C45"/>
                </a:solidFill>
                <a:latin typeface="Verdana"/>
              </a:rPr>
              <a:t>				Terminate </a:t>
            </a:r>
            <a:r>
              <a:rPr lang="en-US" b="0" dirty="0">
                <a:solidFill>
                  <a:srgbClr val="484C45"/>
                </a:solidFill>
                <a:latin typeface="Verdana"/>
              </a:rPr>
              <a:t>reunification services and </a:t>
            </a:r>
            <a:r>
              <a:rPr lang="en-US" b="0" dirty="0" smtClean="0">
                <a:solidFill>
                  <a:srgbClr val="484C45"/>
                </a:solidFill>
                <a:latin typeface="Verdana"/>
              </a:rPr>
              <a:t>				develop an alternate permanency 					goal</a:t>
            </a:r>
            <a:endParaRPr lang="en-US" b="0" dirty="0">
              <a:solidFill>
                <a:srgbClr val="484C45"/>
              </a:solidFill>
              <a:latin typeface="Verdana"/>
            </a:endParaRPr>
          </a:p>
          <a:p>
            <a:pPr defTabSz="457200" eaLnBrk="1" fontAlgn="auto" hangingPunct="1">
              <a:spcAft>
                <a:spcPts val="0"/>
              </a:spcAft>
            </a:pPr>
            <a:endParaRPr lang="en-US" dirty="0" smtClean="0">
              <a:solidFill>
                <a:srgbClr val="484C45"/>
              </a:solidFill>
              <a:latin typeface="Verdana"/>
              <a:cs typeface="Verdana"/>
            </a:endParaRPr>
          </a:p>
          <a:p>
            <a:pPr defTabSz="457200" eaLnBrk="1" fontAlgn="auto" hangingPunct="1">
              <a:spcAft>
                <a:spcPts val="0"/>
              </a:spcAft>
            </a:pPr>
            <a:endParaRPr lang="en-US" b="0" dirty="0">
              <a:solidFill>
                <a:srgbClr val="484C45"/>
              </a:solidFill>
              <a:latin typeface="Verdana"/>
              <a:cs typeface="Verdana"/>
            </a:endParaRPr>
          </a:p>
        </p:txBody>
      </p:sp>
      <p:sp>
        <p:nvSpPr>
          <p:cNvPr id="6" name="Title 1"/>
          <p:cNvSpPr>
            <a:spLocks noGrp="1"/>
          </p:cNvSpPr>
          <p:nvPr>
            <p:ph type="title"/>
          </p:nvPr>
        </p:nvSpPr>
        <p:spPr/>
        <p:txBody>
          <a:bodyPr/>
          <a:lstStyle/>
          <a:p>
            <a:r>
              <a:rPr lang="en-US" sz="2400" dirty="0" smtClean="0">
                <a:solidFill>
                  <a:schemeClr val="tx1"/>
                </a:solidFill>
                <a:latin typeface="Verdana" pitchFamily="34" charset="0"/>
                <a:cs typeface="Verdana" pitchFamily="34" charset="0"/>
              </a:rPr>
              <a:t>The SDM</a:t>
            </a:r>
            <a:r>
              <a:rPr lang="en-US" sz="2400" baseline="30000" dirty="0">
                <a:solidFill>
                  <a:schemeClr val="tx1"/>
                </a:solidFill>
                <a:latin typeface="Verdana" pitchFamily="34" charset="0"/>
                <a:cs typeface="Verdana" pitchFamily="34" charset="0"/>
              </a:rPr>
              <a:t>®</a:t>
            </a:r>
            <a:r>
              <a:rPr lang="en-US" sz="2400" dirty="0">
                <a:solidFill>
                  <a:schemeClr val="tx1"/>
                </a:solidFill>
                <a:latin typeface="Verdana" pitchFamily="34" charset="0"/>
                <a:cs typeface="Verdana" pitchFamily="34" charset="0"/>
              </a:rPr>
              <a:t> </a:t>
            </a:r>
            <a:r>
              <a:rPr lang="en-US" sz="2400">
                <a:solidFill>
                  <a:schemeClr val="tx1"/>
                </a:solidFill>
                <a:latin typeface="Verdana" pitchFamily="34" charset="0"/>
                <a:cs typeface="Verdana" pitchFamily="34" charset="0"/>
              </a:rPr>
              <a:t>Reunification </a:t>
            </a:r>
            <a:r>
              <a:rPr lang="en-US" sz="2400" smtClean="0">
                <a:solidFill>
                  <a:schemeClr val="tx1"/>
                </a:solidFill>
                <a:latin typeface="Verdana" pitchFamily="34" charset="0"/>
                <a:cs typeface="Verdana" pitchFamily="34" charset="0"/>
              </a:rPr>
              <a:t>Reassessment </a:t>
            </a:r>
            <a:r>
              <a:rPr lang="en-US" sz="2400" dirty="0" smtClean="0">
                <a:solidFill>
                  <a:schemeClr val="tx1"/>
                </a:solidFill>
                <a:latin typeface="Verdana" pitchFamily="34" charset="0"/>
                <a:cs typeface="Verdana" pitchFamily="34" charset="0"/>
              </a:rPr>
              <a:t>Guides Placement </a:t>
            </a:r>
            <a:r>
              <a:rPr lang="en-US" sz="2400" dirty="0">
                <a:solidFill>
                  <a:schemeClr val="tx1"/>
                </a:solidFill>
                <a:latin typeface="Verdana" pitchFamily="34" charset="0"/>
                <a:cs typeface="Verdana" pitchFamily="34" charset="0"/>
              </a:rPr>
              <a:t>and </a:t>
            </a:r>
            <a:r>
              <a:rPr lang="en-US" sz="2400" dirty="0" smtClean="0">
                <a:solidFill>
                  <a:schemeClr val="tx1"/>
                </a:solidFill>
                <a:latin typeface="Verdana" pitchFamily="34" charset="0"/>
                <a:cs typeface="Verdana" pitchFamily="34" charset="0"/>
              </a:rPr>
              <a:t>Removal</a:t>
            </a:r>
            <a:endParaRPr lang="en-US" sz="2400" dirty="0">
              <a:solidFill>
                <a:schemeClr val="tx1"/>
              </a:solidFill>
              <a:latin typeface="Verdana" pitchFamily="34" charset="0"/>
              <a:cs typeface="Verdana" pitchFamily="34" charset="0"/>
            </a:endParaRPr>
          </a:p>
        </p:txBody>
      </p:sp>
      <p:sp>
        <p:nvSpPr>
          <p:cNvPr id="2" name="TextBox 1"/>
          <p:cNvSpPr txBox="1"/>
          <p:nvPr/>
        </p:nvSpPr>
        <p:spPr>
          <a:xfrm>
            <a:off x="609600" y="4800600"/>
            <a:ext cx="2166850" cy="1600200"/>
          </a:xfrm>
          <a:prstGeom prst="rect">
            <a:avLst/>
          </a:prstGeom>
        </p:spPr>
        <p:txBody>
          <a:bodyPr vert="horz" wrap="square" lIns="91440" tIns="45720" rIns="91440" bIns="45720" rtlCol="0" anchor="ctr">
            <a:normAutofit/>
          </a:bodyPr>
          <a:lstStyle/>
          <a:p>
            <a:pPr lvl="0" defTabSz="457200" eaLnBrk="1" fontAlgn="auto" hangingPunct="1">
              <a:spcAft>
                <a:spcPts val="0"/>
              </a:spcAft>
            </a:pPr>
            <a:r>
              <a:rPr lang="en-US" sz="2000" b="0">
                <a:latin typeface="+mj-lt"/>
                <a:ea typeface="Tahoma" pitchFamily="34" charset="0"/>
                <a:cs typeface="Tahoma" pitchFamily="34" charset="0"/>
              </a:rPr>
              <a:t>Reunification </a:t>
            </a:r>
            <a:r>
              <a:rPr lang="en-US" sz="2000" b="0" smtClean="0">
                <a:latin typeface="+mj-lt"/>
                <a:ea typeface="Tahoma" pitchFamily="34" charset="0"/>
                <a:cs typeface="Tahoma" pitchFamily="34" charset="0"/>
              </a:rPr>
              <a:t>Reassessment</a:t>
            </a:r>
            <a:endParaRPr lang="en-US" sz="2000" b="0" dirty="0">
              <a:latin typeface="+mj-lt"/>
              <a:ea typeface="Tahoma" pitchFamily="34" charset="0"/>
              <a:cs typeface="Tahoma" pitchFamily="34" charset="0"/>
            </a:endParaRPr>
          </a:p>
        </p:txBody>
      </p:sp>
    </p:spTree>
    <p:extLst>
      <p:ext uri="{BB962C8B-B14F-4D97-AF65-F5344CB8AC3E}">
        <p14:creationId xmlns:p14="http://schemas.microsoft.com/office/powerpoint/2010/main" val="107171289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n-US" altLang="en-US" sz="2400" dirty="0">
                <a:solidFill>
                  <a:schemeClr val="tx1"/>
                </a:solidFill>
                <a:latin typeface="Verdana" pitchFamily="34" charset="0"/>
                <a:cs typeface="Verdana" pitchFamily="34" charset="0"/>
              </a:rPr>
              <a:t>Reunification </a:t>
            </a:r>
            <a:r>
              <a:rPr lang="en-US" altLang="en-US" sz="2400" dirty="0" smtClean="0">
                <a:solidFill>
                  <a:schemeClr val="tx1"/>
                </a:solidFill>
                <a:latin typeface="Verdana" pitchFamily="34" charset="0"/>
                <a:cs typeface="Verdana" pitchFamily="34" charset="0"/>
              </a:rPr>
              <a:t>Reassessment: Overrides</a:t>
            </a:r>
            <a:endParaRPr lang="en-US" altLang="en-US" sz="2400" dirty="0">
              <a:solidFill>
                <a:schemeClr val="tx1"/>
              </a:solidFill>
              <a:latin typeface="Verdana" pitchFamily="34" charset="0"/>
              <a:cs typeface="Verdana" pitchFamily="34" charset="0"/>
            </a:endParaRPr>
          </a:p>
        </p:txBody>
      </p:sp>
      <p:graphicFrame>
        <p:nvGraphicFramePr>
          <p:cNvPr id="2" name="Diagram 1"/>
          <p:cNvGraphicFramePr/>
          <p:nvPr>
            <p:extLst>
              <p:ext uri="{D42A27DB-BD31-4B8C-83A1-F6EECF244321}">
                <p14:modId xmlns:p14="http://schemas.microsoft.com/office/powerpoint/2010/main" val="897990199"/>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ltLang="en-US" sz="2400" dirty="0">
                <a:solidFill>
                  <a:schemeClr val="tx1"/>
                </a:solidFill>
                <a:latin typeface="Verdana" pitchFamily="34" charset="0"/>
                <a:cs typeface="Verdana" pitchFamily="34" charset="0"/>
              </a:rPr>
              <a:t>Reunification </a:t>
            </a:r>
            <a:r>
              <a:rPr lang="en-US" altLang="en-US" sz="2400" dirty="0" smtClean="0">
                <a:solidFill>
                  <a:schemeClr val="tx1"/>
                </a:solidFill>
                <a:latin typeface="Verdana" pitchFamily="34" charset="0"/>
                <a:cs typeface="Verdana" pitchFamily="34" charset="0"/>
              </a:rPr>
              <a:t>Reassessment: Sibling </a:t>
            </a:r>
            <a:r>
              <a:rPr lang="en-US" altLang="en-US" sz="2400" dirty="0">
                <a:solidFill>
                  <a:schemeClr val="tx1"/>
                </a:solidFill>
                <a:latin typeface="Verdana" pitchFamily="34" charset="0"/>
                <a:cs typeface="Verdana" pitchFamily="34" charset="0"/>
              </a:rPr>
              <a:t>Groups</a:t>
            </a:r>
          </a:p>
        </p:txBody>
      </p:sp>
      <p:graphicFrame>
        <p:nvGraphicFramePr>
          <p:cNvPr id="2" name="Diagram 1"/>
          <p:cNvGraphicFramePr/>
          <p:nvPr>
            <p:extLst>
              <p:ext uri="{D42A27DB-BD31-4B8C-83A1-F6EECF244321}">
                <p14:modId xmlns:p14="http://schemas.microsoft.com/office/powerpoint/2010/main" val="3271534742"/>
              </p:ext>
            </p:extLst>
          </p:nvPr>
        </p:nvGraphicFramePr>
        <p:xfrm>
          <a:off x="762000" y="1219200"/>
          <a:ext cx="7620000" cy="546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solidFill>
                  <a:schemeClr val="tx1"/>
                </a:solidFill>
                <a:latin typeface="Verdana" pitchFamily="34" charset="0"/>
                <a:cs typeface="Verdana" pitchFamily="34" charset="0"/>
              </a:rPr>
              <a:t>The SDM</a:t>
            </a:r>
            <a:r>
              <a:rPr lang="en-US" sz="2400" baseline="30000" dirty="0">
                <a:solidFill>
                  <a:schemeClr val="tx1"/>
                </a:solidFill>
                <a:latin typeface="Verdana" pitchFamily="34" charset="0"/>
                <a:cs typeface="Verdana" pitchFamily="34" charset="0"/>
              </a:rPr>
              <a:t>®</a:t>
            </a:r>
            <a:r>
              <a:rPr lang="en-US" sz="2400" dirty="0">
                <a:solidFill>
                  <a:schemeClr val="tx1"/>
                </a:solidFill>
                <a:latin typeface="Verdana" pitchFamily="34" charset="0"/>
                <a:cs typeface="Verdana" pitchFamily="34" charset="0"/>
              </a:rPr>
              <a:t> Reunification </a:t>
            </a:r>
            <a:r>
              <a:rPr lang="en-US" sz="2400" dirty="0" smtClean="0">
                <a:solidFill>
                  <a:schemeClr val="tx1"/>
                </a:solidFill>
                <a:latin typeface="Verdana" pitchFamily="34" charset="0"/>
                <a:cs typeface="Verdana" pitchFamily="34" charset="0"/>
              </a:rPr>
              <a:t>Reassessment </a:t>
            </a:r>
            <a:r>
              <a:rPr lang="en-US" sz="2400" dirty="0">
                <a:solidFill>
                  <a:schemeClr val="tx1"/>
                </a:solidFill>
                <a:latin typeface="Verdana" pitchFamily="34" charset="0"/>
                <a:cs typeface="Verdana" pitchFamily="34" charset="0"/>
              </a:rPr>
              <a:t>is </a:t>
            </a:r>
            <a:r>
              <a:rPr lang="en-US" sz="2400" dirty="0" smtClean="0">
                <a:solidFill>
                  <a:schemeClr val="tx1"/>
                </a:solidFill>
                <a:latin typeface="Verdana" pitchFamily="34" charset="0"/>
                <a:cs typeface="Verdana" pitchFamily="34" charset="0"/>
              </a:rPr>
              <a:t>Related </a:t>
            </a:r>
            <a:r>
              <a:rPr lang="en-US" sz="2400" dirty="0">
                <a:solidFill>
                  <a:schemeClr val="tx1"/>
                </a:solidFill>
                <a:latin typeface="Verdana" pitchFamily="34" charset="0"/>
                <a:cs typeface="Verdana" pitchFamily="34" charset="0"/>
              </a:rPr>
              <a:t>to </a:t>
            </a:r>
            <a:r>
              <a:rPr lang="en-US" sz="2400" dirty="0" smtClean="0">
                <a:solidFill>
                  <a:schemeClr val="tx1"/>
                </a:solidFill>
                <a:latin typeface="Verdana" pitchFamily="34" charset="0"/>
                <a:cs typeface="Verdana" pitchFamily="34" charset="0"/>
              </a:rPr>
              <a:t>Decreased Rates </a:t>
            </a:r>
            <a:r>
              <a:rPr lang="en-US" sz="2400" dirty="0">
                <a:solidFill>
                  <a:schemeClr val="tx1"/>
                </a:solidFill>
                <a:latin typeface="Verdana" pitchFamily="34" charset="0"/>
                <a:cs typeface="Verdana" pitchFamily="34" charset="0"/>
              </a:rPr>
              <a:t>of </a:t>
            </a:r>
            <a:r>
              <a:rPr lang="en-US" sz="2400" dirty="0" smtClean="0">
                <a:solidFill>
                  <a:schemeClr val="tx1"/>
                </a:solidFill>
                <a:latin typeface="Verdana" pitchFamily="34" charset="0"/>
                <a:cs typeface="Verdana" pitchFamily="34" charset="0"/>
              </a:rPr>
              <a:t>Foster Care Re-Entry</a:t>
            </a:r>
            <a:endParaRPr lang="en-US" sz="2400" dirty="0"/>
          </a:p>
        </p:txBody>
      </p:sp>
      <p:sp>
        <p:nvSpPr>
          <p:cNvPr id="3" name="Text Placeholder 2"/>
          <p:cNvSpPr>
            <a:spLocks noGrp="1"/>
          </p:cNvSpPr>
          <p:nvPr>
            <p:ph type="body" sz="quarter" idx="4294967295"/>
          </p:nvPr>
        </p:nvSpPr>
        <p:spPr>
          <a:xfrm>
            <a:off x="152400" y="1295400"/>
            <a:ext cx="8991600" cy="609600"/>
          </a:xfrm>
        </p:spPr>
        <p:txBody>
          <a:bodyPr/>
          <a:lstStyle/>
          <a:p>
            <a:r>
              <a:rPr lang="en-US" sz="2400" b="1" dirty="0" smtClean="0"/>
              <a:t>Compliance with SDM Reunification Reassessment </a:t>
            </a:r>
            <a:endParaRPr lang="en-US" sz="2400" b="1" dirty="0"/>
          </a:p>
        </p:txBody>
      </p:sp>
      <p:graphicFrame>
        <p:nvGraphicFramePr>
          <p:cNvPr id="7" name="Content Placeholder 6"/>
          <p:cNvGraphicFramePr>
            <a:graphicFrameLocks noGrp="1"/>
          </p:cNvGraphicFramePr>
          <p:nvPr>
            <p:ph sz="quarter" idx="4294967295"/>
            <p:extLst>
              <p:ext uri="{D42A27DB-BD31-4B8C-83A1-F6EECF244321}">
                <p14:modId xmlns:p14="http://schemas.microsoft.com/office/powerpoint/2010/main" val="1814842018"/>
              </p:ext>
            </p:extLst>
          </p:nvPr>
        </p:nvGraphicFramePr>
        <p:xfrm>
          <a:off x="457200" y="1702958"/>
          <a:ext cx="7970837" cy="396557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2746782" y="5536798"/>
            <a:ext cx="6397218" cy="304800"/>
          </a:xfrm>
          <a:prstGeom prst="rect">
            <a:avLst/>
          </a:prstGeom>
        </p:spPr>
        <p:txBody>
          <a:bodyPr vert="horz" wrap="square" lIns="91440" tIns="45720" rIns="91440" bIns="45720" rtlCol="0" anchor="ctr">
            <a:no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1600" b="0" i="0" u="none" strike="noStrike" kern="1200" cap="none" spc="0" normalizeH="0" baseline="0" noProof="0" dirty="0" smtClean="0">
                <a:ln>
                  <a:noFill/>
                </a:ln>
                <a:effectLst/>
                <a:uLnTx/>
                <a:uFillTx/>
                <a:latin typeface="Verdana"/>
                <a:ea typeface="+mj-ea"/>
                <a:cs typeface="Verdana"/>
              </a:rPr>
              <a:t>12-Month Foster Care Reentry Rate</a:t>
            </a:r>
          </a:p>
        </p:txBody>
      </p:sp>
      <p:sp>
        <p:nvSpPr>
          <p:cNvPr id="9" name="TextBox 8"/>
          <p:cNvSpPr txBox="1"/>
          <p:nvPr/>
        </p:nvSpPr>
        <p:spPr>
          <a:xfrm>
            <a:off x="304800" y="5689198"/>
            <a:ext cx="2057400" cy="381000"/>
          </a:xfrm>
          <a:prstGeom prst="rect">
            <a:avLst/>
          </a:prstGeom>
        </p:spPr>
        <p:txBody>
          <a:bodyPr vert="horz" wrap="square" lIns="91440" tIns="45720" rIns="91440" bIns="45720" rtlCol="0" anchor="ctr">
            <a:norm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1600" b="0" i="0" u="none" strike="noStrike" kern="1200" cap="none" spc="0" normalizeH="0" baseline="0" noProof="0" dirty="0" smtClean="0">
                <a:ln>
                  <a:noFill/>
                </a:ln>
                <a:effectLst/>
                <a:uLnTx/>
                <a:uFillTx/>
                <a:latin typeface="Verdana"/>
                <a:ea typeface="+mj-ea"/>
                <a:cs typeface="Verdana"/>
              </a:rPr>
              <a:t>N = 2,327</a:t>
            </a:r>
          </a:p>
        </p:txBody>
      </p:sp>
      <p:sp>
        <p:nvSpPr>
          <p:cNvPr id="10" name="Rectangle 9"/>
          <p:cNvSpPr/>
          <p:nvPr/>
        </p:nvSpPr>
        <p:spPr>
          <a:xfrm>
            <a:off x="0" y="6070199"/>
            <a:ext cx="9144000" cy="738664"/>
          </a:xfrm>
          <a:prstGeom prst="rect">
            <a:avLst/>
          </a:prstGeom>
        </p:spPr>
        <p:txBody>
          <a:bodyPr wrap="square">
            <a:spAutoFit/>
          </a:bodyPr>
          <a:lstStyle/>
          <a:p>
            <a:pPr marL="285750" lvl="1" indent="0" defTabSz="457200" eaLnBrk="1" fontAlgn="auto" hangingPunct="1">
              <a:spcBef>
                <a:spcPts val="0"/>
              </a:spcBef>
              <a:spcAft>
                <a:spcPts val="0"/>
              </a:spcAft>
              <a:defRPr/>
            </a:pPr>
            <a:r>
              <a:rPr lang="en-US" sz="1400" b="0" dirty="0" smtClean="0">
                <a:solidFill>
                  <a:srgbClr val="484C45"/>
                </a:solidFill>
                <a:latin typeface="Verdana"/>
                <a:ea typeface="Verdana" pitchFamily="34" charset="0"/>
                <a:cs typeface="Times New Roman" panose="02020603050405020304" pitchFamily="18" charset="0"/>
              </a:rPr>
              <a:t>Wagner, D., &amp; Bogie, A.(2010). </a:t>
            </a:r>
            <a:r>
              <a:rPr lang="en-US" sz="1400" b="0" i="1" dirty="0" smtClean="0">
                <a:solidFill>
                  <a:srgbClr val="484C45"/>
                </a:solidFill>
                <a:latin typeface="Verdana"/>
                <a:ea typeface="Verdana" pitchFamily="34" charset="0"/>
                <a:cs typeface="Times New Roman" panose="02020603050405020304" pitchFamily="18" charset="0"/>
              </a:rPr>
              <a:t>California Department of Social Services validation of the SDM reunification reassessment. </a:t>
            </a:r>
            <a:r>
              <a:rPr lang="en-US" sz="1400" b="0" dirty="0" smtClean="0">
                <a:solidFill>
                  <a:srgbClr val="484C45"/>
                </a:solidFill>
                <a:latin typeface="Verdana"/>
                <a:ea typeface="Verdana" pitchFamily="34" charset="0"/>
                <a:cs typeface="Times New Roman" panose="02020603050405020304" pitchFamily="18" charset="0"/>
              </a:rPr>
              <a:t>Retrieved from http://www.nccdglobal.org/sites/default/cases/publication_pdf/crr_validation_report.pdf</a:t>
            </a:r>
            <a:endParaRPr lang="en-US" sz="1400" b="0" dirty="0">
              <a:solidFill>
                <a:srgbClr val="484C45"/>
              </a:solidFill>
              <a:latin typeface="Verdana"/>
              <a:ea typeface="Verdana" pitchFamily="34" charset="0"/>
              <a:cs typeface="Times New Roman" panose="02020603050405020304" pitchFamily="18" charset="0"/>
            </a:endParaRPr>
          </a:p>
        </p:txBody>
      </p:sp>
    </p:spTree>
    <p:extLst>
      <p:ext uri="{BB962C8B-B14F-4D97-AF65-F5344CB8AC3E}">
        <p14:creationId xmlns:p14="http://schemas.microsoft.com/office/powerpoint/2010/main" val="188733543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257015" y="0"/>
            <a:ext cx="8815548" cy="962025"/>
          </a:xfrm>
        </p:spPr>
        <p:txBody>
          <a:bodyPr/>
          <a:lstStyle/>
          <a:p>
            <a:pPr eaLnBrk="1" hangingPunct="1"/>
            <a:r>
              <a:rPr lang="en-US" altLang="en-US" sz="2400" smtClean="0">
                <a:solidFill>
                  <a:schemeClr val="tx1"/>
                </a:solidFill>
                <a:latin typeface="Verdana" pitchFamily="34" charset="0"/>
                <a:ea typeface="+mj-ea"/>
                <a:cs typeface="Verdana" pitchFamily="34" charset="0"/>
              </a:rPr>
              <a:t>The SDM</a:t>
            </a:r>
            <a:r>
              <a:rPr lang="en-US" altLang="en-US" sz="2400" baseline="30000" dirty="0">
                <a:solidFill>
                  <a:schemeClr val="tx1"/>
                </a:solidFill>
                <a:latin typeface="Verdana" pitchFamily="34" charset="0"/>
                <a:ea typeface="+mj-ea"/>
                <a:cs typeface="Verdana" pitchFamily="34" charset="0"/>
              </a:rPr>
              <a:t>®</a:t>
            </a:r>
            <a:r>
              <a:rPr lang="en-US" altLang="en-US" sz="2400" dirty="0">
                <a:solidFill>
                  <a:schemeClr val="tx1"/>
                </a:solidFill>
                <a:latin typeface="Verdana" pitchFamily="34" charset="0"/>
                <a:ea typeface="+mj-ea"/>
                <a:cs typeface="Verdana" pitchFamily="34" charset="0"/>
              </a:rPr>
              <a:t> Assessments Are a Prompt for Best Practice</a:t>
            </a:r>
          </a:p>
        </p:txBody>
      </p:sp>
      <p:sp>
        <p:nvSpPr>
          <p:cNvPr id="121859" name="Text Placeholder 2"/>
          <p:cNvSpPr>
            <a:spLocks noGrp="1"/>
          </p:cNvSpPr>
          <p:nvPr>
            <p:ph type="body" sz="quarter" idx="3"/>
          </p:nvPr>
        </p:nvSpPr>
        <p:spPr>
          <a:xfrm>
            <a:off x="654050" y="1339850"/>
            <a:ext cx="7615238" cy="712788"/>
          </a:xfrm>
        </p:spPr>
        <p:txBody>
          <a:bodyPr anchor="ctr"/>
          <a:lstStyle/>
          <a:p>
            <a:pPr algn="ctr"/>
            <a:r>
              <a:rPr lang="en-US" altLang="en-US" sz="2800" dirty="0" smtClean="0">
                <a:solidFill>
                  <a:srgbClr val="484C45"/>
                </a:solidFill>
                <a:latin typeface="Verdana" panose="020B0604030504040204" pitchFamily="34" charset="0"/>
                <a:cs typeface="Verdana" panose="020B0604030504040204" pitchFamily="34" charset="0"/>
              </a:rPr>
              <a:t>Reunification Reassessment</a:t>
            </a:r>
          </a:p>
        </p:txBody>
      </p:sp>
      <p:sp>
        <p:nvSpPr>
          <p:cNvPr id="6" name="TextBox 5"/>
          <p:cNvSpPr txBox="1"/>
          <p:nvPr/>
        </p:nvSpPr>
        <p:spPr>
          <a:xfrm>
            <a:off x="257014" y="4875213"/>
            <a:ext cx="8915400" cy="609600"/>
          </a:xfrm>
          <a:prstGeom prst="rect">
            <a:avLst/>
          </a:prstGeom>
        </p:spPr>
        <p:txBody>
          <a:bodyPr anchor="ctr"/>
          <a:lstStyle/>
          <a:p>
            <a:pPr defTabSz="457177" fontAlgn="auto">
              <a:spcAft>
                <a:spcPts val="0"/>
              </a:spcAft>
              <a:defRPr/>
            </a:pPr>
            <a:r>
              <a:rPr lang="en-US" sz="3000" b="0" dirty="0">
                <a:solidFill>
                  <a:srgbClr val="484C45"/>
                </a:solidFill>
                <a:latin typeface="Verdana"/>
                <a:ea typeface="MS PGothic" panose="020B0600070205080204" pitchFamily="34" charset="-128"/>
                <a:cs typeface="Verdana"/>
              </a:rPr>
              <a:t>What helps keep this logic front and center?</a:t>
            </a:r>
          </a:p>
        </p:txBody>
      </p:sp>
      <p:graphicFrame>
        <p:nvGraphicFramePr>
          <p:cNvPr id="7" name="Content Placeholder 4"/>
          <p:cNvGraphicFramePr>
            <a:graphicFrameLocks/>
          </p:cNvGraphicFramePr>
          <p:nvPr/>
        </p:nvGraphicFramePr>
        <p:xfrm>
          <a:off x="24172" y="1676400"/>
          <a:ext cx="89916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5535613" y="2249488"/>
            <a:ext cx="1608137" cy="536575"/>
          </a:xfrm>
          <a:prstGeom prst="rect">
            <a:avLst/>
          </a:prstGeom>
        </p:spPr>
        <p:txBody>
          <a:bodyPr lIns="64294" tIns="32147" rIns="64294" bIns="32147" anchor="ctr">
            <a:normAutofit/>
          </a:bodyPr>
          <a:lstStyle/>
          <a:p>
            <a:pPr defTabSz="321457" eaLnBrk="1" fontAlgn="auto" hangingPunct="1">
              <a:spcAft>
                <a:spcPts val="0"/>
              </a:spcAft>
              <a:defRPr/>
            </a:pPr>
            <a:endParaRPr lang="en-US" sz="1969" b="0" dirty="0">
              <a:solidFill>
                <a:srgbClr val="FFFFFF"/>
              </a:solidFill>
              <a:latin typeface="Verdana"/>
              <a:ea typeface="MS PGothic" panose="020B0600070205080204" pitchFamily="34" charset="-128"/>
              <a:cs typeface="Verdana"/>
            </a:endParaRPr>
          </a:p>
        </p:txBody>
      </p:sp>
      <p:sp>
        <p:nvSpPr>
          <p:cNvPr id="4" name="Rectangle 3"/>
          <p:cNvSpPr/>
          <p:nvPr/>
        </p:nvSpPr>
        <p:spPr>
          <a:xfrm>
            <a:off x="7197725" y="3214688"/>
            <a:ext cx="1874838" cy="8032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266" dirty="0">
                <a:solidFill>
                  <a:sysClr val="window" lastClr="FFFFFF"/>
                </a:solidFill>
              </a:rPr>
              <a:t>Reunification</a:t>
            </a:r>
          </a:p>
          <a:p>
            <a:pPr algn="ctr">
              <a:defRPr/>
            </a:pPr>
            <a:r>
              <a:rPr lang="en-US" sz="1266" dirty="0">
                <a:solidFill>
                  <a:sysClr val="window" lastClr="FFFFFF"/>
                </a:solidFill>
              </a:rPr>
              <a:t>Recommendation</a:t>
            </a:r>
          </a:p>
        </p:txBody>
      </p:sp>
    </p:spTree>
    <p:extLst>
      <p:ext uri="{BB962C8B-B14F-4D97-AF65-F5344CB8AC3E}">
        <p14:creationId xmlns:p14="http://schemas.microsoft.com/office/powerpoint/2010/main" val="368870162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0"/>
            <a:ext cx="8229600" cy="961998"/>
          </a:xfrm>
        </p:spPr>
        <p:txBody>
          <a:bodyPr/>
          <a:lstStyle/>
          <a:p>
            <a:r>
              <a:rPr lang="en-US" altLang="en-US" sz="2400" dirty="0">
                <a:solidFill>
                  <a:schemeClr val="tx1"/>
                </a:solidFill>
                <a:latin typeface="Verdana" pitchFamily="34" charset="0"/>
                <a:cs typeface="Verdana" pitchFamily="34" charset="0"/>
              </a:rPr>
              <a:t>Reunification Reassessment</a:t>
            </a:r>
          </a:p>
        </p:txBody>
      </p:sp>
      <p:sp>
        <p:nvSpPr>
          <p:cNvPr id="134147" name="Rectangle 3"/>
          <p:cNvSpPr>
            <a:spLocks noGrp="1" noChangeArrowheads="1"/>
          </p:cNvSpPr>
          <p:nvPr>
            <p:ph idx="4294967295"/>
          </p:nvPr>
        </p:nvSpPr>
        <p:spPr>
          <a:xfrm>
            <a:off x="3733800" y="1676400"/>
            <a:ext cx="5181600" cy="4648200"/>
          </a:xfrm>
        </p:spPr>
        <p:txBody>
          <a:bodyPr/>
          <a:lstStyle/>
          <a:p>
            <a:pPr marL="455613" indent="-455613" defTabSz="912813" eaLnBrk="1" hangingPunct="1">
              <a:spcBef>
                <a:spcPct val="0"/>
              </a:spcBef>
              <a:buFont typeface="Wingdings" panose="05000000000000000000" pitchFamily="2" charset="2"/>
              <a:buNone/>
            </a:pPr>
            <a:r>
              <a:rPr lang="en-US" altLang="en-US" sz="2400" dirty="0" smtClean="0"/>
              <a:t>Practice activity</a:t>
            </a:r>
          </a:p>
          <a:p>
            <a:pPr marL="455613" indent="-455613" defTabSz="912813" eaLnBrk="1" hangingPunct="1">
              <a:spcBef>
                <a:spcPct val="0"/>
              </a:spcBef>
              <a:buFont typeface="Wingdings" panose="05000000000000000000" pitchFamily="2" charset="2"/>
              <a:buNone/>
            </a:pPr>
            <a:endParaRPr lang="en-US" altLang="en-US" sz="2400" dirty="0" smtClean="0"/>
          </a:p>
          <a:p>
            <a:pPr marL="455613" indent="-455613" defTabSz="912813" eaLnBrk="1" hangingPunct="1">
              <a:spcBef>
                <a:spcPct val="0"/>
              </a:spcBef>
              <a:buClr>
                <a:schemeClr val="tx1"/>
              </a:buClr>
              <a:buFont typeface="Verdana" panose="020B0604030504040204" pitchFamily="34" charset="0"/>
              <a:buChar char="•"/>
            </a:pPr>
            <a:r>
              <a:rPr lang="en-US" altLang="en-US" sz="2400" dirty="0" smtClean="0"/>
              <a:t>Read Segment 6 of the Jefferson/Baxter case, </a:t>
            </a:r>
            <a:r>
              <a:rPr lang="en-US" altLang="en-US" sz="2400" smtClean="0"/>
              <a:t>pages 18</a:t>
            </a:r>
            <a:r>
              <a:rPr lang="en-US" altLang="en-US" sz="2400" smtClean="0">
                <a:latin typeface="Verdana" panose="020B0604030504040204" pitchFamily="34" charset="0"/>
                <a:ea typeface="Verdana" panose="020B0604030504040204" pitchFamily="34" charset="0"/>
                <a:cs typeface="Verdana" panose="020B0604030504040204" pitchFamily="34" charset="0"/>
              </a:rPr>
              <a:t>–</a:t>
            </a:r>
            <a:r>
              <a:rPr lang="en-US" altLang="en-US" sz="2400" smtClean="0"/>
              <a:t>20</a:t>
            </a:r>
            <a:endParaRPr lang="en-US" altLang="en-US" sz="2400" dirty="0" smtClean="0"/>
          </a:p>
          <a:p>
            <a:pPr marL="455613" indent="-455613" defTabSz="912813" eaLnBrk="1" hangingPunct="1">
              <a:spcBef>
                <a:spcPct val="0"/>
              </a:spcBef>
              <a:buClr>
                <a:schemeClr val="tx1"/>
              </a:buClr>
              <a:buFont typeface="Verdana" panose="020B0604030504040204" pitchFamily="34" charset="0"/>
              <a:buChar char="•"/>
            </a:pPr>
            <a:endParaRPr lang="en-US" altLang="en-US" sz="2400" dirty="0" smtClean="0"/>
          </a:p>
          <a:p>
            <a:pPr marL="455613" indent="-455613" defTabSz="912813" eaLnBrk="1" hangingPunct="1">
              <a:spcBef>
                <a:spcPct val="0"/>
              </a:spcBef>
              <a:buClr>
                <a:schemeClr val="tx1"/>
              </a:buClr>
              <a:buFont typeface="Verdana" panose="020B0604030504040204" pitchFamily="34" charset="0"/>
              <a:buChar char="•"/>
            </a:pPr>
            <a:r>
              <a:rPr lang="en-US" altLang="en-US" sz="2400" smtClean="0"/>
              <a:t>Complete the reunification </a:t>
            </a:r>
            <a:r>
              <a:rPr lang="en-US" altLang="en-US" sz="2400" dirty="0" smtClean="0"/>
              <a:t>reassessment</a:t>
            </a:r>
          </a:p>
          <a:p>
            <a:pPr marL="455613" indent="-455613" defTabSz="912813" eaLnBrk="1" hangingPunct="1">
              <a:spcBef>
                <a:spcPct val="0"/>
              </a:spcBef>
              <a:buClr>
                <a:schemeClr val="tx1"/>
              </a:buClr>
              <a:buFont typeface="Verdana" panose="020B0604030504040204" pitchFamily="34" charset="0"/>
              <a:buChar char="•"/>
            </a:pPr>
            <a:endParaRPr lang="en-US" altLang="en-US" sz="2400" dirty="0" smtClean="0"/>
          </a:p>
          <a:p>
            <a:pPr marL="455613" indent="-455613" defTabSz="912813" eaLnBrk="1" hangingPunct="1">
              <a:spcBef>
                <a:spcPct val="0"/>
              </a:spcBef>
              <a:buClr>
                <a:schemeClr val="tx1"/>
              </a:buClr>
              <a:buFont typeface="Verdana" panose="020B0604030504040204" pitchFamily="34" charset="0"/>
              <a:buChar char="•"/>
            </a:pPr>
            <a:r>
              <a:rPr lang="en-US" altLang="en-US" sz="2400" dirty="0" smtClean="0"/>
              <a:t>Use definitions in the P&amp;P manual</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676400"/>
            <a:ext cx="3322500" cy="2209800"/>
          </a:xfrm>
          <a:prstGeom prst="rect">
            <a:avLst/>
          </a:prstGeom>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p:cNvSpPr>
            <a:spLocks noGrp="1" noChangeArrowheads="1"/>
          </p:cNvSpPr>
          <p:nvPr>
            <p:ph type="title"/>
          </p:nvPr>
        </p:nvSpPr>
        <p:spPr/>
        <p:txBody>
          <a:bodyPr/>
          <a:lstStyle/>
          <a:p>
            <a:r>
              <a:rPr lang="en-US" altLang="en-US" sz="2400" dirty="0">
                <a:solidFill>
                  <a:schemeClr val="tx1"/>
                </a:solidFill>
                <a:latin typeface="Verdana" pitchFamily="34" charset="0"/>
                <a:cs typeface="Verdana" pitchFamily="34" charset="0"/>
              </a:rPr>
              <a:t>Reunification Reassessment Documentation</a:t>
            </a:r>
          </a:p>
        </p:txBody>
      </p:sp>
      <p:graphicFrame>
        <p:nvGraphicFramePr>
          <p:cNvPr id="2" name="Diagram 1"/>
          <p:cNvGraphicFramePr/>
          <p:nvPr>
            <p:extLst>
              <p:ext uri="{D42A27DB-BD31-4B8C-83A1-F6EECF244321}">
                <p14:modId xmlns:p14="http://schemas.microsoft.com/office/powerpoint/2010/main" val="1769928785"/>
              </p:ext>
            </p:extLst>
          </p:nvPr>
        </p:nvGraphicFramePr>
        <p:xfrm>
          <a:off x="1600200" y="18288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9250494"/>
      </p:ext>
    </p:ext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1676400"/>
            <a:ext cx="6350000" cy="2158999"/>
          </a:xfrm>
        </p:spPr>
        <p:txBody>
          <a:bodyPr/>
          <a:lstStyle/>
          <a:p>
            <a:pPr algn="ctr"/>
            <a:r>
              <a:rPr lang="en-US" dirty="0" smtClean="0">
                <a:solidFill>
                  <a:schemeClr val="tx1"/>
                </a:solidFill>
              </a:rPr>
              <a:t>Reminder: Complete New FSNA to Support Updating the Case Plan</a:t>
            </a:r>
            <a:endParaRPr lang="en-US" dirty="0">
              <a:solidFill>
                <a:schemeClr val="tx1"/>
              </a:solidFill>
            </a:endParaRPr>
          </a:p>
        </p:txBody>
      </p:sp>
    </p:spTree>
    <p:extLst>
      <p:ext uri="{BB962C8B-B14F-4D97-AF65-F5344CB8AC3E}">
        <p14:creationId xmlns:p14="http://schemas.microsoft.com/office/powerpoint/2010/main" val="37376722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ctrTitle"/>
          </p:nvPr>
        </p:nvSpPr>
        <p:spPr>
          <a:xfrm>
            <a:off x="1371600" y="1981200"/>
            <a:ext cx="6350000" cy="4385734"/>
          </a:xfrm>
        </p:spPr>
        <p:txBody>
          <a:bodyPr/>
          <a:lstStyle/>
          <a:p>
            <a:pPr algn="ctr" defTabSz="912813"/>
            <a:r>
              <a:rPr lang="en-US" altLang="en-US" sz="4500" b="1" dirty="0" smtClean="0">
                <a:solidFill>
                  <a:schemeClr val="tx1"/>
                </a:solidFill>
              </a:rPr>
              <a:t>The SDM</a:t>
            </a:r>
            <a:r>
              <a:rPr lang="en-US" altLang="en-US" sz="4500" b="1" baseline="30000" dirty="0" smtClean="0">
                <a:solidFill>
                  <a:schemeClr val="tx1"/>
                </a:solidFill>
              </a:rPr>
              <a:t>® </a:t>
            </a:r>
            <a:r>
              <a:rPr lang="en-US" altLang="en-US" sz="4500" b="1" dirty="0" smtClean="0">
                <a:solidFill>
                  <a:schemeClr val="tx1"/>
                </a:solidFill>
              </a:rPr>
              <a:t>Risk Reassessment</a:t>
            </a:r>
            <a:br>
              <a:rPr lang="en-US" altLang="en-US" sz="4500" b="1" dirty="0" smtClean="0">
                <a:solidFill>
                  <a:schemeClr val="tx1"/>
                </a:solidFill>
              </a:rPr>
            </a:br>
            <a:r>
              <a:rPr lang="en-US" altLang="en-US" sz="4500" b="1" dirty="0" smtClean="0">
                <a:solidFill>
                  <a:schemeClr val="tx1"/>
                </a:solidFill>
              </a:rPr>
              <a:t>For In-Home Cases</a:t>
            </a:r>
            <a:r>
              <a:rPr lang="en-US" altLang="en-US" sz="4500" b="1" dirty="0"/>
              <a:t/>
            </a:r>
            <a:br>
              <a:rPr lang="en-US" altLang="en-US" sz="4500" b="1" dirty="0"/>
            </a:br>
            <a:r>
              <a:rPr lang="en-US" altLang="en-US" sz="4500" b="1" dirty="0" smtClean="0">
                <a:solidFill>
                  <a:schemeClr val="tx1"/>
                </a:solidFill>
              </a:rPr>
              <a:t> </a:t>
            </a:r>
          </a:p>
        </p:txBody>
      </p:sp>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41177" y="2286000"/>
            <a:ext cx="8014739" cy="2891162"/>
            <a:chOff x="841177" y="2286000"/>
            <a:chExt cx="8014739" cy="2891162"/>
          </a:xfrm>
        </p:grpSpPr>
        <p:sp>
          <p:nvSpPr>
            <p:cNvPr id="6" name="Freeform 5"/>
            <p:cNvSpPr/>
            <p:nvPr/>
          </p:nvSpPr>
          <p:spPr>
            <a:xfrm>
              <a:off x="841177" y="2286000"/>
              <a:ext cx="3275244" cy="2842525"/>
            </a:xfrm>
            <a:custGeom>
              <a:avLst/>
              <a:gdLst>
                <a:gd name="connsiteX0" fmla="*/ 0 w 2697343"/>
                <a:gd name="connsiteY0" fmla="*/ 240845 h 2408452"/>
                <a:gd name="connsiteX1" fmla="*/ 240845 w 2697343"/>
                <a:gd name="connsiteY1" fmla="*/ 0 h 2408452"/>
                <a:gd name="connsiteX2" fmla="*/ 2456498 w 2697343"/>
                <a:gd name="connsiteY2" fmla="*/ 0 h 2408452"/>
                <a:gd name="connsiteX3" fmla="*/ 2697343 w 2697343"/>
                <a:gd name="connsiteY3" fmla="*/ 240845 h 2408452"/>
                <a:gd name="connsiteX4" fmla="*/ 2697343 w 2697343"/>
                <a:gd name="connsiteY4" fmla="*/ 2167607 h 2408452"/>
                <a:gd name="connsiteX5" fmla="*/ 2456498 w 2697343"/>
                <a:gd name="connsiteY5" fmla="*/ 2408452 h 2408452"/>
                <a:gd name="connsiteX6" fmla="*/ 240845 w 2697343"/>
                <a:gd name="connsiteY6" fmla="*/ 2408452 h 2408452"/>
                <a:gd name="connsiteX7" fmla="*/ 0 w 2697343"/>
                <a:gd name="connsiteY7" fmla="*/ 2167607 h 2408452"/>
                <a:gd name="connsiteX8" fmla="*/ 0 w 2697343"/>
                <a:gd name="connsiteY8" fmla="*/ 240845 h 240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7343" h="2408452">
                  <a:moveTo>
                    <a:pt x="0" y="240845"/>
                  </a:moveTo>
                  <a:cubicBezTo>
                    <a:pt x="0" y="107830"/>
                    <a:pt x="107830" y="0"/>
                    <a:pt x="240845" y="0"/>
                  </a:cubicBezTo>
                  <a:lnTo>
                    <a:pt x="2456498" y="0"/>
                  </a:lnTo>
                  <a:cubicBezTo>
                    <a:pt x="2589513" y="0"/>
                    <a:pt x="2697343" y="107830"/>
                    <a:pt x="2697343" y="240845"/>
                  </a:cubicBezTo>
                  <a:lnTo>
                    <a:pt x="2697343" y="2167607"/>
                  </a:lnTo>
                  <a:cubicBezTo>
                    <a:pt x="2697343" y="2300622"/>
                    <a:pt x="2589513" y="2408452"/>
                    <a:pt x="2456498" y="2408452"/>
                  </a:cubicBezTo>
                  <a:lnTo>
                    <a:pt x="240845" y="2408452"/>
                  </a:lnTo>
                  <a:cubicBezTo>
                    <a:pt x="107830" y="2408452"/>
                    <a:pt x="0" y="2300622"/>
                    <a:pt x="0" y="2167607"/>
                  </a:cubicBezTo>
                  <a:lnTo>
                    <a:pt x="0" y="24084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5760" tIns="365760" rIns="365760" bIns="365760" numCol="1" spcCol="1270" anchor="t" anchorCtr="0">
              <a:noAutofit/>
            </a:bodyPr>
            <a:lstStyle/>
            <a:p>
              <a:pPr lvl="0" algn="l" defTabSz="800100">
                <a:lnSpc>
                  <a:spcPct val="90000"/>
                </a:lnSpc>
                <a:spcBef>
                  <a:spcPct val="0"/>
                </a:spcBef>
                <a:spcAft>
                  <a:spcPct val="35000"/>
                </a:spcAft>
              </a:pPr>
              <a:r>
                <a:rPr lang="en-US" sz="1800" kern="1200" dirty="0" smtClean="0">
                  <a:latin typeface="+mn-lt"/>
                  <a:ea typeface="Tahoma" pitchFamily="34" charset="0"/>
                  <a:cs typeface="Tahoma" pitchFamily="34" charset="0"/>
                </a:rPr>
                <a:t>What areas of needs and strengths should be prioritized in the case plan?</a:t>
              </a:r>
              <a:endParaRPr lang="en-US" sz="1800" kern="1200" dirty="0">
                <a:latin typeface="+mn-lt"/>
                <a:ea typeface="Tahoma" pitchFamily="34" charset="0"/>
                <a:cs typeface="Tahoma" pitchFamily="34" charset="0"/>
              </a:endParaRPr>
            </a:p>
          </p:txBody>
        </p:sp>
        <p:sp>
          <p:nvSpPr>
            <p:cNvPr id="7" name="Freeform 6"/>
            <p:cNvSpPr/>
            <p:nvPr/>
          </p:nvSpPr>
          <p:spPr>
            <a:xfrm>
              <a:off x="1148186" y="4194023"/>
              <a:ext cx="3166195" cy="983139"/>
            </a:xfrm>
            <a:custGeom>
              <a:avLst/>
              <a:gdLst>
                <a:gd name="connsiteX0" fmla="*/ 0 w 3166195"/>
                <a:gd name="connsiteY0" fmla="*/ 98314 h 983139"/>
                <a:gd name="connsiteX1" fmla="*/ 98314 w 3166195"/>
                <a:gd name="connsiteY1" fmla="*/ 0 h 983139"/>
                <a:gd name="connsiteX2" fmla="*/ 3067881 w 3166195"/>
                <a:gd name="connsiteY2" fmla="*/ 0 h 983139"/>
                <a:gd name="connsiteX3" fmla="*/ 3166195 w 3166195"/>
                <a:gd name="connsiteY3" fmla="*/ 98314 h 983139"/>
                <a:gd name="connsiteX4" fmla="*/ 3166195 w 3166195"/>
                <a:gd name="connsiteY4" fmla="*/ 884825 h 983139"/>
                <a:gd name="connsiteX5" fmla="*/ 3067881 w 3166195"/>
                <a:gd name="connsiteY5" fmla="*/ 983139 h 983139"/>
                <a:gd name="connsiteX6" fmla="*/ 98314 w 3166195"/>
                <a:gd name="connsiteY6" fmla="*/ 983139 h 983139"/>
                <a:gd name="connsiteX7" fmla="*/ 0 w 3166195"/>
                <a:gd name="connsiteY7" fmla="*/ 884825 h 983139"/>
                <a:gd name="connsiteX8" fmla="*/ 0 w 3166195"/>
                <a:gd name="connsiteY8" fmla="*/ 98314 h 98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6195" h="983139">
                  <a:moveTo>
                    <a:pt x="0" y="98314"/>
                  </a:moveTo>
                  <a:cubicBezTo>
                    <a:pt x="0" y="44017"/>
                    <a:pt x="44017" y="0"/>
                    <a:pt x="98314" y="0"/>
                  </a:cubicBezTo>
                  <a:lnTo>
                    <a:pt x="3067881" y="0"/>
                  </a:lnTo>
                  <a:cubicBezTo>
                    <a:pt x="3122178" y="0"/>
                    <a:pt x="3166195" y="44017"/>
                    <a:pt x="3166195" y="98314"/>
                  </a:cubicBezTo>
                  <a:lnTo>
                    <a:pt x="3166195" y="884825"/>
                  </a:lnTo>
                  <a:cubicBezTo>
                    <a:pt x="3166195" y="939122"/>
                    <a:pt x="3122178" y="983139"/>
                    <a:pt x="3067881" y="983139"/>
                  </a:cubicBezTo>
                  <a:lnTo>
                    <a:pt x="98314" y="983139"/>
                  </a:lnTo>
                  <a:cubicBezTo>
                    <a:pt x="44017" y="983139"/>
                    <a:pt x="0" y="939122"/>
                    <a:pt x="0" y="884825"/>
                  </a:cubicBezTo>
                  <a:lnTo>
                    <a:pt x="0" y="9831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6811" tIns="156811" rIns="156811" bIns="156811" numCol="1" spcCol="1270" anchor="t" anchorCtr="0">
              <a:noAutofit/>
            </a:bodyPr>
            <a:lstStyle/>
            <a:p>
              <a:pPr marL="171450" lvl="1" indent="-171450" algn="l" defTabSz="800100">
                <a:lnSpc>
                  <a:spcPct val="90000"/>
                </a:lnSpc>
                <a:spcBef>
                  <a:spcPct val="0"/>
                </a:spcBef>
                <a:spcAft>
                  <a:spcPct val="15000"/>
                </a:spcAft>
                <a:buChar char="••"/>
              </a:pPr>
              <a:endParaRPr lang="en-US" sz="1800" kern="1200" dirty="0">
                <a:latin typeface="+mn-lt"/>
                <a:ea typeface="Tahoma" pitchFamily="34" charset="0"/>
                <a:cs typeface="Tahoma" pitchFamily="34" charset="0"/>
              </a:endParaRPr>
            </a:p>
          </p:txBody>
        </p:sp>
        <p:sp>
          <p:nvSpPr>
            <p:cNvPr id="8" name="Freeform 7"/>
            <p:cNvSpPr/>
            <p:nvPr/>
          </p:nvSpPr>
          <p:spPr>
            <a:xfrm>
              <a:off x="4314381" y="3200400"/>
              <a:ext cx="991129" cy="671560"/>
            </a:xfrm>
            <a:custGeom>
              <a:avLst/>
              <a:gdLst>
                <a:gd name="connsiteX0" fmla="*/ 0 w 991129"/>
                <a:gd name="connsiteY0" fmla="*/ 134312 h 671560"/>
                <a:gd name="connsiteX1" fmla="*/ 655349 w 991129"/>
                <a:gd name="connsiteY1" fmla="*/ 134312 h 671560"/>
                <a:gd name="connsiteX2" fmla="*/ 655349 w 991129"/>
                <a:gd name="connsiteY2" fmla="*/ 0 h 671560"/>
                <a:gd name="connsiteX3" fmla="*/ 991129 w 991129"/>
                <a:gd name="connsiteY3" fmla="*/ 335780 h 671560"/>
                <a:gd name="connsiteX4" fmla="*/ 655349 w 991129"/>
                <a:gd name="connsiteY4" fmla="*/ 671560 h 671560"/>
                <a:gd name="connsiteX5" fmla="*/ 655349 w 991129"/>
                <a:gd name="connsiteY5" fmla="*/ 537248 h 671560"/>
                <a:gd name="connsiteX6" fmla="*/ 0 w 991129"/>
                <a:gd name="connsiteY6" fmla="*/ 537248 h 671560"/>
                <a:gd name="connsiteX7" fmla="*/ 0 w 991129"/>
                <a:gd name="connsiteY7" fmla="*/ 134312 h 67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1129" h="671560">
                  <a:moveTo>
                    <a:pt x="0" y="134312"/>
                  </a:moveTo>
                  <a:lnTo>
                    <a:pt x="655349" y="134312"/>
                  </a:lnTo>
                  <a:lnTo>
                    <a:pt x="655349" y="0"/>
                  </a:lnTo>
                  <a:lnTo>
                    <a:pt x="991129" y="335780"/>
                  </a:lnTo>
                  <a:lnTo>
                    <a:pt x="655349" y="671560"/>
                  </a:lnTo>
                  <a:lnTo>
                    <a:pt x="655349" y="537248"/>
                  </a:lnTo>
                  <a:lnTo>
                    <a:pt x="0" y="537248"/>
                  </a:lnTo>
                  <a:lnTo>
                    <a:pt x="0" y="134312"/>
                  </a:lnTo>
                  <a:close/>
                </a:path>
              </a:pathLst>
            </a:custGeom>
            <a:solidFill>
              <a:schemeClr val="accent5"/>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134312" rIns="201468" bIns="134312" numCol="1" spcCol="1270" anchor="ctr" anchorCtr="0">
              <a:noAutofit/>
            </a:bodyPr>
            <a:lstStyle/>
            <a:p>
              <a:pPr lvl="0" algn="ctr" defTabSz="266700">
                <a:lnSpc>
                  <a:spcPct val="90000"/>
                </a:lnSpc>
                <a:spcBef>
                  <a:spcPct val="0"/>
                </a:spcBef>
                <a:spcAft>
                  <a:spcPct val="35000"/>
                </a:spcAft>
              </a:pPr>
              <a:endParaRPr lang="en-US" sz="600" kern="1200" dirty="0"/>
            </a:p>
          </p:txBody>
        </p:sp>
        <p:sp>
          <p:nvSpPr>
            <p:cNvPr id="9" name="Freeform 8"/>
            <p:cNvSpPr/>
            <p:nvPr/>
          </p:nvSpPr>
          <p:spPr>
            <a:xfrm>
              <a:off x="5408576" y="2286000"/>
              <a:ext cx="3275244" cy="2842525"/>
            </a:xfrm>
            <a:custGeom>
              <a:avLst/>
              <a:gdLst>
                <a:gd name="connsiteX0" fmla="*/ 0 w 2697343"/>
                <a:gd name="connsiteY0" fmla="*/ 240845 h 2408452"/>
                <a:gd name="connsiteX1" fmla="*/ 240845 w 2697343"/>
                <a:gd name="connsiteY1" fmla="*/ 0 h 2408452"/>
                <a:gd name="connsiteX2" fmla="*/ 2456498 w 2697343"/>
                <a:gd name="connsiteY2" fmla="*/ 0 h 2408452"/>
                <a:gd name="connsiteX3" fmla="*/ 2697343 w 2697343"/>
                <a:gd name="connsiteY3" fmla="*/ 240845 h 2408452"/>
                <a:gd name="connsiteX4" fmla="*/ 2697343 w 2697343"/>
                <a:gd name="connsiteY4" fmla="*/ 2167607 h 2408452"/>
                <a:gd name="connsiteX5" fmla="*/ 2456498 w 2697343"/>
                <a:gd name="connsiteY5" fmla="*/ 2408452 h 2408452"/>
                <a:gd name="connsiteX6" fmla="*/ 240845 w 2697343"/>
                <a:gd name="connsiteY6" fmla="*/ 2408452 h 2408452"/>
                <a:gd name="connsiteX7" fmla="*/ 0 w 2697343"/>
                <a:gd name="connsiteY7" fmla="*/ 2167607 h 2408452"/>
                <a:gd name="connsiteX8" fmla="*/ 0 w 2697343"/>
                <a:gd name="connsiteY8" fmla="*/ 240845 h 240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7343" h="2408452">
                  <a:moveTo>
                    <a:pt x="0" y="240845"/>
                  </a:moveTo>
                  <a:cubicBezTo>
                    <a:pt x="0" y="107830"/>
                    <a:pt x="107830" y="0"/>
                    <a:pt x="240845" y="0"/>
                  </a:cubicBezTo>
                  <a:lnTo>
                    <a:pt x="2456498" y="0"/>
                  </a:lnTo>
                  <a:cubicBezTo>
                    <a:pt x="2589513" y="0"/>
                    <a:pt x="2697343" y="107830"/>
                    <a:pt x="2697343" y="240845"/>
                  </a:cubicBezTo>
                  <a:lnTo>
                    <a:pt x="2697343" y="2167607"/>
                  </a:lnTo>
                  <a:cubicBezTo>
                    <a:pt x="2697343" y="2300622"/>
                    <a:pt x="2589513" y="2408452"/>
                    <a:pt x="2456498" y="2408452"/>
                  </a:cubicBezTo>
                  <a:lnTo>
                    <a:pt x="240845" y="2408452"/>
                  </a:lnTo>
                  <a:cubicBezTo>
                    <a:pt x="107830" y="2408452"/>
                    <a:pt x="0" y="2300622"/>
                    <a:pt x="0" y="2167607"/>
                  </a:cubicBezTo>
                  <a:lnTo>
                    <a:pt x="0" y="240845"/>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5760" tIns="365760" rIns="365760" bIns="365760" numCol="1" spcCol="1270" anchor="t" anchorCtr="0">
              <a:noAutofit/>
            </a:bodyPr>
            <a:lstStyle/>
            <a:p>
              <a:pPr lvl="0" algn="l" defTabSz="800100">
                <a:lnSpc>
                  <a:spcPct val="90000"/>
                </a:lnSpc>
                <a:spcBef>
                  <a:spcPct val="0"/>
                </a:spcBef>
                <a:spcAft>
                  <a:spcPct val="35000"/>
                </a:spcAft>
              </a:pPr>
              <a:r>
                <a:rPr lang="en-US" sz="1800" kern="1200" dirty="0" smtClean="0">
                  <a:latin typeface="+mn-lt"/>
                  <a:ea typeface="Tahoma" pitchFamily="34" charset="0"/>
                  <a:cs typeface="Tahoma" pitchFamily="34" charset="0"/>
                </a:rPr>
                <a:t>Should the case remain open or be closed (for in-home cases)?</a:t>
              </a:r>
              <a:endParaRPr lang="en-US" sz="1800" kern="1200" dirty="0">
                <a:latin typeface="+mn-lt"/>
                <a:ea typeface="Tahoma" pitchFamily="34" charset="0"/>
                <a:cs typeface="Tahoma" pitchFamily="34" charset="0"/>
              </a:endParaRPr>
            </a:p>
          </p:txBody>
        </p:sp>
        <p:sp>
          <p:nvSpPr>
            <p:cNvPr id="10" name="Freeform 9"/>
            <p:cNvSpPr/>
            <p:nvPr/>
          </p:nvSpPr>
          <p:spPr>
            <a:xfrm>
              <a:off x="5943599" y="4073183"/>
              <a:ext cx="2912317" cy="1055342"/>
            </a:xfrm>
            <a:custGeom>
              <a:avLst/>
              <a:gdLst>
                <a:gd name="connsiteX0" fmla="*/ 0 w 2748214"/>
                <a:gd name="connsiteY0" fmla="*/ 70940 h 709401"/>
                <a:gd name="connsiteX1" fmla="*/ 70940 w 2748214"/>
                <a:gd name="connsiteY1" fmla="*/ 0 h 709401"/>
                <a:gd name="connsiteX2" fmla="*/ 2677274 w 2748214"/>
                <a:gd name="connsiteY2" fmla="*/ 0 h 709401"/>
                <a:gd name="connsiteX3" fmla="*/ 2748214 w 2748214"/>
                <a:gd name="connsiteY3" fmla="*/ 70940 h 709401"/>
                <a:gd name="connsiteX4" fmla="*/ 2748214 w 2748214"/>
                <a:gd name="connsiteY4" fmla="*/ 638461 h 709401"/>
                <a:gd name="connsiteX5" fmla="*/ 2677274 w 2748214"/>
                <a:gd name="connsiteY5" fmla="*/ 709401 h 709401"/>
                <a:gd name="connsiteX6" fmla="*/ 70940 w 2748214"/>
                <a:gd name="connsiteY6" fmla="*/ 709401 h 709401"/>
                <a:gd name="connsiteX7" fmla="*/ 0 w 2748214"/>
                <a:gd name="connsiteY7" fmla="*/ 638461 h 709401"/>
                <a:gd name="connsiteX8" fmla="*/ 0 w 2748214"/>
                <a:gd name="connsiteY8" fmla="*/ 70940 h 70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8214" h="709401">
                  <a:moveTo>
                    <a:pt x="0" y="70940"/>
                  </a:moveTo>
                  <a:cubicBezTo>
                    <a:pt x="0" y="31761"/>
                    <a:pt x="31761" y="0"/>
                    <a:pt x="70940" y="0"/>
                  </a:cubicBezTo>
                  <a:lnTo>
                    <a:pt x="2677274" y="0"/>
                  </a:lnTo>
                  <a:cubicBezTo>
                    <a:pt x="2716453" y="0"/>
                    <a:pt x="2748214" y="31761"/>
                    <a:pt x="2748214" y="70940"/>
                  </a:cubicBezTo>
                  <a:lnTo>
                    <a:pt x="2748214" y="638461"/>
                  </a:lnTo>
                  <a:cubicBezTo>
                    <a:pt x="2748214" y="677640"/>
                    <a:pt x="2716453" y="709401"/>
                    <a:pt x="2677274" y="709401"/>
                  </a:cubicBezTo>
                  <a:lnTo>
                    <a:pt x="70940" y="709401"/>
                  </a:lnTo>
                  <a:cubicBezTo>
                    <a:pt x="31761" y="709401"/>
                    <a:pt x="0" y="677640"/>
                    <a:pt x="0" y="638461"/>
                  </a:cubicBezTo>
                  <a:lnTo>
                    <a:pt x="0" y="70940"/>
                  </a:lnTo>
                  <a:close/>
                </a:path>
              </a:pathLst>
            </a:custGeom>
            <a:ln>
              <a:solidFill>
                <a:schemeClr val="accent2"/>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8794" tIns="148794" rIns="148794" bIns="148794" numCol="1" spcCol="1270" anchor="t" anchorCtr="0">
              <a:noAutofit/>
            </a:bodyPr>
            <a:lstStyle/>
            <a:p>
              <a:pPr marL="171450" lvl="1" indent="-171450" algn="l" defTabSz="800100">
                <a:lnSpc>
                  <a:spcPct val="90000"/>
                </a:lnSpc>
                <a:spcBef>
                  <a:spcPct val="0"/>
                </a:spcBef>
                <a:spcAft>
                  <a:spcPct val="15000"/>
                </a:spcAft>
                <a:buChar char="••"/>
              </a:pPr>
              <a:endParaRPr lang="en-US" sz="1800" kern="1200" dirty="0">
                <a:latin typeface="+mn-lt"/>
                <a:ea typeface="Tahoma" pitchFamily="34" charset="0"/>
                <a:cs typeface="Tahoma" pitchFamily="34" charset="0"/>
              </a:endParaRPr>
            </a:p>
          </p:txBody>
        </p:sp>
      </p:grpSp>
      <p:sp>
        <p:nvSpPr>
          <p:cNvPr id="5" name="Title 1"/>
          <p:cNvSpPr>
            <a:spLocks noGrp="1"/>
          </p:cNvSpPr>
          <p:nvPr>
            <p:ph type="title"/>
          </p:nvPr>
        </p:nvSpPr>
        <p:spPr/>
        <p:txBody>
          <a:bodyPr/>
          <a:lstStyle/>
          <a:p>
            <a:r>
              <a:rPr lang="en-US" sz="2400" dirty="0" smtClean="0">
                <a:solidFill>
                  <a:schemeClr val="tx1"/>
                </a:solidFill>
                <a:latin typeface="Verdana" pitchFamily="34" charset="0"/>
                <a:cs typeface="Verdana" pitchFamily="34" charset="0"/>
              </a:rPr>
              <a:t>The SDM</a:t>
            </a:r>
            <a:r>
              <a:rPr lang="en-US" sz="2400" baseline="30000" dirty="0">
                <a:solidFill>
                  <a:schemeClr val="tx1"/>
                </a:solidFill>
                <a:latin typeface="Verdana" pitchFamily="34" charset="0"/>
                <a:cs typeface="Verdana" pitchFamily="34" charset="0"/>
              </a:rPr>
              <a:t>®</a:t>
            </a:r>
            <a:r>
              <a:rPr lang="en-US" sz="2400" dirty="0">
                <a:solidFill>
                  <a:schemeClr val="tx1"/>
                </a:solidFill>
                <a:latin typeface="Verdana" pitchFamily="34" charset="0"/>
                <a:cs typeface="Verdana" pitchFamily="34" charset="0"/>
              </a:rPr>
              <a:t> Risk Reassessment </a:t>
            </a:r>
            <a:r>
              <a:rPr lang="en-US" sz="2400" dirty="0" smtClean="0">
                <a:solidFill>
                  <a:schemeClr val="tx1"/>
                </a:solidFill>
                <a:latin typeface="Verdana" pitchFamily="34" charset="0"/>
                <a:cs typeface="Verdana" pitchFamily="34" charset="0"/>
              </a:rPr>
              <a:t>Is Completed </a:t>
            </a:r>
            <a:r>
              <a:rPr lang="en-US" sz="2400" dirty="0">
                <a:solidFill>
                  <a:schemeClr val="tx1"/>
                </a:solidFill>
                <a:latin typeface="Verdana" pitchFamily="34" charset="0"/>
                <a:cs typeface="Verdana" pitchFamily="34" charset="0"/>
              </a:rPr>
              <a:t>at </a:t>
            </a:r>
            <a:r>
              <a:rPr lang="en-US" sz="2400" dirty="0" smtClean="0">
                <a:solidFill>
                  <a:schemeClr val="tx1"/>
                </a:solidFill>
                <a:latin typeface="Verdana" pitchFamily="34" charset="0"/>
                <a:cs typeface="Verdana" pitchFamily="34" charset="0"/>
              </a:rPr>
              <a:t>Regular Intervals</a:t>
            </a:r>
            <a:endParaRPr lang="en-US" sz="2400" dirty="0">
              <a:solidFill>
                <a:schemeClr val="tx1"/>
              </a:solidFill>
              <a:latin typeface="Verdana" pitchFamily="34" charset="0"/>
              <a:cs typeface="Verdana" pitchFamily="34" charset="0"/>
            </a:endParaRPr>
          </a:p>
        </p:txBody>
      </p:sp>
      <p:sp>
        <p:nvSpPr>
          <p:cNvPr id="2" name="TextBox 1"/>
          <p:cNvSpPr txBox="1"/>
          <p:nvPr/>
        </p:nvSpPr>
        <p:spPr>
          <a:xfrm>
            <a:off x="1142999" y="4210049"/>
            <a:ext cx="3171381" cy="918475"/>
          </a:xfrm>
          <a:prstGeom prst="rect">
            <a:avLst/>
          </a:prstGeom>
        </p:spPr>
        <p:txBody>
          <a:bodyPr vert="horz" wrap="square" lIns="91440" tIns="45720" rIns="91440" bIns="45720" rtlCol="0" anchor="ctr">
            <a:noAutofit/>
          </a:bodyPr>
          <a:lstStyle/>
          <a:p>
            <a:pPr lvl="0" defTabSz="457200" eaLnBrk="1" fontAlgn="auto" hangingPunct="1">
              <a:spcAft>
                <a:spcPts val="0"/>
              </a:spcAft>
            </a:pPr>
            <a:r>
              <a:rPr lang="en-US" sz="2000" b="0" dirty="0">
                <a:latin typeface="+mj-lt"/>
                <a:ea typeface="Tahoma" pitchFamily="34" charset="0"/>
                <a:cs typeface="Tahoma" pitchFamily="34" charset="0"/>
              </a:rPr>
              <a:t>Family Strengths and Needs </a:t>
            </a:r>
            <a:r>
              <a:rPr lang="en-US" sz="2000" b="0" dirty="0" smtClean="0">
                <a:latin typeface="+mj-lt"/>
                <a:ea typeface="Tahoma" pitchFamily="34" charset="0"/>
                <a:cs typeface="Tahoma" pitchFamily="34" charset="0"/>
              </a:rPr>
              <a:t>Assessment</a:t>
            </a:r>
            <a:endParaRPr lang="en-US" sz="2000" b="0" dirty="0">
              <a:latin typeface="+mj-lt"/>
              <a:ea typeface="Tahoma" pitchFamily="34" charset="0"/>
              <a:cs typeface="Tahoma" pitchFamily="34" charset="0"/>
            </a:endParaRPr>
          </a:p>
        </p:txBody>
      </p:sp>
      <p:sp>
        <p:nvSpPr>
          <p:cNvPr id="3" name="TextBox 2"/>
          <p:cNvSpPr txBox="1"/>
          <p:nvPr/>
        </p:nvSpPr>
        <p:spPr>
          <a:xfrm>
            <a:off x="6072679" y="4277004"/>
            <a:ext cx="2819400" cy="647700"/>
          </a:xfrm>
          <a:prstGeom prst="rect">
            <a:avLst/>
          </a:prstGeom>
        </p:spPr>
        <p:txBody>
          <a:bodyPr vert="horz" wrap="square" lIns="91440" tIns="45720" rIns="91440" bIns="45720" rtlCol="0" anchor="ctr">
            <a:noAutofit/>
          </a:bodyPr>
          <a:lstStyle/>
          <a:p>
            <a:pPr lvl="0" defTabSz="457200" eaLnBrk="1" fontAlgn="auto" hangingPunct="1">
              <a:spcAft>
                <a:spcPts val="0"/>
              </a:spcAft>
            </a:pPr>
            <a:r>
              <a:rPr lang="en-US" sz="2000" b="0" dirty="0">
                <a:latin typeface="+mj-lt"/>
                <a:ea typeface="Tahoma" pitchFamily="34" charset="0"/>
                <a:cs typeface="Tahoma" pitchFamily="34" charset="0"/>
              </a:rPr>
              <a:t>Family Risk </a:t>
            </a:r>
            <a:r>
              <a:rPr lang="en-US" sz="2000" b="0" dirty="0" smtClean="0">
                <a:latin typeface="+mj-lt"/>
                <a:ea typeface="Tahoma" pitchFamily="34" charset="0"/>
                <a:cs typeface="Tahoma" pitchFamily="34" charset="0"/>
              </a:rPr>
              <a:t>Reassessment</a:t>
            </a:r>
            <a:endParaRPr lang="en-US" sz="2000" b="0" dirty="0">
              <a:latin typeface="+mj-lt"/>
              <a:ea typeface="Tahoma" pitchFamily="34" charset="0"/>
              <a:cs typeface="Tahoma" pitchFamily="34" charset="0"/>
            </a:endParaRPr>
          </a:p>
        </p:txBody>
      </p:sp>
    </p:spTree>
    <p:extLst>
      <p:ext uri="{BB962C8B-B14F-4D97-AF65-F5344CB8AC3E}">
        <p14:creationId xmlns:p14="http://schemas.microsoft.com/office/powerpoint/2010/main" val="32504178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Placeholder 7"/>
          <p:cNvSpPr txBox="1">
            <a:spLocks/>
          </p:cNvSpPr>
          <p:nvPr/>
        </p:nvSpPr>
        <p:spPr bwMode="auto">
          <a:xfrm>
            <a:off x="838200" y="2103437"/>
            <a:ext cx="3505200" cy="639763"/>
          </a:xfrm>
          <a:prstGeom prst="rect">
            <a:avLst/>
          </a:prstGeom>
          <a:noFill/>
          <a:ln w="9525">
            <a:noFill/>
            <a:miter lim="800000"/>
            <a:headEnd/>
            <a:tailEnd/>
          </a:ln>
        </p:spPr>
        <p:txBody>
          <a:bodyPr anchor="b"/>
          <a:lstStyle/>
          <a:p>
            <a:pPr eaLnBrk="1" hangingPunct="1">
              <a:spcBef>
                <a:spcPct val="20000"/>
              </a:spcBef>
              <a:buFont typeface="Arial" pitchFamily="34" charset="0"/>
              <a:buNone/>
              <a:defRPr/>
            </a:pPr>
            <a:r>
              <a:rPr lang="en-US" sz="2000" dirty="0">
                <a:latin typeface="+mj-lt"/>
                <a:ea typeface="Verdana" pitchFamily="34" charset="0"/>
                <a:cs typeface="Verdana" pitchFamily="34" charset="0"/>
              </a:rPr>
              <a:t>Mom’s household</a:t>
            </a:r>
          </a:p>
        </p:txBody>
      </p:sp>
      <p:sp>
        <p:nvSpPr>
          <p:cNvPr id="5125" name="Text Placeholder 8"/>
          <p:cNvSpPr txBox="1">
            <a:spLocks/>
          </p:cNvSpPr>
          <p:nvPr/>
        </p:nvSpPr>
        <p:spPr bwMode="auto">
          <a:xfrm>
            <a:off x="4876800" y="2103437"/>
            <a:ext cx="3352800" cy="639763"/>
          </a:xfrm>
          <a:prstGeom prst="rect">
            <a:avLst/>
          </a:prstGeom>
          <a:noFill/>
          <a:ln w="9525">
            <a:noFill/>
            <a:miter lim="800000"/>
            <a:headEnd/>
            <a:tailEnd/>
          </a:ln>
        </p:spPr>
        <p:txBody>
          <a:bodyPr anchor="b"/>
          <a:lstStyle/>
          <a:p>
            <a:pPr eaLnBrk="1" hangingPunct="1">
              <a:spcBef>
                <a:spcPct val="20000"/>
              </a:spcBef>
              <a:buFont typeface="Arial" pitchFamily="34" charset="0"/>
              <a:buNone/>
              <a:defRPr/>
            </a:pPr>
            <a:r>
              <a:rPr lang="en-US" sz="2000" dirty="0">
                <a:latin typeface="+mj-lt"/>
                <a:ea typeface="Verdana" pitchFamily="34" charset="0"/>
                <a:cs typeface="Verdana" pitchFamily="34" charset="0"/>
              </a:rPr>
              <a:t>Dad’s household</a:t>
            </a:r>
          </a:p>
        </p:txBody>
      </p:sp>
      <p:pic>
        <p:nvPicPr>
          <p:cNvPr id="8" name="Picture 1" descr="C:\Users\jennifer\AppData\Local\Microsoft\Windows\Temporary Internet Files\Content.IE5\UEG744J7\MC900432680[1].png"/>
          <p:cNvPicPr>
            <a:picLocks noChangeAspect="1" noChangeArrowheads="1"/>
          </p:cNvPicPr>
          <p:nvPr/>
        </p:nvPicPr>
        <p:blipFill>
          <a:blip r:embed="rId3" cstate="print"/>
          <a:srcRect/>
          <a:stretch>
            <a:fillRect/>
          </a:stretch>
        </p:blipFill>
        <p:spPr bwMode="auto">
          <a:xfrm>
            <a:off x="285750" y="2743200"/>
            <a:ext cx="41148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1" descr="C:\Users\jennifer\AppData\Local\Microsoft\Windows\Temporary Internet Files\Content.IE5\UEG744J7\MC900432680[1].png"/>
          <p:cNvPicPr>
            <a:picLocks noChangeAspect="1" noChangeArrowheads="1"/>
          </p:cNvPicPr>
          <p:nvPr/>
        </p:nvPicPr>
        <p:blipFill>
          <a:blip r:embed="rId3" cstate="print"/>
          <a:srcRect/>
          <a:stretch>
            <a:fillRect/>
          </a:stretch>
        </p:blipFill>
        <p:spPr bwMode="auto">
          <a:xfrm>
            <a:off x="4667250" y="2724150"/>
            <a:ext cx="4114800"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246" name="Title 1"/>
          <p:cNvSpPr txBox="1">
            <a:spLocks/>
          </p:cNvSpPr>
          <p:nvPr/>
        </p:nvSpPr>
        <p:spPr bwMode="auto">
          <a:xfrm>
            <a:off x="609600" y="609600"/>
            <a:ext cx="8534400" cy="866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sz="2400" b="0" dirty="0">
                <a:latin typeface="Verdana"/>
                <a:ea typeface="+mj-ea"/>
                <a:cs typeface="Verdana"/>
              </a:rPr>
              <a:t>Allegations on Mom and Dad: </a:t>
            </a:r>
            <a:r>
              <a:rPr lang="en-US" altLang="en-US" sz="2400" b="0" dirty="0" smtClean="0">
                <a:latin typeface="Verdana"/>
                <a:ea typeface="+mj-ea"/>
                <a:cs typeface="Verdana"/>
              </a:rPr>
              <a:t>Mom </a:t>
            </a:r>
            <a:r>
              <a:rPr lang="en-US" altLang="en-US" sz="2400" b="0" dirty="0">
                <a:latin typeface="Verdana"/>
                <a:ea typeface="+mj-ea"/>
                <a:cs typeface="Verdana"/>
              </a:rPr>
              <a:t>and Dad live apart, child lives with Mom and visits regularly in Dad’s household</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altLang="en-US" sz="2400" dirty="0">
                <a:solidFill>
                  <a:schemeClr val="tx1"/>
                </a:solidFill>
                <a:latin typeface="Verdana" pitchFamily="34" charset="0"/>
                <a:cs typeface="Verdana" pitchFamily="34" charset="0"/>
              </a:rPr>
              <a:t>Risk Reassessment for </a:t>
            </a:r>
            <a:r>
              <a:rPr lang="en-US" altLang="en-US" sz="2400" dirty="0" smtClean="0">
                <a:solidFill>
                  <a:schemeClr val="tx1"/>
                </a:solidFill>
                <a:latin typeface="Verdana" pitchFamily="34" charset="0"/>
                <a:cs typeface="Verdana" pitchFamily="34" charset="0"/>
              </a:rPr>
              <a:t>In-Home Cases: </a:t>
            </a:r>
            <a:r>
              <a:rPr lang="en-US" altLang="en-US" sz="2400" dirty="0">
                <a:solidFill>
                  <a:schemeClr val="tx1"/>
                </a:solidFill>
                <a:latin typeface="Verdana" pitchFamily="34" charset="0"/>
                <a:cs typeface="Verdana" pitchFamily="34" charset="0"/>
              </a:rPr>
              <a:t>Information</a:t>
            </a:r>
          </a:p>
        </p:txBody>
      </p:sp>
      <p:graphicFrame>
        <p:nvGraphicFramePr>
          <p:cNvPr id="2" name="Content Placeholder 1"/>
          <p:cNvGraphicFramePr>
            <a:graphicFrameLocks noGrp="1"/>
          </p:cNvGraphicFramePr>
          <p:nvPr>
            <p:ph idx="4294967295"/>
            <p:extLst>
              <p:ext uri="{D42A27DB-BD31-4B8C-83A1-F6EECF244321}">
                <p14:modId xmlns:p14="http://schemas.microsoft.com/office/powerpoint/2010/main" val="3639812050"/>
              </p:ext>
            </p:extLst>
          </p:nvPr>
        </p:nvGraphicFramePr>
        <p:xfrm>
          <a:off x="838200" y="1752600"/>
          <a:ext cx="76962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2665433688"/>
              </p:ext>
            </p:extLst>
          </p:nvPr>
        </p:nvGraphicFramePr>
        <p:xfrm>
          <a:off x="4038600" y="0"/>
          <a:ext cx="6096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txBox="1">
            <a:spLocks/>
          </p:cNvSpPr>
          <p:nvPr/>
        </p:nvSpPr>
        <p:spPr>
          <a:xfrm>
            <a:off x="457200" y="381000"/>
            <a:ext cx="4876800" cy="2209800"/>
          </a:xfrm>
          <a:prstGeom prst="rect">
            <a:avLst/>
          </a:prstGeom>
        </p:spPr>
        <p:txBody>
          <a:bodyPr vert="horz" lIns="91440" tIns="45720" rIns="91440" bIns="45720" rtlCol="0" anchor="ctr">
            <a:noAutofit/>
          </a:bodyPr>
          <a:lstStyle>
            <a:lvl1pPr algn="l" defTabSz="457200" rtl="0" eaLnBrk="1" latinLnBrk="0" hangingPunct="1">
              <a:lnSpc>
                <a:spcPct val="100000"/>
              </a:lnSpc>
              <a:spcBef>
                <a:spcPct val="0"/>
              </a:spcBef>
              <a:buNone/>
              <a:defRPr sz="3200" kern="1200">
                <a:solidFill>
                  <a:srgbClr val="393634"/>
                </a:solidFill>
                <a:latin typeface="Verdana"/>
                <a:ea typeface="+mj-ea"/>
                <a:cs typeface="Verdana"/>
              </a:defRPr>
            </a:lvl1pPr>
          </a:lstStyle>
          <a:p>
            <a:r>
              <a:rPr lang="en-US" sz="3100" dirty="0" smtClean="0">
                <a:solidFill>
                  <a:schemeClr val="tx1"/>
                </a:solidFill>
                <a:latin typeface="Verdana" pitchFamily="34" charset="0"/>
                <a:cs typeface="Verdana" pitchFamily="34" charset="0"/>
              </a:rPr>
              <a:t>There are four main sections of the SDM</a:t>
            </a:r>
            <a:r>
              <a:rPr lang="en-US" sz="3100" baseline="30000" smtClean="0">
                <a:solidFill>
                  <a:schemeClr val="tx1"/>
                </a:solidFill>
                <a:latin typeface="Verdana" pitchFamily="34" charset="0"/>
                <a:cs typeface="Verdana" pitchFamily="34" charset="0"/>
              </a:rPr>
              <a:t>® </a:t>
            </a:r>
            <a:r>
              <a:rPr lang="en-US" sz="3100" smtClean="0">
                <a:solidFill>
                  <a:schemeClr val="tx1"/>
                </a:solidFill>
                <a:latin typeface="Verdana" pitchFamily="34" charset="0"/>
                <a:cs typeface="Verdana" pitchFamily="34" charset="0"/>
              </a:rPr>
              <a:t>family risk reassessment.</a:t>
            </a:r>
            <a:endParaRPr lang="en-US" sz="3100" dirty="0">
              <a:solidFill>
                <a:schemeClr val="tx1"/>
              </a:solidFill>
              <a:latin typeface="Verdana" pitchFamily="34" charset="0"/>
              <a:cs typeface="Verdana" pitchFamily="34" charset="0"/>
            </a:endParaRPr>
          </a:p>
        </p:txBody>
      </p:sp>
    </p:spTree>
    <p:extLst>
      <p:ext uri="{BB962C8B-B14F-4D97-AF65-F5344CB8AC3E}">
        <p14:creationId xmlns:p14="http://schemas.microsoft.com/office/powerpoint/2010/main" val="3669436937"/>
      </p:ext>
    </p:extLst>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59292" y="1574855"/>
            <a:ext cx="2460108" cy="4811879"/>
            <a:chOff x="359292" y="1574855"/>
            <a:chExt cx="2460108" cy="4811879"/>
          </a:xfrm>
        </p:grpSpPr>
        <p:sp>
          <p:nvSpPr>
            <p:cNvPr id="5" name="Freeform 4"/>
            <p:cNvSpPr/>
            <p:nvPr/>
          </p:nvSpPr>
          <p:spPr>
            <a:xfrm>
              <a:off x="359292" y="1574855"/>
              <a:ext cx="2460108" cy="4811879"/>
            </a:xfrm>
            <a:custGeom>
              <a:avLst/>
              <a:gdLst>
                <a:gd name="connsiteX0" fmla="*/ 0 w 2236513"/>
                <a:gd name="connsiteY0" fmla="*/ 223651 h 4811879"/>
                <a:gd name="connsiteX1" fmla="*/ 223651 w 2236513"/>
                <a:gd name="connsiteY1" fmla="*/ 0 h 4811879"/>
                <a:gd name="connsiteX2" fmla="*/ 2012862 w 2236513"/>
                <a:gd name="connsiteY2" fmla="*/ 0 h 4811879"/>
                <a:gd name="connsiteX3" fmla="*/ 2236513 w 2236513"/>
                <a:gd name="connsiteY3" fmla="*/ 223651 h 4811879"/>
                <a:gd name="connsiteX4" fmla="*/ 2236513 w 2236513"/>
                <a:gd name="connsiteY4" fmla="*/ 4588228 h 4811879"/>
                <a:gd name="connsiteX5" fmla="*/ 2012862 w 2236513"/>
                <a:gd name="connsiteY5" fmla="*/ 4811879 h 4811879"/>
                <a:gd name="connsiteX6" fmla="*/ 223651 w 2236513"/>
                <a:gd name="connsiteY6" fmla="*/ 4811879 h 4811879"/>
                <a:gd name="connsiteX7" fmla="*/ 0 w 2236513"/>
                <a:gd name="connsiteY7" fmla="*/ 4588228 h 4811879"/>
                <a:gd name="connsiteX8" fmla="*/ 0 w 2236513"/>
                <a:gd name="connsiteY8" fmla="*/ 223651 h 48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513" h="4811879">
                  <a:moveTo>
                    <a:pt x="0" y="223651"/>
                  </a:moveTo>
                  <a:cubicBezTo>
                    <a:pt x="0" y="100132"/>
                    <a:pt x="100132" y="0"/>
                    <a:pt x="223651" y="0"/>
                  </a:cubicBezTo>
                  <a:lnTo>
                    <a:pt x="2012862" y="0"/>
                  </a:lnTo>
                  <a:cubicBezTo>
                    <a:pt x="2136381" y="0"/>
                    <a:pt x="2236513" y="100132"/>
                    <a:pt x="2236513" y="223651"/>
                  </a:cubicBezTo>
                  <a:lnTo>
                    <a:pt x="2236513" y="4588228"/>
                  </a:lnTo>
                  <a:cubicBezTo>
                    <a:pt x="2236513" y="4711747"/>
                    <a:pt x="2136381" y="4811879"/>
                    <a:pt x="2012862" y="4811879"/>
                  </a:cubicBezTo>
                  <a:lnTo>
                    <a:pt x="223651" y="4811879"/>
                  </a:lnTo>
                  <a:cubicBezTo>
                    <a:pt x="100132" y="4811879"/>
                    <a:pt x="0" y="4711747"/>
                    <a:pt x="0" y="4588228"/>
                  </a:cubicBezTo>
                  <a:lnTo>
                    <a:pt x="0" y="223651"/>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5760" tIns="365760" rIns="365760" bIns="1672540" numCol="1" spcCol="1270" anchor="t" anchorCtr="0">
              <a:noAutofit/>
            </a:bodyPr>
            <a:lstStyle/>
            <a:p>
              <a:pPr lvl="0" algn="l" defTabSz="800100">
                <a:lnSpc>
                  <a:spcPct val="90000"/>
                </a:lnSpc>
                <a:spcBef>
                  <a:spcPct val="0"/>
                </a:spcBef>
                <a:spcAft>
                  <a:spcPct val="35000"/>
                </a:spcAft>
              </a:pPr>
              <a:r>
                <a:rPr lang="en-US" sz="1800" b="0" kern="1200" dirty="0" smtClean="0">
                  <a:ea typeface="Tahoma" pitchFamily="34" charset="0"/>
                  <a:cs typeface="Tahoma" pitchFamily="34" charset="0"/>
                </a:rPr>
                <a:t>Should the case remain open or be closed (for in-home cases)?</a:t>
              </a:r>
              <a:endParaRPr lang="en-US" sz="1800" b="0" kern="1200" dirty="0">
                <a:latin typeface="Tahoma" pitchFamily="34" charset="0"/>
                <a:ea typeface="Tahoma" pitchFamily="34" charset="0"/>
                <a:cs typeface="Tahoma" pitchFamily="34" charset="0"/>
              </a:endParaRPr>
            </a:p>
          </p:txBody>
        </p:sp>
        <p:sp>
          <p:nvSpPr>
            <p:cNvPr id="8" name="Freeform 7"/>
            <p:cNvSpPr/>
            <p:nvPr/>
          </p:nvSpPr>
          <p:spPr>
            <a:xfrm>
              <a:off x="663734" y="4370733"/>
              <a:ext cx="2155666" cy="2016000"/>
            </a:xfrm>
            <a:custGeom>
              <a:avLst/>
              <a:gdLst>
                <a:gd name="connsiteX0" fmla="*/ 0 w 1965094"/>
                <a:gd name="connsiteY0" fmla="*/ 196509 h 2016000"/>
                <a:gd name="connsiteX1" fmla="*/ 196509 w 1965094"/>
                <a:gd name="connsiteY1" fmla="*/ 0 h 2016000"/>
                <a:gd name="connsiteX2" fmla="*/ 1768585 w 1965094"/>
                <a:gd name="connsiteY2" fmla="*/ 0 h 2016000"/>
                <a:gd name="connsiteX3" fmla="*/ 1965094 w 1965094"/>
                <a:gd name="connsiteY3" fmla="*/ 196509 h 2016000"/>
                <a:gd name="connsiteX4" fmla="*/ 1965094 w 1965094"/>
                <a:gd name="connsiteY4" fmla="*/ 1819491 h 2016000"/>
                <a:gd name="connsiteX5" fmla="*/ 1768585 w 1965094"/>
                <a:gd name="connsiteY5" fmla="*/ 2016000 h 2016000"/>
                <a:gd name="connsiteX6" fmla="*/ 196509 w 1965094"/>
                <a:gd name="connsiteY6" fmla="*/ 2016000 h 2016000"/>
                <a:gd name="connsiteX7" fmla="*/ 0 w 1965094"/>
                <a:gd name="connsiteY7" fmla="*/ 1819491 h 2016000"/>
                <a:gd name="connsiteX8" fmla="*/ 0 w 1965094"/>
                <a:gd name="connsiteY8" fmla="*/ 196509 h 2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5094" h="2016000">
                  <a:moveTo>
                    <a:pt x="0" y="196509"/>
                  </a:moveTo>
                  <a:cubicBezTo>
                    <a:pt x="0" y="87980"/>
                    <a:pt x="87980" y="0"/>
                    <a:pt x="196509" y="0"/>
                  </a:cubicBezTo>
                  <a:lnTo>
                    <a:pt x="1768585" y="0"/>
                  </a:lnTo>
                  <a:cubicBezTo>
                    <a:pt x="1877114" y="0"/>
                    <a:pt x="1965094" y="87980"/>
                    <a:pt x="1965094" y="196509"/>
                  </a:cubicBezTo>
                  <a:lnTo>
                    <a:pt x="1965094" y="1819491"/>
                  </a:lnTo>
                  <a:cubicBezTo>
                    <a:pt x="1965094" y="1928020"/>
                    <a:pt x="1877114" y="2016000"/>
                    <a:pt x="1768585" y="2016000"/>
                  </a:cubicBezTo>
                  <a:lnTo>
                    <a:pt x="196509" y="2016000"/>
                  </a:lnTo>
                  <a:cubicBezTo>
                    <a:pt x="87980" y="2016000"/>
                    <a:pt x="0" y="1928020"/>
                    <a:pt x="0" y="1819491"/>
                  </a:cubicBezTo>
                  <a:lnTo>
                    <a:pt x="0" y="196509"/>
                  </a:lnTo>
                  <a:close/>
                </a:path>
              </a:pathLst>
            </a:cu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556" tIns="185572" rIns="57556" bIns="185572" numCol="1" spcCol="1270" anchor="t" anchorCtr="0">
              <a:noAutofit/>
            </a:bodyPr>
            <a:lstStyle/>
            <a:p>
              <a:pPr marL="171450" lvl="1" indent="-171450" algn="l" defTabSz="800100">
                <a:lnSpc>
                  <a:spcPct val="90000"/>
                </a:lnSpc>
                <a:spcBef>
                  <a:spcPct val="0"/>
                </a:spcBef>
                <a:spcAft>
                  <a:spcPct val="15000"/>
                </a:spcAft>
                <a:buChar char="••"/>
              </a:pPr>
              <a:endParaRPr lang="en-US" sz="1800" kern="1200" dirty="0">
                <a:latin typeface="Tahoma" pitchFamily="34" charset="0"/>
                <a:ea typeface="Tahoma" pitchFamily="34" charset="0"/>
                <a:cs typeface="Tahoma" pitchFamily="34" charset="0"/>
              </a:endParaRPr>
            </a:p>
          </p:txBody>
        </p:sp>
      </p:grpSp>
      <p:sp>
        <p:nvSpPr>
          <p:cNvPr id="4" name="TextBox 3"/>
          <p:cNvSpPr txBox="1"/>
          <p:nvPr/>
        </p:nvSpPr>
        <p:spPr>
          <a:xfrm>
            <a:off x="2819400" y="1524000"/>
            <a:ext cx="5895137" cy="5140908"/>
          </a:xfrm>
          <a:prstGeom prst="rect">
            <a:avLst/>
          </a:prstGeom>
        </p:spPr>
        <p:txBody>
          <a:bodyPr vert="horz" wrap="square" lIns="91440" tIns="45720" rIns="91440" bIns="45720" rtlCol="0" anchor="t">
            <a:noAutofit/>
          </a:bodyPr>
          <a:lstStyle/>
          <a:p>
            <a:pPr defTabSz="457200" eaLnBrk="1" fontAlgn="auto" hangingPunct="1">
              <a:spcAft>
                <a:spcPts val="0"/>
              </a:spcAft>
            </a:pPr>
            <a:r>
              <a:rPr lang="en-US" dirty="0" smtClean="0">
                <a:solidFill>
                  <a:srgbClr val="484C45"/>
                </a:solidFill>
                <a:latin typeface="Verdana"/>
                <a:cs typeface="Verdana"/>
              </a:rPr>
              <a:t>Which cases</a:t>
            </a:r>
            <a:r>
              <a:rPr lang="en-US" b="0" dirty="0" smtClean="0">
                <a:solidFill>
                  <a:srgbClr val="484C45"/>
                </a:solidFill>
                <a:latin typeface="Verdana"/>
                <a:cs typeface="Verdana"/>
              </a:rPr>
              <a:t>: 	</a:t>
            </a:r>
            <a:r>
              <a:rPr lang="en-US" b="0" dirty="0" smtClean="0">
                <a:solidFill>
                  <a:srgbClr val="484C45"/>
                </a:solidFill>
                <a:latin typeface="Verdana"/>
              </a:rPr>
              <a:t>All open FM cases </a:t>
            </a:r>
            <a:r>
              <a:rPr lang="en-US" b="0" dirty="0">
                <a:solidFill>
                  <a:srgbClr val="484C45"/>
                </a:solidFill>
                <a:latin typeface="Verdana"/>
              </a:rPr>
              <a:t>in </a:t>
            </a:r>
            <a:r>
              <a:rPr lang="en-US" b="0" dirty="0" smtClean="0">
                <a:solidFill>
                  <a:srgbClr val="484C45"/>
                </a:solidFill>
                <a:latin typeface="Verdana"/>
              </a:rPr>
              <a:t>which </a:t>
            </a:r>
            <a:r>
              <a:rPr lang="en-US" b="0" dirty="0">
                <a:solidFill>
                  <a:srgbClr val="484C45"/>
                </a:solidFill>
                <a:latin typeface="Verdana"/>
              </a:rPr>
              <a:t>all </a:t>
            </a:r>
            <a:r>
              <a:rPr lang="en-US" b="0" dirty="0" smtClean="0">
                <a:solidFill>
                  <a:srgbClr val="484C45"/>
                </a:solidFill>
                <a:latin typeface="Verdana"/>
              </a:rPr>
              <a:t>					children </a:t>
            </a:r>
            <a:r>
              <a:rPr lang="en-US" b="0" dirty="0">
                <a:solidFill>
                  <a:srgbClr val="484C45"/>
                </a:solidFill>
                <a:latin typeface="Verdana"/>
              </a:rPr>
              <a:t>remain in the </a:t>
            </a:r>
            <a:r>
              <a:rPr lang="en-US" b="0" dirty="0" smtClean="0">
                <a:solidFill>
                  <a:srgbClr val="484C45"/>
                </a:solidFill>
                <a:latin typeface="Verdana"/>
              </a:rPr>
              <a:t>home </a:t>
            </a:r>
            <a:r>
              <a:rPr lang="en-US" b="0" dirty="0">
                <a:solidFill>
                  <a:srgbClr val="484C45"/>
                </a:solidFill>
                <a:latin typeface="Verdana"/>
              </a:rPr>
              <a:t>or </a:t>
            </a:r>
            <a:r>
              <a:rPr lang="en-US" b="0" dirty="0" smtClean="0">
                <a:solidFill>
                  <a:srgbClr val="484C45"/>
                </a:solidFill>
                <a:latin typeface="Verdana"/>
              </a:rPr>
              <a:t>					cases </a:t>
            </a:r>
            <a:r>
              <a:rPr lang="en-US" b="0" dirty="0">
                <a:solidFill>
                  <a:srgbClr val="484C45"/>
                </a:solidFill>
                <a:latin typeface="Verdana"/>
              </a:rPr>
              <a:t>in which all </a:t>
            </a:r>
            <a:r>
              <a:rPr lang="en-US" b="0" dirty="0" smtClean="0">
                <a:solidFill>
                  <a:srgbClr val="484C45"/>
                </a:solidFill>
                <a:latin typeface="Verdana"/>
              </a:rPr>
              <a:t>children </a:t>
            </a:r>
            <a:r>
              <a:rPr lang="en-US" b="0" dirty="0">
                <a:solidFill>
                  <a:srgbClr val="484C45"/>
                </a:solidFill>
                <a:latin typeface="Verdana"/>
              </a:rPr>
              <a:t>have </a:t>
            </a:r>
            <a:r>
              <a:rPr lang="en-US" b="0" dirty="0" smtClean="0">
                <a:solidFill>
                  <a:srgbClr val="484C45"/>
                </a:solidFill>
                <a:latin typeface="Verdana"/>
              </a:rPr>
              <a:t>				been returned home.</a:t>
            </a:r>
            <a:endParaRPr lang="en-US" b="0" dirty="0" smtClean="0">
              <a:solidFill>
                <a:srgbClr val="484C45"/>
              </a:solidFill>
              <a:latin typeface="Verdana"/>
              <a:cs typeface="Verdana"/>
            </a:endParaRPr>
          </a:p>
          <a:p>
            <a:pPr marL="457200" indent="-457200" defTabSz="457200" eaLnBrk="1" fontAlgn="auto" hangingPunct="1">
              <a:spcAft>
                <a:spcPts val="0"/>
              </a:spcAft>
              <a:buFont typeface="Arial" panose="020B0604020202020204" pitchFamily="34" charset="0"/>
              <a:buChar char="•"/>
            </a:pPr>
            <a:endParaRPr lang="en-US" b="0" dirty="0" smtClean="0">
              <a:solidFill>
                <a:srgbClr val="484C45"/>
              </a:solidFill>
              <a:latin typeface="Verdana"/>
              <a:cs typeface="Verdana"/>
            </a:endParaRPr>
          </a:p>
          <a:p>
            <a:pPr defTabSz="457200" eaLnBrk="1" fontAlgn="auto" hangingPunct="1">
              <a:spcAft>
                <a:spcPts val="0"/>
              </a:spcAft>
            </a:pPr>
            <a:r>
              <a:rPr lang="en-US" dirty="0" smtClean="0">
                <a:solidFill>
                  <a:srgbClr val="484C45"/>
                </a:solidFill>
                <a:latin typeface="Verdana"/>
                <a:cs typeface="Verdana"/>
              </a:rPr>
              <a:t>Who:</a:t>
            </a:r>
            <a:r>
              <a:rPr lang="en-US" b="0" dirty="0" smtClean="0">
                <a:solidFill>
                  <a:srgbClr val="484C45"/>
                </a:solidFill>
                <a:latin typeface="Verdana"/>
                <a:cs typeface="Verdana"/>
              </a:rPr>
              <a:t> 			</a:t>
            </a:r>
            <a:r>
              <a:rPr lang="en-US" b="0" smtClean="0">
                <a:solidFill>
                  <a:srgbClr val="484C45"/>
                </a:solidFill>
                <a:latin typeface="Verdana"/>
              </a:rPr>
              <a:t>The case-carrying </a:t>
            </a:r>
            <a:r>
              <a:rPr lang="en-US" b="0" dirty="0" smtClean="0">
                <a:solidFill>
                  <a:srgbClr val="484C45"/>
                </a:solidFill>
                <a:latin typeface="Verdana"/>
              </a:rPr>
              <a:t>worker 						responsible </a:t>
            </a:r>
            <a:r>
              <a:rPr lang="en-US" b="0" dirty="0">
                <a:solidFill>
                  <a:srgbClr val="484C45"/>
                </a:solidFill>
                <a:latin typeface="Verdana"/>
              </a:rPr>
              <a:t>for </a:t>
            </a:r>
            <a:r>
              <a:rPr lang="en-US" b="0" dirty="0" smtClean="0">
                <a:solidFill>
                  <a:srgbClr val="484C45"/>
                </a:solidFill>
                <a:latin typeface="Verdana"/>
              </a:rPr>
              <a:t>the case.</a:t>
            </a:r>
          </a:p>
          <a:p>
            <a:pPr marL="457200" indent="-457200" defTabSz="457200" eaLnBrk="1" fontAlgn="auto" hangingPunct="1">
              <a:spcAft>
                <a:spcPts val="0"/>
              </a:spcAft>
              <a:buFont typeface="Arial" panose="020B0604020202020204" pitchFamily="34" charset="0"/>
              <a:buChar char="•"/>
            </a:pPr>
            <a:endParaRPr lang="en-US" b="0" dirty="0" smtClean="0">
              <a:solidFill>
                <a:srgbClr val="484C45"/>
              </a:solidFill>
              <a:latin typeface="Verdana"/>
            </a:endParaRPr>
          </a:p>
          <a:p>
            <a:pPr defTabSz="457200" eaLnBrk="1" fontAlgn="auto" hangingPunct="1">
              <a:spcAft>
                <a:spcPts val="0"/>
              </a:spcAft>
            </a:pPr>
            <a:r>
              <a:rPr lang="en-US" dirty="0" smtClean="0">
                <a:solidFill>
                  <a:srgbClr val="484C45"/>
                </a:solidFill>
                <a:latin typeface="Verdana"/>
              </a:rPr>
              <a:t>When:</a:t>
            </a:r>
            <a:r>
              <a:rPr lang="en-US" b="0" dirty="0" smtClean="0">
                <a:solidFill>
                  <a:srgbClr val="484C45"/>
                </a:solidFill>
                <a:latin typeface="Verdana"/>
              </a:rPr>
              <a:t> 			Prior </a:t>
            </a:r>
            <a:r>
              <a:rPr lang="en-US" b="0" dirty="0">
                <a:solidFill>
                  <a:srgbClr val="484C45"/>
                </a:solidFill>
                <a:latin typeface="Verdana"/>
              </a:rPr>
              <a:t>to each Division 31 required </a:t>
            </a:r>
            <a:r>
              <a:rPr lang="en-US" b="0" dirty="0" smtClean="0">
                <a:solidFill>
                  <a:srgbClr val="484C45"/>
                </a:solidFill>
                <a:latin typeface="Verdana"/>
              </a:rPr>
              <a:t>				review and </a:t>
            </a:r>
            <a:r>
              <a:rPr lang="en-US" b="0" dirty="0">
                <a:solidFill>
                  <a:srgbClr val="484C45"/>
                </a:solidFill>
                <a:latin typeface="Verdana"/>
              </a:rPr>
              <a:t>any recommendation </a:t>
            </a:r>
            <a:r>
              <a:rPr lang="en-US" b="0" dirty="0" smtClean="0">
                <a:solidFill>
                  <a:srgbClr val="484C45"/>
                </a:solidFill>
                <a:latin typeface="Verdana"/>
              </a:rPr>
              <a:t>				to </a:t>
            </a:r>
            <a:r>
              <a:rPr lang="en-US" b="0" dirty="0">
                <a:solidFill>
                  <a:srgbClr val="484C45"/>
                </a:solidFill>
                <a:latin typeface="Verdana"/>
              </a:rPr>
              <a:t>close the case or continue </a:t>
            </a:r>
            <a:r>
              <a:rPr lang="en-US" b="0" dirty="0" smtClean="0">
                <a:solidFill>
                  <a:srgbClr val="484C45"/>
                </a:solidFill>
                <a:latin typeface="Verdana"/>
              </a:rPr>
              <a:t>					services </a:t>
            </a:r>
            <a:endParaRPr lang="en-US" b="0" dirty="0">
              <a:solidFill>
                <a:srgbClr val="484C45"/>
              </a:solidFill>
              <a:latin typeface="Verdana"/>
            </a:endParaRPr>
          </a:p>
          <a:p>
            <a:pPr>
              <a:tabLst>
                <a:tab pos="-914400" algn="l"/>
              </a:tabLst>
            </a:pPr>
            <a:endParaRPr lang="en-US" b="0" dirty="0" smtClean="0">
              <a:solidFill>
                <a:srgbClr val="484C45"/>
              </a:solidFill>
              <a:latin typeface="Verdana"/>
              <a:cs typeface="Verdana"/>
            </a:endParaRPr>
          </a:p>
          <a:p>
            <a:pPr marL="1881188" indent="-1881188" defTabSz="457200" eaLnBrk="1" fontAlgn="auto" hangingPunct="1">
              <a:spcAft>
                <a:spcPts val="0"/>
              </a:spcAft>
            </a:pPr>
            <a:r>
              <a:rPr lang="en-US" dirty="0">
                <a:solidFill>
                  <a:srgbClr val="484C45"/>
                </a:solidFill>
                <a:latin typeface="Verdana"/>
              </a:rPr>
              <a:t>Decision</a:t>
            </a:r>
            <a:r>
              <a:rPr lang="en-US" dirty="0" smtClean="0">
                <a:solidFill>
                  <a:srgbClr val="484C45"/>
                </a:solidFill>
                <a:latin typeface="Verdana"/>
                <a:cs typeface="Verdana"/>
              </a:rPr>
              <a:t>:	</a:t>
            </a:r>
            <a:r>
              <a:rPr lang="en-US" b="0" dirty="0">
                <a:solidFill>
                  <a:srgbClr val="484C45"/>
                </a:solidFill>
                <a:latin typeface="Verdana"/>
              </a:rPr>
              <a:t>The risk level guides the decision to keep a case open or close a </a:t>
            </a:r>
            <a:r>
              <a:rPr lang="en-US" b="0" dirty="0" smtClean="0">
                <a:solidFill>
                  <a:srgbClr val="484C45"/>
                </a:solidFill>
                <a:latin typeface="Verdana"/>
              </a:rPr>
              <a:t>case and may reset contact standards.  	</a:t>
            </a:r>
            <a:endParaRPr lang="en-US" b="0" dirty="0">
              <a:solidFill>
                <a:srgbClr val="484C45"/>
              </a:solidFill>
              <a:latin typeface="Verdana"/>
            </a:endParaRPr>
          </a:p>
        </p:txBody>
      </p:sp>
      <p:sp>
        <p:nvSpPr>
          <p:cNvPr id="6" name="Title 1"/>
          <p:cNvSpPr>
            <a:spLocks noGrp="1"/>
          </p:cNvSpPr>
          <p:nvPr>
            <p:ph type="title"/>
          </p:nvPr>
        </p:nvSpPr>
        <p:spPr/>
        <p:txBody>
          <a:bodyPr/>
          <a:lstStyle/>
          <a:p>
            <a:r>
              <a:rPr lang="en-US" sz="2400" dirty="0" smtClean="0">
                <a:solidFill>
                  <a:schemeClr val="tx1"/>
                </a:solidFill>
                <a:latin typeface="Verdana" pitchFamily="34" charset="0"/>
                <a:cs typeface="Verdana" pitchFamily="34" charset="0"/>
              </a:rPr>
              <a:t>The SDM</a:t>
            </a:r>
            <a:r>
              <a:rPr lang="en-US" sz="2400" baseline="30000" dirty="0">
                <a:solidFill>
                  <a:schemeClr val="tx1"/>
                </a:solidFill>
                <a:latin typeface="Verdana" pitchFamily="34" charset="0"/>
                <a:cs typeface="Verdana" pitchFamily="34" charset="0"/>
              </a:rPr>
              <a:t>®</a:t>
            </a:r>
            <a:r>
              <a:rPr lang="en-US" sz="2400" dirty="0">
                <a:solidFill>
                  <a:schemeClr val="tx1"/>
                </a:solidFill>
                <a:latin typeface="Verdana" pitchFamily="34" charset="0"/>
                <a:cs typeface="Verdana" pitchFamily="34" charset="0"/>
              </a:rPr>
              <a:t> Risk Reassessment </a:t>
            </a:r>
            <a:r>
              <a:rPr lang="en-US" sz="2400" dirty="0" smtClean="0">
                <a:solidFill>
                  <a:schemeClr val="tx1"/>
                </a:solidFill>
                <a:latin typeface="Verdana" pitchFamily="34" charset="0"/>
                <a:cs typeface="Verdana" pitchFamily="34" charset="0"/>
              </a:rPr>
              <a:t>Evaluates Progress Towards Case Closure</a:t>
            </a:r>
            <a:endParaRPr lang="en-US" sz="2400" dirty="0">
              <a:solidFill>
                <a:schemeClr val="tx1"/>
              </a:solidFill>
              <a:latin typeface="Verdana" pitchFamily="34" charset="0"/>
              <a:cs typeface="Verdana" pitchFamily="34" charset="0"/>
            </a:endParaRPr>
          </a:p>
        </p:txBody>
      </p:sp>
      <p:sp>
        <p:nvSpPr>
          <p:cNvPr id="2" name="TextBox 1"/>
          <p:cNvSpPr txBox="1"/>
          <p:nvPr/>
        </p:nvSpPr>
        <p:spPr>
          <a:xfrm>
            <a:off x="685800" y="4724400"/>
            <a:ext cx="2133600" cy="1524000"/>
          </a:xfrm>
          <a:prstGeom prst="rect">
            <a:avLst/>
          </a:prstGeom>
        </p:spPr>
        <p:txBody>
          <a:bodyPr vert="horz" wrap="square" lIns="91440" tIns="45720" rIns="91440" bIns="45720" rtlCol="0" anchor="ctr">
            <a:normAutofit/>
          </a:bodyPr>
          <a:lstStyle/>
          <a:p>
            <a:pPr lvl="0" defTabSz="457200" eaLnBrk="1" fontAlgn="auto" hangingPunct="1">
              <a:spcAft>
                <a:spcPts val="0"/>
              </a:spcAft>
            </a:pPr>
            <a:r>
              <a:rPr lang="en-US" sz="2000" b="0" dirty="0">
                <a:latin typeface="+mj-lt"/>
                <a:ea typeface="Tahoma" pitchFamily="34" charset="0"/>
                <a:cs typeface="Tahoma" pitchFamily="34" charset="0"/>
              </a:rPr>
              <a:t>Family Risk Reassessment</a:t>
            </a:r>
          </a:p>
          <a:p>
            <a:pPr marL="0" marR="0" indent="0" algn="l" defTabSz="457200" rtl="0" eaLnBrk="1" fontAlgn="auto" latinLnBrk="0" hangingPunct="1">
              <a:lnSpc>
                <a:spcPct val="100000"/>
              </a:lnSpc>
              <a:spcBef>
                <a:spcPct val="0"/>
              </a:spcBef>
              <a:spcAft>
                <a:spcPts val="0"/>
              </a:spcAft>
              <a:buClrTx/>
              <a:buSzTx/>
              <a:buFontTx/>
              <a:buNone/>
              <a:tabLst/>
            </a:pPr>
            <a:endParaRPr kumimoji="0" lang="en-US" sz="2800" b="0" i="0" u="none" strike="noStrike" kern="1200" cap="none" spc="0" normalizeH="0" baseline="0" noProof="0" dirty="0" smtClean="0">
              <a:ln>
                <a:noFill/>
              </a:ln>
              <a:solidFill>
                <a:srgbClr val="FFFFFF"/>
              </a:solidFill>
              <a:effectLst/>
              <a:uLnTx/>
              <a:uFillTx/>
              <a:latin typeface="Verdana"/>
              <a:ea typeface="+mj-ea"/>
              <a:cs typeface="Verdana"/>
            </a:endParaRPr>
          </a:p>
        </p:txBody>
      </p:sp>
    </p:spTree>
    <p:extLst>
      <p:ext uri="{BB962C8B-B14F-4D97-AF65-F5344CB8AC3E}">
        <p14:creationId xmlns:p14="http://schemas.microsoft.com/office/powerpoint/2010/main" val="408691131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457200" y="0"/>
            <a:ext cx="7620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lvl1pPr defTabSz="912813">
              <a:defRPr b="1">
                <a:solidFill>
                  <a:schemeClr val="tx1"/>
                </a:solidFill>
                <a:latin typeface="Arial" panose="020B0604020202020204" pitchFamily="34" charset="0"/>
              </a:defRPr>
            </a:lvl1pPr>
            <a:lvl2pPr marL="742950" indent="-285750" defTabSz="912813">
              <a:defRPr b="1">
                <a:solidFill>
                  <a:schemeClr val="tx1"/>
                </a:solidFill>
                <a:latin typeface="Arial" panose="020B0604020202020204" pitchFamily="34" charset="0"/>
              </a:defRPr>
            </a:lvl2pPr>
            <a:lvl3pPr marL="1143000" indent="-228600" defTabSz="912813">
              <a:defRPr b="1">
                <a:solidFill>
                  <a:schemeClr val="tx1"/>
                </a:solidFill>
                <a:latin typeface="Arial" panose="020B0604020202020204" pitchFamily="34" charset="0"/>
              </a:defRPr>
            </a:lvl3pPr>
            <a:lvl4pPr marL="1600200" indent="-228600" defTabSz="912813">
              <a:defRPr b="1">
                <a:solidFill>
                  <a:schemeClr val="tx1"/>
                </a:solidFill>
                <a:latin typeface="Arial" panose="020B0604020202020204" pitchFamily="34" charset="0"/>
              </a:defRPr>
            </a:lvl4pPr>
            <a:lvl5pPr marL="2057400" indent="-228600" defTabSz="912813">
              <a:defRPr b="1">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defRPr>
            </a:lvl9pPr>
          </a:lstStyle>
          <a:p>
            <a:pPr defTabSz="457200" eaLnBrk="1" hangingPunct="1"/>
            <a:r>
              <a:rPr lang="en-US" altLang="en-US" sz="2400" b="0" dirty="0" smtClean="0">
                <a:latin typeface="Verdana" pitchFamily="34" charset="0"/>
                <a:ea typeface="+mj-ea"/>
                <a:cs typeface="Verdana" pitchFamily="34" charset="0"/>
              </a:rPr>
              <a:t>Risk-Based </a:t>
            </a:r>
            <a:r>
              <a:rPr lang="en-US" altLang="en-US" sz="2400" b="0" dirty="0">
                <a:latin typeface="Verdana" pitchFamily="34" charset="0"/>
                <a:ea typeface="+mj-ea"/>
                <a:cs typeface="Verdana" pitchFamily="34" charset="0"/>
              </a:rPr>
              <a:t>Case </a:t>
            </a:r>
            <a:r>
              <a:rPr lang="en-US" altLang="en-US" sz="2400" b="0" dirty="0" smtClean="0">
                <a:latin typeface="Verdana" pitchFamily="34" charset="0"/>
                <a:ea typeface="+mj-ea"/>
                <a:cs typeface="Verdana" pitchFamily="34" charset="0"/>
              </a:rPr>
              <a:t>Opening/Closing </a:t>
            </a:r>
            <a:r>
              <a:rPr lang="en-US" altLang="en-US" sz="2400" b="0" dirty="0">
                <a:latin typeface="Verdana" pitchFamily="34" charset="0"/>
                <a:ea typeface="+mj-ea"/>
                <a:cs typeface="Verdana" pitchFamily="34" charset="0"/>
              </a:rPr>
              <a:t>Guide</a:t>
            </a:r>
          </a:p>
        </p:txBody>
      </p:sp>
      <p:graphicFrame>
        <p:nvGraphicFramePr>
          <p:cNvPr id="369705" name="Group 41"/>
          <p:cNvGraphicFramePr>
            <a:graphicFrameLocks noGrp="1"/>
          </p:cNvGraphicFramePr>
          <p:nvPr>
            <p:extLst>
              <p:ext uri="{D42A27DB-BD31-4B8C-83A1-F6EECF244321}">
                <p14:modId xmlns:p14="http://schemas.microsoft.com/office/powerpoint/2010/main" val="3608038213"/>
              </p:ext>
            </p:extLst>
          </p:nvPr>
        </p:nvGraphicFramePr>
        <p:xfrm>
          <a:off x="457200" y="1676400"/>
          <a:ext cx="8305800" cy="4876799"/>
        </p:xfrm>
        <a:graphic>
          <a:graphicData uri="http://schemas.openxmlformats.org/drawingml/2006/table">
            <a:tbl>
              <a:tblPr>
                <a:tableStyleId>{69C7853C-536D-4A76-A0AE-DD22124D55A5}</a:tableStyleId>
              </a:tblPr>
              <a:tblGrid>
                <a:gridCol w="2574798"/>
                <a:gridCol w="5731002"/>
              </a:tblGrid>
              <a:tr h="67171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effectLst/>
                        </a:rPr>
                        <a:t>Risk-Based Case Opening/Closing Guide</a:t>
                      </a:r>
                      <a:endParaRPr kumimoji="0" lang="en-US" sz="2000" b="1"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r>
              <a:tr h="820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effectLst/>
                        </a:rPr>
                        <a:t>Risk Level</a:t>
                      </a:r>
                      <a:endParaRPr kumimoji="0" lang="en-US" sz="2000" b="1"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effectLst/>
                        </a:rPr>
                        <a:t>Recommendation</a:t>
                      </a:r>
                      <a:endParaRPr kumimoji="0" lang="en-US" sz="2000" b="1"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94591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Low</a:t>
                      </a: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Close, if there are no unresolved safety threats</a:t>
                      </a: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0949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Moderate</a:t>
                      </a: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Close, if there are no unresolved safety threats</a:t>
                      </a: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7171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High</a:t>
                      </a: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Case remains open</a:t>
                      </a: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7171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Very High</a:t>
                      </a: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Case remains open</a:t>
                      </a: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ltLang="en-US" sz="2400" dirty="0">
                <a:solidFill>
                  <a:schemeClr val="tx1"/>
                </a:solidFill>
                <a:latin typeface="Verdana" pitchFamily="34" charset="0"/>
                <a:cs typeface="Verdana" pitchFamily="34" charset="0"/>
              </a:rPr>
              <a:t>Risk Reassessment for </a:t>
            </a:r>
            <a:r>
              <a:rPr lang="en-US" altLang="en-US" sz="2400" dirty="0" smtClean="0">
                <a:solidFill>
                  <a:schemeClr val="tx1"/>
                </a:solidFill>
                <a:latin typeface="Verdana" pitchFamily="34" charset="0"/>
                <a:cs typeface="Verdana" pitchFamily="34" charset="0"/>
              </a:rPr>
              <a:t>In-Home </a:t>
            </a:r>
            <a:r>
              <a:rPr lang="en-US" altLang="en-US" sz="2400" dirty="0">
                <a:solidFill>
                  <a:schemeClr val="tx1"/>
                </a:solidFill>
                <a:latin typeface="Verdana" pitchFamily="34" charset="0"/>
                <a:cs typeface="Verdana" pitchFamily="34" charset="0"/>
              </a:rPr>
              <a:t>Cases </a:t>
            </a:r>
          </a:p>
        </p:txBody>
      </p:sp>
      <p:sp>
        <p:nvSpPr>
          <p:cNvPr id="75779" name="Text Box 3"/>
          <p:cNvSpPr txBox="1">
            <a:spLocks noChangeArrowheads="1"/>
          </p:cNvSpPr>
          <p:nvPr/>
        </p:nvSpPr>
        <p:spPr bwMode="auto">
          <a:xfrm>
            <a:off x="457200" y="1447800"/>
            <a:ext cx="7864475" cy="4801314"/>
          </a:xfrm>
          <a:prstGeom prst="rect">
            <a:avLst/>
          </a:prstGeom>
          <a:noFill/>
          <a:ln w="9525">
            <a:noFill/>
            <a:miter lim="800000"/>
            <a:headEnd/>
            <a:tailEnd/>
          </a:ln>
          <a:effectLst/>
        </p:spPr>
        <p:txBody>
          <a:bodyPr>
            <a:spAutoFit/>
          </a:bodyPr>
          <a:lstStyle/>
          <a:p>
            <a:pPr marL="0" lvl="2" indent="0">
              <a:defRPr/>
            </a:pPr>
            <a:r>
              <a:rPr lang="en-US" b="0" dirty="0" smtClean="0">
                <a:latin typeface="+mj-lt"/>
              </a:rPr>
              <a:t>When</a:t>
            </a:r>
            <a:r>
              <a:rPr lang="en-US" b="0" dirty="0">
                <a:latin typeface="+mj-lt"/>
              </a:rPr>
              <a:t>:	</a:t>
            </a:r>
          </a:p>
          <a:p>
            <a:pPr marL="0" lvl="2" indent="0">
              <a:defRPr/>
            </a:pPr>
            <a:r>
              <a:rPr lang="en-US" b="0" dirty="0">
                <a:latin typeface="+mj-lt"/>
              </a:rPr>
              <a:t>	</a:t>
            </a:r>
          </a:p>
          <a:p>
            <a:pPr eaLnBrk="1" hangingPunct="1">
              <a:defRPr/>
            </a:pPr>
            <a:r>
              <a:rPr lang="en-US" b="0" u="sng" dirty="0">
                <a:latin typeface="+mj-lt"/>
              </a:rPr>
              <a:t>Voluntary Cases</a:t>
            </a:r>
            <a:r>
              <a:rPr lang="en-US" b="0" dirty="0" smtClean="0">
                <a:latin typeface="+mj-lt"/>
              </a:rPr>
              <a:t>:</a:t>
            </a:r>
          </a:p>
          <a:p>
            <a:pPr eaLnBrk="1" hangingPunct="1">
              <a:defRPr/>
            </a:pPr>
            <a:endParaRPr lang="en-US" b="0" dirty="0">
              <a:latin typeface="+mj-lt"/>
            </a:endParaRPr>
          </a:p>
          <a:p>
            <a:pPr marL="457200" indent="-457200" eaLnBrk="1" hangingPunct="1">
              <a:buFont typeface="Verdana" panose="020B0604030504040204" pitchFamily="34" charset="0"/>
              <a:buChar char="•"/>
              <a:tabLst>
                <a:tab pos="457200" algn="l"/>
              </a:tabLst>
              <a:defRPr/>
            </a:pPr>
            <a:r>
              <a:rPr lang="en-US" b="0" dirty="0">
                <a:latin typeface="+mj-lt"/>
              </a:rPr>
              <a:t>No more than </a:t>
            </a:r>
            <a:r>
              <a:rPr lang="en-US" dirty="0">
                <a:solidFill>
                  <a:schemeClr val="accent1"/>
                </a:solidFill>
                <a:latin typeface="+mj-lt"/>
              </a:rPr>
              <a:t>30 calendar days </a:t>
            </a:r>
            <a:r>
              <a:rPr lang="en-US" b="0" dirty="0">
                <a:latin typeface="+mj-lt"/>
              </a:rPr>
              <a:t>prior to completing each case plan</a:t>
            </a:r>
            <a:r>
              <a:rPr lang="en-US" b="0" dirty="0" smtClean="0">
                <a:latin typeface="+mj-lt"/>
              </a:rPr>
              <a:t>.</a:t>
            </a:r>
          </a:p>
          <a:p>
            <a:pPr marL="457200" indent="-457200" eaLnBrk="1" hangingPunct="1">
              <a:buFont typeface="Verdana" panose="020B0604030504040204" pitchFamily="34" charset="0"/>
              <a:buChar char="•"/>
              <a:tabLst>
                <a:tab pos="457200" algn="l"/>
              </a:tabLst>
              <a:defRPr/>
            </a:pPr>
            <a:endParaRPr lang="en-US" b="0" dirty="0">
              <a:latin typeface="+mj-lt"/>
            </a:endParaRPr>
          </a:p>
          <a:p>
            <a:pPr marL="457200" indent="-457200" eaLnBrk="1" hangingPunct="1">
              <a:buFont typeface="Verdana" panose="020B0604030504040204" pitchFamily="34" charset="0"/>
              <a:buChar char="•"/>
              <a:tabLst>
                <a:tab pos="457200" algn="l"/>
              </a:tabLst>
              <a:defRPr/>
            </a:pPr>
            <a:r>
              <a:rPr lang="en-US" b="0" dirty="0">
                <a:latin typeface="+mj-lt"/>
              </a:rPr>
              <a:t>No more than </a:t>
            </a:r>
            <a:r>
              <a:rPr lang="en-US" dirty="0">
                <a:solidFill>
                  <a:schemeClr val="accent1"/>
                </a:solidFill>
                <a:latin typeface="+mj-lt"/>
              </a:rPr>
              <a:t>30 calendar days </a:t>
            </a:r>
            <a:r>
              <a:rPr lang="en-US" b="0" dirty="0">
                <a:latin typeface="+mj-lt"/>
              </a:rPr>
              <a:t>prior to recommending case closure.</a:t>
            </a:r>
          </a:p>
          <a:p>
            <a:pPr marL="457200" indent="-457200" eaLnBrk="1" hangingPunct="1">
              <a:buFont typeface="Arial" pitchFamily="34" charset="0"/>
              <a:buChar char="•"/>
              <a:tabLst>
                <a:tab pos="457200" algn="l"/>
              </a:tabLst>
              <a:defRPr/>
            </a:pPr>
            <a:endParaRPr lang="en-US" b="0" dirty="0">
              <a:latin typeface="+mj-lt"/>
            </a:endParaRPr>
          </a:p>
          <a:p>
            <a:pPr eaLnBrk="1" hangingPunct="1">
              <a:defRPr/>
            </a:pPr>
            <a:r>
              <a:rPr lang="en-US" b="0" u="sng" dirty="0">
                <a:latin typeface="+mj-lt"/>
              </a:rPr>
              <a:t>Involuntary Cases</a:t>
            </a:r>
            <a:r>
              <a:rPr lang="en-US" b="0" dirty="0" smtClean="0">
                <a:latin typeface="+mj-lt"/>
              </a:rPr>
              <a:t>:</a:t>
            </a:r>
          </a:p>
          <a:p>
            <a:pPr eaLnBrk="1" hangingPunct="1">
              <a:defRPr/>
            </a:pPr>
            <a:endParaRPr lang="en-US" b="0" dirty="0">
              <a:latin typeface="+mj-lt"/>
            </a:endParaRPr>
          </a:p>
          <a:p>
            <a:pPr marL="457200" indent="-457200" eaLnBrk="1" hangingPunct="1">
              <a:buFont typeface="Verdana" panose="020B0604030504040204" pitchFamily="34" charset="0"/>
              <a:buChar char="•"/>
              <a:defRPr/>
            </a:pPr>
            <a:r>
              <a:rPr lang="en-US" b="0" dirty="0">
                <a:latin typeface="+mj-lt"/>
              </a:rPr>
              <a:t>No more than </a:t>
            </a:r>
            <a:r>
              <a:rPr lang="en-US" dirty="0">
                <a:solidFill>
                  <a:schemeClr val="accent1"/>
                </a:solidFill>
                <a:latin typeface="+mj-lt"/>
              </a:rPr>
              <a:t>65 calendar days </a:t>
            </a:r>
            <a:r>
              <a:rPr lang="en-US" b="0" dirty="0">
                <a:latin typeface="+mj-lt"/>
              </a:rPr>
              <a:t>prior to completing each case plan</a:t>
            </a:r>
            <a:r>
              <a:rPr lang="en-US" b="0" dirty="0" smtClean="0">
                <a:latin typeface="+mj-lt"/>
              </a:rPr>
              <a:t>.</a:t>
            </a:r>
          </a:p>
          <a:p>
            <a:pPr marL="457200" indent="-457200" eaLnBrk="1" hangingPunct="1">
              <a:buFont typeface="Verdana" panose="020B0604030504040204" pitchFamily="34" charset="0"/>
              <a:buChar char="•"/>
              <a:defRPr/>
            </a:pPr>
            <a:endParaRPr lang="en-US" b="0" dirty="0">
              <a:latin typeface="+mj-lt"/>
            </a:endParaRPr>
          </a:p>
          <a:p>
            <a:pPr marL="457200" indent="-457200" eaLnBrk="1" hangingPunct="1">
              <a:buFont typeface="Verdana" panose="020B0604030504040204" pitchFamily="34" charset="0"/>
              <a:buChar char="•"/>
              <a:defRPr/>
            </a:pPr>
            <a:r>
              <a:rPr lang="en-US" b="0" dirty="0">
                <a:latin typeface="+mj-lt"/>
              </a:rPr>
              <a:t>No more than </a:t>
            </a:r>
            <a:r>
              <a:rPr lang="en-US" dirty="0">
                <a:solidFill>
                  <a:schemeClr val="accent1"/>
                </a:solidFill>
                <a:latin typeface="+mj-lt"/>
              </a:rPr>
              <a:t>65 calendar days </a:t>
            </a:r>
            <a:r>
              <a:rPr lang="en-US" b="0" dirty="0">
                <a:latin typeface="+mj-lt"/>
              </a:rPr>
              <a:t>prior to recommending case closure.</a:t>
            </a:r>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752600"/>
            <a:ext cx="6350000" cy="2158999"/>
          </a:xfrm>
        </p:spPr>
        <p:txBody>
          <a:bodyPr/>
          <a:lstStyle/>
          <a:p>
            <a:pPr algn="ctr"/>
            <a:r>
              <a:rPr lang="en-US" dirty="0" smtClean="0">
                <a:solidFill>
                  <a:schemeClr val="tx1"/>
                </a:solidFill>
              </a:rPr>
              <a:t>Reminder: Complete New FSNA to Support </a:t>
            </a:r>
            <a:br>
              <a:rPr lang="en-US" dirty="0" smtClean="0">
                <a:solidFill>
                  <a:schemeClr val="tx1"/>
                </a:solidFill>
              </a:rPr>
            </a:br>
            <a:r>
              <a:rPr lang="en-US" dirty="0" smtClean="0">
                <a:solidFill>
                  <a:schemeClr val="tx1"/>
                </a:solidFill>
              </a:rPr>
              <a:t>Updating the Case Plan</a:t>
            </a:r>
            <a:endParaRPr lang="en-US" dirty="0">
              <a:solidFill>
                <a:schemeClr val="tx1"/>
              </a:solidFill>
            </a:endParaRPr>
          </a:p>
        </p:txBody>
      </p:sp>
    </p:spTree>
    <p:extLst>
      <p:ext uri="{BB962C8B-B14F-4D97-AF65-F5344CB8AC3E}">
        <p14:creationId xmlns:p14="http://schemas.microsoft.com/office/powerpoint/2010/main" val="101021230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altLang="en-US" sz="2400" dirty="0" smtClean="0">
                <a:solidFill>
                  <a:schemeClr val="tx1"/>
                </a:solidFill>
                <a:latin typeface="Verdana" pitchFamily="34" charset="0"/>
                <a:cs typeface="Verdana" pitchFamily="34" charset="0"/>
              </a:rPr>
              <a:t>The SDM</a:t>
            </a:r>
            <a:r>
              <a:rPr lang="en-US" altLang="en-US" sz="2400" baseline="30000" dirty="0" smtClean="0">
                <a:solidFill>
                  <a:schemeClr val="tx1"/>
                </a:solidFill>
                <a:latin typeface="Verdana" pitchFamily="34" charset="0"/>
                <a:cs typeface="Verdana" pitchFamily="34" charset="0"/>
              </a:rPr>
              <a:t>®</a:t>
            </a:r>
            <a:r>
              <a:rPr lang="en-US" altLang="en-US" sz="2400" dirty="0" smtClean="0">
                <a:solidFill>
                  <a:schemeClr val="tx1"/>
                </a:solidFill>
                <a:latin typeface="Verdana" pitchFamily="34" charset="0"/>
                <a:cs typeface="Verdana" pitchFamily="34" charset="0"/>
              </a:rPr>
              <a:t> Family </a:t>
            </a:r>
            <a:r>
              <a:rPr lang="en-US" altLang="en-US" sz="2400" dirty="0">
                <a:solidFill>
                  <a:schemeClr val="tx1"/>
                </a:solidFill>
                <a:latin typeface="Verdana" pitchFamily="34" charset="0"/>
                <a:cs typeface="Verdana" pitchFamily="34" charset="0"/>
              </a:rPr>
              <a:t>Risk Reassessment</a:t>
            </a:r>
          </a:p>
        </p:txBody>
      </p:sp>
      <p:sp>
        <p:nvSpPr>
          <p:cNvPr id="110595" name="Rectangle 3"/>
          <p:cNvSpPr>
            <a:spLocks noGrp="1" noChangeArrowheads="1"/>
          </p:cNvSpPr>
          <p:nvPr>
            <p:ph idx="4294967295"/>
          </p:nvPr>
        </p:nvSpPr>
        <p:spPr>
          <a:xfrm>
            <a:off x="4495800" y="1524000"/>
            <a:ext cx="4648200" cy="4724400"/>
          </a:xfrm>
        </p:spPr>
        <p:txBody>
          <a:bodyPr/>
          <a:lstStyle/>
          <a:p>
            <a:pPr marL="455613" indent="-455613" defTabSz="912813" eaLnBrk="1" hangingPunct="1">
              <a:spcBef>
                <a:spcPct val="0"/>
              </a:spcBef>
              <a:buFont typeface="Wingdings" panose="05000000000000000000" pitchFamily="2" charset="2"/>
              <a:buNone/>
            </a:pPr>
            <a:r>
              <a:rPr lang="en-US" altLang="en-US" sz="2400" dirty="0" smtClean="0"/>
              <a:t>Practice activity</a:t>
            </a:r>
          </a:p>
          <a:p>
            <a:pPr marL="455613" indent="-455613" defTabSz="912813" eaLnBrk="1" hangingPunct="1">
              <a:spcBef>
                <a:spcPct val="0"/>
              </a:spcBef>
              <a:buFont typeface="Wingdings" panose="05000000000000000000" pitchFamily="2" charset="2"/>
              <a:buNone/>
            </a:pPr>
            <a:endParaRPr lang="en-US" altLang="en-US" sz="2400" dirty="0" smtClean="0"/>
          </a:p>
          <a:p>
            <a:pPr marL="917575" lvl="1" indent="-452438" defTabSz="912813">
              <a:buClr>
                <a:schemeClr val="tx1"/>
              </a:buClr>
            </a:pPr>
            <a:r>
              <a:rPr lang="en-US" altLang="en-US" sz="2400" dirty="0"/>
              <a:t>Read </a:t>
            </a:r>
            <a:r>
              <a:rPr lang="en-US" altLang="en-US" sz="2400" dirty="0" smtClean="0"/>
              <a:t>Segment </a:t>
            </a:r>
            <a:r>
              <a:rPr lang="en-US" altLang="en-US" sz="2400" smtClean="0"/>
              <a:t>7  (</a:t>
            </a:r>
            <a:r>
              <a:rPr lang="en-US" altLang="en-US" sz="2400" dirty="0" smtClean="0"/>
              <a:t>page 21) </a:t>
            </a:r>
            <a:r>
              <a:rPr lang="en-US" altLang="en-US" sz="2400" dirty="0"/>
              <a:t>of </a:t>
            </a:r>
            <a:r>
              <a:rPr lang="en-US" altLang="en-US" sz="2400" dirty="0" smtClean="0"/>
              <a:t>the Jefferson/Baxter case</a:t>
            </a:r>
          </a:p>
          <a:p>
            <a:pPr marL="917575" lvl="1" indent="-452438" defTabSz="912813">
              <a:buClr>
                <a:schemeClr val="tx1"/>
              </a:buClr>
            </a:pPr>
            <a:endParaRPr lang="en-US" altLang="en-US" sz="2400" dirty="0"/>
          </a:p>
          <a:p>
            <a:pPr marL="917575" lvl="1" indent="-452438" defTabSz="912813">
              <a:buClr>
                <a:schemeClr val="tx1"/>
              </a:buClr>
            </a:pPr>
            <a:r>
              <a:rPr lang="en-US" altLang="en-US" sz="2400" dirty="0" smtClean="0"/>
              <a:t>Complete the risk reassessment</a:t>
            </a:r>
          </a:p>
          <a:p>
            <a:pPr marL="917575" lvl="1" indent="-452438" defTabSz="912813">
              <a:buClr>
                <a:schemeClr val="tx1"/>
              </a:buClr>
            </a:pPr>
            <a:endParaRPr lang="en-US" altLang="en-US" sz="2400" dirty="0"/>
          </a:p>
          <a:p>
            <a:pPr marL="917575" lvl="1" indent="-452438" defTabSz="912813">
              <a:buClr>
                <a:schemeClr val="tx1"/>
              </a:buClr>
            </a:pPr>
            <a:r>
              <a:rPr lang="en-US" altLang="en-US" sz="2400" dirty="0"/>
              <a:t>Use </a:t>
            </a:r>
            <a:r>
              <a:rPr lang="en-US" altLang="en-US" sz="2400" dirty="0" smtClean="0"/>
              <a:t>definitions in the P&amp;P manual</a:t>
            </a:r>
            <a:endParaRPr lang="en-US" alt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00200"/>
            <a:ext cx="3959790" cy="2633663"/>
          </a:xfrm>
          <a:prstGeom prst="rect">
            <a:avLst/>
          </a:prstGeom>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p:cNvSpPr>
            <a:spLocks noGrp="1" noChangeArrowheads="1"/>
          </p:cNvSpPr>
          <p:nvPr>
            <p:ph type="title"/>
          </p:nvPr>
        </p:nvSpPr>
        <p:spPr/>
        <p:txBody>
          <a:bodyPr/>
          <a:lstStyle/>
          <a:p>
            <a:r>
              <a:rPr lang="en-US" altLang="en-US" sz="2400" dirty="0">
                <a:solidFill>
                  <a:schemeClr val="tx1"/>
                </a:solidFill>
                <a:latin typeface="Verdana" pitchFamily="34" charset="0"/>
                <a:cs typeface="Verdana" pitchFamily="34" charset="0"/>
              </a:rPr>
              <a:t>Risk Reassessment Documentation</a:t>
            </a:r>
          </a:p>
        </p:txBody>
      </p:sp>
      <p:graphicFrame>
        <p:nvGraphicFramePr>
          <p:cNvPr id="2" name="Diagram 1"/>
          <p:cNvGraphicFramePr/>
          <p:nvPr>
            <p:extLst>
              <p:ext uri="{D42A27DB-BD31-4B8C-83A1-F6EECF244321}">
                <p14:modId xmlns:p14="http://schemas.microsoft.com/office/powerpoint/2010/main" val="1430451908"/>
              </p:ext>
            </p:extLst>
          </p:nvPr>
        </p:nvGraphicFramePr>
        <p:xfrm>
          <a:off x="1447800" y="20574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4027257"/>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828529" y="1600200"/>
            <a:ext cx="4041775" cy="639762"/>
          </a:xfrm>
        </p:spPr>
        <p:txBody>
          <a:bodyPr/>
          <a:lstStyle/>
          <a:p>
            <a:r>
              <a:rPr lang="en-US" dirty="0" smtClean="0">
                <a:solidFill>
                  <a:schemeClr val="tx2"/>
                </a:solidFill>
              </a:rPr>
              <a:t>Remember!</a:t>
            </a:r>
            <a:endParaRPr lang="en-US" dirty="0">
              <a:solidFill>
                <a:schemeClr val="tx2"/>
              </a:solidFill>
            </a:endParaRPr>
          </a:p>
        </p:txBody>
      </p:sp>
      <p:sp>
        <p:nvSpPr>
          <p:cNvPr id="3" name="Content Placeholder 2"/>
          <p:cNvSpPr>
            <a:spLocks noGrp="1"/>
          </p:cNvSpPr>
          <p:nvPr>
            <p:ph sz="quarter" idx="4"/>
          </p:nvPr>
        </p:nvSpPr>
        <p:spPr>
          <a:xfrm>
            <a:off x="4828529" y="2369616"/>
            <a:ext cx="4041775" cy="3756547"/>
          </a:xfrm>
        </p:spPr>
        <p:txBody>
          <a:bodyPr/>
          <a:lstStyle/>
          <a:p>
            <a:r>
              <a:rPr lang="en-US" sz="2800" i="1" dirty="0" smtClean="0"/>
              <a:t>Complete a case-closing safety assessment.</a:t>
            </a:r>
            <a:endParaRPr lang="en-US" sz="2800" i="1" dirty="0"/>
          </a:p>
        </p:txBody>
      </p:sp>
      <p:pic>
        <p:nvPicPr>
          <p:cNvPr id="6" name="Content Placeholder 5"/>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458492" y="1729854"/>
            <a:ext cx="4041775" cy="2380858"/>
          </a:xfrm>
        </p:spPr>
      </p:pic>
      <p:sp>
        <p:nvSpPr>
          <p:cNvPr id="5" name="Title 4"/>
          <p:cNvSpPr>
            <a:spLocks noGrp="1"/>
          </p:cNvSpPr>
          <p:nvPr>
            <p:ph type="title"/>
          </p:nvPr>
        </p:nvSpPr>
        <p:spPr/>
        <p:txBody>
          <a:bodyPr/>
          <a:lstStyle/>
          <a:p>
            <a:r>
              <a:rPr lang="en-US" sz="2400" b="0" dirty="0">
                <a:solidFill>
                  <a:schemeClr val="tx1"/>
                </a:solidFill>
                <a:latin typeface="Verdana" pitchFamily="34" charset="0"/>
                <a:cs typeface="Verdana" pitchFamily="34" charset="0"/>
              </a:rPr>
              <a:t>Before </a:t>
            </a:r>
            <a:r>
              <a:rPr lang="en-US" sz="2400" b="0" dirty="0" smtClean="0">
                <a:solidFill>
                  <a:schemeClr val="tx1"/>
                </a:solidFill>
                <a:latin typeface="Verdana" pitchFamily="34" charset="0"/>
                <a:cs typeface="Verdana" pitchFamily="34" charset="0"/>
              </a:rPr>
              <a:t>Closing Your Case</a:t>
            </a:r>
            <a:endParaRPr lang="en-US" sz="2400" b="0" dirty="0">
              <a:solidFill>
                <a:schemeClr val="tx1"/>
              </a:solidFill>
              <a:latin typeface="Verdana" pitchFamily="34" charset="0"/>
              <a:cs typeface="Verdana" pitchFamily="34" charset="0"/>
            </a:endParaRPr>
          </a:p>
        </p:txBody>
      </p:sp>
    </p:spTree>
    <p:extLst>
      <p:ext uri="{BB962C8B-B14F-4D97-AF65-F5344CB8AC3E}">
        <p14:creationId xmlns:p14="http://schemas.microsoft.com/office/powerpoint/2010/main" val="143300133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altLang="en-US" sz="2400" dirty="0">
                <a:solidFill>
                  <a:schemeClr val="tx1"/>
                </a:solidFill>
                <a:latin typeface="Verdana" pitchFamily="34" charset="0"/>
                <a:cs typeface="Verdana" pitchFamily="34" charset="0"/>
              </a:rPr>
              <a:t>Review of Key Points</a:t>
            </a:r>
          </a:p>
        </p:txBody>
      </p:sp>
      <p:graphicFrame>
        <p:nvGraphicFramePr>
          <p:cNvPr id="2" name="Diagram 1"/>
          <p:cNvGraphicFramePr/>
          <p:nvPr>
            <p:extLst>
              <p:ext uri="{D42A27DB-BD31-4B8C-83A1-F6EECF244321}">
                <p14:modId xmlns:p14="http://schemas.microsoft.com/office/powerpoint/2010/main" val="1708447026"/>
              </p:ext>
            </p:extLst>
          </p:nvPr>
        </p:nvGraphicFramePr>
        <p:xfrm>
          <a:off x="990600" y="1143000"/>
          <a:ext cx="7391400" cy="546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C:\Users\jennifer\AppData\Local\Microsoft\Windows\Temporary Internet Files\Content.IE5\UEG744J7\MC900432680[1].png"/>
          <p:cNvPicPr>
            <a:picLocks noGrp="1" noChangeAspect="1" noChangeArrowheads="1"/>
          </p:cNvPicPr>
          <p:nvPr>
            <p:ph idx="4294967295"/>
          </p:nvPr>
        </p:nvPicPr>
        <p:blipFill>
          <a:blip r:embed="rId3" cstate="print"/>
          <a:srcRect/>
          <a:stretch>
            <a:fillRect/>
          </a:stretch>
        </p:blipFill>
        <p:spPr>
          <a:xfrm>
            <a:off x="2476500" y="1600200"/>
            <a:ext cx="4114800" cy="4114800"/>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11267" name="Title 1"/>
          <p:cNvSpPr txBox="1">
            <a:spLocks/>
          </p:cNvSpPr>
          <p:nvPr/>
        </p:nvSpPr>
        <p:spPr bwMode="auto">
          <a:xfrm>
            <a:off x="457200" y="152400"/>
            <a:ext cx="8153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sz="2400" b="0" dirty="0">
                <a:latin typeface="+mj-lt"/>
                <a:ea typeface="Verdana" panose="020B0604030504040204" pitchFamily="34" charset="0"/>
                <a:cs typeface="Verdana" panose="020B0604030504040204" pitchFamily="34" charset="0"/>
              </a:rPr>
              <a:t>Allegations on Mom: </a:t>
            </a:r>
            <a:br>
              <a:rPr lang="en-US" altLang="en-US" sz="2400" b="0" dirty="0">
                <a:latin typeface="+mj-lt"/>
                <a:ea typeface="Verdana" panose="020B0604030504040204" pitchFamily="34" charset="0"/>
                <a:cs typeface="Verdana" panose="020B0604030504040204" pitchFamily="34" charset="0"/>
              </a:rPr>
            </a:br>
            <a:r>
              <a:rPr lang="en-US" altLang="en-US" sz="2400" b="0" dirty="0">
                <a:latin typeface="+mj-lt"/>
                <a:ea typeface="Verdana" panose="020B0604030504040204" pitchFamily="34" charset="0"/>
                <a:cs typeface="Verdana" panose="020B0604030504040204" pitchFamily="34" charset="0"/>
              </a:rPr>
              <a:t>Mom lives with her sister and her sister’s </a:t>
            </a:r>
            <a:r>
              <a:rPr lang="en-US" altLang="en-US" sz="2400" b="0" dirty="0" smtClean="0">
                <a:latin typeface="+mj-lt"/>
                <a:ea typeface="Verdana" panose="020B0604030504040204" pitchFamily="34" charset="0"/>
                <a:cs typeface="Verdana" panose="020B0604030504040204" pitchFamily="34" charset="0"/>
              </a:rPr>
              <a:t>family—no </a:t>
            </a:r>
            <a:r>
              <a:rPr lang="en-US" altLang="en-US" sz="2400" b="0" dirty="0">
                <a:latin typeface="+mj-lt"/>
                <a:ea typeface="Verdana" panose="020B0604030504040204" pitchFamily="34" charset="0"/>
                <a:cs typeface="Verdana" panose="020B0604030504040204" pitchFamily="34" charset="0"/>
              </a:rPr>
              <a:t>allegations on sister</a:t>
            </a:r>
            <a:endParaRPr lang="en-US" altLang="en-US" sz="2400" b="0" dirty="0">
              <a:latin typeface="+mj-lt"/>
              <a:cs typeface="Arial" panose="020B0604020202020204" pitchFamily="34" charset="0"/>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nvPr>
        </p:nvGraphicFramePr>
        <p:xfrm>
          <a:off x="122773" y="1354735"/>
          <a:ext cx="8711738" cy="50812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a:spLocks noGrp="1"/>
          </p:cNvSpPr>
          <p:nvPr>
            <p:ph type="title"/>
          </p:nvPr>
        </p:nvSpPr>
        <p:spPr/>
        <p:txBody>
          <a:bodyPr/>
          <a:lstStyle/>
          <a:p>
            <a:r>
              <a:rPr lang="en-US" sz="2400" dirty="0">
                <a:solidFill>
                  <a:schemeClr val="tx1"/>
                </a:solidFill>
                <a:latin typeface="Verdana" pitchFamily="34" charset="0"/>
                <a:cs typeface="Verdana" pitchFamily="34" charset="0"/>
              </a:rPr>
              <a:t>Building Toward Achieving </a:t>
            </a:r>
            <a:r>
              <a:rPr lang="en-US" sz="2400" dirty="0" smtClean="0">
                <a:solidFill>
                  <a:schemeClr val="tx1"/>
                </a:solidFill>
                <a:latin typeface="Verdana" pitchFamily="34" charset="0"/>
                <a:cs typeface="Verdana" pitchFamily="34" charset="0"/>
              </a:rPr>
              <a:t>SDM</a:t>
            </a:r>
            <a:r>
              <a:rPr lang="en-US" sz="2400" baseline="30000" dirty="0">
                <a:solidFill>
                  <a:schemeClr val="tx1"/>
                </a:solidFill>
                <a:latin typeface="Verdana" pitchFamily="34" charset="0"/>
                <a:cs typeface="Verdana" pitchFamily="34" charset="0"/>
              </a:rPr>
              <a:t>®</a:t>
            </a:r>
            <a:r>
              <a:rPr lang="en-US" sz="2400" dirty="0">
                <a:solidFill>
                  <a:schemeClr val="tx1"/>
                </a:solidFill>
                <a:latin typeface="Verdana" pitchFamily="34" charset="0"/>
                <a:cs typeface="Verdana" pitchFamily="34" charset="0"/>
              </a:rPr>
              <a:t> System Goals</a:t>
            </a:r>
          </a:p>
        </p:txBody>
      </p:sp>
    </p:spTree>
    <p:extLst>
      <p:ext uri="{BB962C8B-B14F-4D97-AF65-F5344CB8AC3E}">
        <p14:creationId xmlns:p14="http://schemas.microsoft.com/office/powerpoint/2010/main" val="279372408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27" t="9427"/>
          <a:stretch/>
        </p:blipFill>
        <p:spPr>
          <a:xfrm>
            <a:off x="-15498" y="1224366"/>
            <a:ext cx="9159498" cy="5633634"/>
          </a:xfrm>
          <a:prstGeom prst="rect">
            <a:avLst/>
          </a:prstGeom>
        </p:spPr>
      </p:pic>
      <p:sp>
        <p:nvSpPr>
          <p:cNvPr id="6" name="Title 1"/>
          <p:cNvSpPr>
            <a:spLocks noGrp="1"/>
          </p:cNvSpPr>
          <p:nvPr>
            <p:ph type="title"/>
          </p:nvPr>
        </p:nvSpPr>
        <p:spPr>
          <a:xfrm>
            <a:off x="457200" y="0"/>
            <a:ext cx="8795288" cy="962025"/>
          </a:xfrm>
        </p:spPr>
        <p:txBody>
          <a:bodyPr/>
          <a:lstStyle/>
          <a:p>
            <a:r>
              <a:rPr lang="en-US" sz="2400" dirty="0" smtClean="0">
                <a:solidFill>
                  <a:schemeClr val="tx1"/>
                </a:solidFill>
                <a:latin typeface="Verdana" pitchFamily="34" charset="0"/>
                <a:cs typeface="Verdana" pitchFamily="34" charset="0"/>
              </a:rPr>
              <a:t>The SDM</a:t>
            </a:r>
            <a:r>
              <a:rPr lang="en-US" sz="2400" baseline="30000" dirty="0">
                <a:solidFill>
                  <a:schemeClr val="tx1"/>
                </a:solidFill>
                <a:latin typeface="Verdana" pitchFamily="34" charset="0"/>
                <a:cs typeface="Verdana" pitchFamily="34" charset="0"/>
              </a:rPr>
              <a:t>®</a:t>
            </a:r>
            <a:r>
              <a:rPr lang="en-US" sz="2400" dirty="0">
                <a:solidFill>
                  <a:schemeClr val="tx1"/>
                </a:solidFill>
                <a:latin typeface="Verdana" pitchFamily="34" charset="0"/>
                <a:cs typeface="Verdana" pitchFamily="34" charset="0"/>
              </a:rPr>
              <a:t> System Goals Benefit Families, </a:t>
            </a:r>
            <a:r>
              <a:rPr lang="en-US" sz="2400" dirty="0" smtClean="0">
                <a:solidFill>
                  <a:schemeClr val="tx1"/>
                </a:solidFill>
                <a:latin typeface="Verdana" pitchFamily="34" charset="0"/>
                <a:cs typeface="Verdana" pitchFamily="34" charset="0"/>
              </a:rPr>
              <a:t>Social </a:t>
            </a:r>
            <a:r>
              <a:rPr lang="en-US" sz="2400" dirty="0">
                <a:solidFill>
                  <a:schemeClr val="tx1"/>
                </a:solidFill>
                <a:latin typeface="Verdana" pitchFamily="34" charset="0"/>
                <a:cs typeface="Verdana" pitchFamily="34" charset="0"/>
              </a:rPr>
              <a:t>Workers, and California</a:t>
            </a:r>
          </a:p>
        </p:txBody>
      </p:sp>
    </p:spTree>
    <p:extLst>
      <p:ext uri="{BB962C8B-B14F-4D97-AF65-F5344CB8AC3E}">
        <p14:creationId xmlns:p14="http://schemas.microsoft.com/office/powerpoint/2010/main" val="37309571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C:\Users\jennifer\AppData\Local\Microsoft\Windows\Temporary Internet Files\Content.IE5\UEG744J7\MC900432680[1].png"/>
          <p:cNvPicPr>
            <a:picLocks noGrp="1" noChangeAspect="1" noChangeArrowheads="1"/>
          </p:cNvPicPr>
          <p:nvPr>
            <p:ph idx="4294967295"/>
          </p:nvPr>
        </p:nvPicPr>
        <p:blipFill>
          <a:blip r:embed="rId3" cstate="print"/>
          <a:srcRect/>
          <a:stretch>
            <a:fillRect/>
          </a:stretch>
        </p:blipFill>
        <p:spPr>
          <a:xfrm>
            <a:off x="2590800" y="1353403"/>
            <a:ext cx="4114800" cy="4114800"/>
          </a:xfrm>
          <a:prstGeom prst="roundRect">
            <a:avLst>
              <a:gd name="adj" fmla="val 8594"/>
            </a:avLst>
          </a:prstGeom>
          <a:solidFill>
            <a:srgbClr val="FFFFFF">
              <a:shade val="85000"/>
            </a:srgbClr>
          </a:solidFill>
          <a:effectLst>
            <a:reflection blurRad="12700" stA="38000" endPos="28000" dist="5000" dir="5400000" sy="-100000" algn="bl" rotWithShape="0"/>
          </a:effectLst>
        </p:spPr>
      </p:pic>
      <p:sp>
        <p:nvSpPr>
          <p:cNvPr id="12291" name="Title 1"/>
          <p:cNvSpPr txBox="1">
            <a:spLocks/>
          </p:cNvSpPr>
          <p:nvPr/>
        </p:nvSpPr>
        <p:spPr bwMode="auto">
          <a:xfrm>
            <a:off x="228600" y="-19334"/>
            <a:ext cx="8229600" cy="1390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sz="2400" b="0" dirty="0">
                <a:latin typeface="+mj-lt"/>
                <a:ea typeface="Verdana" panose="020B0604030504040204" pitchFamily="34" charset="0"/>
                <a:cs typeface="Verdana" panose="020B0604030504040204" pitchFamily="34" charset="0"/>
              </a:rPr>
              <a:t>Allegations on Mom AND allegations on sister:  </a:t>
            </a:r>
            <a:br>
              <a:rPr lang="en-US" altLang="en-US" sz="2400" b="0" dirty="0">
                <a:latin typeface="+mj-lt"/>
                <a:ea typeface="Verdana" panose="020B0604030504040204" pitchFamily="34" charset="0"/>
                <a:cs typeface="Verdana" panose="020B0604030504040204" pitchFamily="34" charset="0"/>
              </a:rPr>
            </a:br>
            <a:r>
              <a:rPr lang="en-US" altLang="en-US" sz="2400" b="0" dirty="0">
                <a:latin typeface="+mj-lt"/>
                <a:ea typeface="Verdana" panose="020B0604030504040204" pitchFamily="34" charset="0"/>
                <a:cs typeface="Verdana" panose="020B0604030504040204" pitchFamily="34" charset="0"/>
              </a:rPr>
              <a:t>Mom lives with her sister and her sister’s family</a:t>
            </a:r>
            <a:endParaRPr lang="en-US" altLang="en-US" sz="2400" b="0" dirty="0">
              <a:latin typeface="+mj-lt"/>
              <a:cs typeface="Arial" panose="020B060402020202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harepoint.nccdcrc.org@SSL\DavWWWRoot\workgroups\communications\LogosTemplates\CRC logos and templates\CRC RGB for scre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7908" y="6503991"/>
            <a:ext cx="10287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081" y="296423"/>
            <a:ext cx="7819177" cy="5852160"/>
          </a:xfrm>
          <a:prstGeom prst="rect">
            <a:avLst/>
          </a:prstGeom>
        </p:spPr>
      </p:pic>
    </p:spTree>
    <p:extLst>
      <p:ext uri="{BB962C8B-B14F-4D97-AF65-F5344CB8AC3E}">
        <p14:creationId xmlns:p14="http://schemas.microsoft.com/office/powerpoint/2010/main" val="1865048534"/>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chemeClr val="tx1"/>
                </a:solidFill>
              </a:rPr>
              <a:t>Definitions Matter!</a:t>
            </a:r>
          </a:p>
        </p:txBody>
      </p:sp>
      <p:sp>
        <p:nvSpPr>
          <p:cNvPr id="6" name="Content Placeholder 5"/>
          <p:cNvSpPr>
            <a:spLocks noGrp="1"/>
          </p:cNvSpPr>
          <p:nvPr>
            <p:ph sz="quarter" idx="4294967295"/>
          </p:nvPr>
        </p:nvSpPr>
        <p:spPr>
          <a:xfrm>
            <a:off x="546100" y="1371600"/>
            <a:ext cx="8597900" cy="4972050"/>
          </a:xfrm>
        </p:spPr>
        <p:txBody>
          <a:bodyPr/>
          <a:lstStyle/>
          <a:p>
            <a:pPr marL="0" indent="0" defTabSz="914306">
              <a:spcBef>
                <a:spcPct val="0"/>
              </a:spcBef>
              <a:spcAft>
                <a:spcPct val="0"/>
              </a:spcAft>
              <a:buClr>
                <a:srgbClr val="000000"/>
              </a:buClr>
            </a:pPr>
            <a:r>
              <a:rPr lang="en-US" sz="2000" dirty="0" smtClean="0">
                <a:solidFill>
                  <a:schemeClr val="tx1"/>
                </a:solidFill>
                <a:latin typeface="+mj-lt"/>
                <a:cs typeface="Tahoma" pitchFamily="34" charset="0"/>
              </a:rPr>
              <a:t>Use </a:t>
            </a:r>
            <a:r>
              <a:rPr lang="en-US" sz="2000" dirty="0">
                <a:solidFill>
                  <a:schemeClr val="tx1"/>
                </a:solidFill>
                <a:latin typeface="+mj-lt"/>
                <a:cs typeface="Tahoma" pitchFamily="34" charset="0"/>
              </a:rPr>
              <a:t>item </a:t>
            </a:r>
            <a:r>
              <a:rPr lang="en-US" sz="2000" b="1" dirty="0">
                <a:solidFill>
                  <a:srgbClr val="0085BA"/>
                </a:solidFill>
                <a:latin typeface="+mj-lt"/>
                <a:cs typeface="Tahoma" pitchFamily="34" charset="0"/>
              </a:rPr>
              <a:t>definitions</a:t>
            </a:r>
            <a:r>
              <a:rPr lang="en-US" sz="2000" dirty="0">
                <a:solidFill>
                  <a:srgbClr val="000000"/>
                </a:solidFill>
                <a:latin typeface="+mj-lt"/>
                <a:cs typeface="Tahoma" pitchFamily="34" charset="0"/>
              </a:rPr>
              <a:t> </a:t>
            </a:r>
            <a:r>
              <a:rPr lang="en-US" sz="2000" dirty="0">
                <a:solidFill>
                  <a:schemeClr val="tx1"/>
                </a:solidFill>
                <a:latin typeface="+mj-lt"/>
                <a:cs typeface="Tahoma" pitchFamily="34" charset="0"/>
              </a:rPr>
              <a:t>to determine </a:t>
            </a:r>
            <a:r>
              <a:rPr lang="en-US" sz="2000" dirty="0" smtClean="0">
                <a:solidFill>
                  <a:schemeClr val="tx1"/>
                </a:solidFill>
                <a:latin typeface="+mj-lt"/>
                <a:cs typeface="Tahoma" pitchFamily="34" charset="0"/>
              </a:rPr>
              <a:t>whether the information about the family matches the item being considered</a:t>
            </a:r>
            <a:r>
              <a:rPr lang="en-US" sz="2000" dirty="0" smtClean="0">
                <a:solidFill>
                  <a:srgbClr val="000000"/>
                </a:solidFill>
                <a:latin typeface="+mj-lt"/>
                <a:cs typeface="Tahoma" pitchFamily="34" charset="0"/>
              </a:rPr>
              <a:t>. </a:t>
            </a:r>
            <a:endParaRPr lang="en-US" sz="2000" dirty="0">
              <a:solidFill>
                <a:srgbClr val="000000"/>
              </a:solidFill>
              <a:latin typeface="+mj-lt"/>
              <a:cs typeface="Tahoma" pitchFamily="34" charset="0"/>
            </a:endParaRPr>
          </a:p>
          <a:p>
            <a:pPr marL="342865" indent="-342865" defTabSz="914306">
              <a:spcBef>
                <a:spcPct val="0"/>
              </a:spcBef>
              <a:spcAft>
                <a:spcPct val="0"/>
              </a:spcAft>
              <a:buClr>
                <a:srgbClr val="000000"/>
              </a:buClr>
              <a:buFont typeface="Arial" pitchFamily="34" charset="0"/>
              <a:buChar char="•"/>
            </a:pPr>
            <a:endParaRPr lang="en-US" sz="1200" dirty="0">
              <a:solidFill>
                <a:srgbClr val="000000"/>
              </a:solidFill>
              <a:latin typeface="+mj-lt"/>
              <a:cs typeface="Tahoma" pitchFamily="34" charset="0"/>
            </a:endParaRPr>
          </a:p>
          <a:p>
            <a:endParaRPr lang="en-US" sz="1600" dirty="0">
              <a:latin typeface="+mj-lt"/>
            </a:endParaRPr>
          </a:p>
        </p:txBody>
      </p:sp>
      <p:graphicFrame>
        <p:nvGraphicFramePr>
          <p:cNvPr id="4" name="Diagram 3"/>
          <p:cNvGraphicFramePr/>
          <p:nvPr>
            <p:extLst>
              <p:ext uri="{D42A27DB-BD31-4B8C-83A1-F6EECF244321}">
                <p14:modId xmlns:p14="http://schemas.microsoft.com/office/powerpoint/2010/main" val="1353472728"/>
              </p:ext>
            </p:extLst>
          </p:nvPr>
        </p:nvGraphicFramePr>
        <p:xfrm>
          <a:off x="228600" y="1981200"/>
          <a:ext cx="8775915" cy="46120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1333686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961998"/>
          </a:xfrm>
        </p:spPr>
        <p:txBody>
          <a:bodyPr/>
          <a:lstStyle/>
          <a:p>
            <a:r>
              <a:rPr lang="en-US" sz="2400" dirty="0" smtClean="0">
                <a:solidFill>
                  <a:schemeClr val="tx1"/>
                </a:solidFill>
                <a:latin typeface="Verdana" pitchFamily="34" charset="0"/>
                <a:cs typeface="Verdana" pitchFamily="34" charset="0"/>
              </a:rPr>
              <a:t>Needs, Risk, and </a:t>
            </a:r>
            <a:r>
              <a:rPr lang="en-US" sz="2400" smtClean="0">
                <a:solidFill>
                  <a:schemeClr val="tx1"/>
                </a:solidFill>
                <a:latin typeface="Verdana" pitchFamily="34" charset="0"/>
                <a:cs typeface="Verdana" pitchFamily="34" charset="0"/>
              </a:rPr>
              <a:t>Safety Threats </a:t>
            </a:r>
            <a:r>
              <a:rPr lang="en-US" sz="2400" dirty="0" smtClean="0">
                <a:solidFill>
                  <a:schemeClr val="tx1"/>
                </a:solidFill>
                <a:latin typeface="Verdana" pitchFamily="34" charset="0"/>
                <a:cs typeface="Verdana" pitchFamily="34" charset="0"/>
              </a:rPr>
              <a:t>Are Different</a:t>
            </a:r>
            <a:endParaRPr lang="en-US" sz="2400" dirty="0">
              <a:solidFill>
                <a:schemeClr val="tx1"/>
              </a:solidFill>
              <a:latin typeface="Verdana" pitchFamily="34" charset="0"/>
              <a:cs typeface="Verdana" pitchFamily="34" charset="0"/>
            </a:endParaRPr>
          </a:p>
        </p:txBody>
      </p:sp>
      <p:graphicFrame>
        <p:nvGraphicFramePr>
          <p:cNvPr id="5" name="Picture Placeholder 4"/>
          <p:cNvGraphicFramePr>
            <a:graphicFrameLocks noGrp="1" noChangeAspect="1"/>
          </p:cNvGraphicFramePr>
          <p:nvPr>
            <p:ph type="pic" idx="4294967295"/>
            <p:extLst>
              <p:ext uri="{D42A27DB-BD31-4B8C-83A1-F6EECF244321}">
                <p14:modId xmlns:p14="http://schemas.microsoft.com/office/powerpoint/2010/main" val="1538362261"/>
              </p:ext>
            </p:extLst>
          </p:nvPr>
        </p:nvGraphicFramePr>
        <p:xfrm>
          <a:off x="228600" y="762000"/>
          <a:ext cx="8686799" cy="58290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21038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ln>
            <a:miter lim="800000"/>
            <a:headEnd/>
            <a:tailEnd/>
          </a:ln>
        </p:spPr>
        <p:txBody>
          <a:bodyPr wrap="square" numCol="1" anchorCtr="0" compatLnSpc="1">
            <a:prstTxWarp prst="textNoShape">
              <a:avLst/>
            </a:prstTxWarp>
          </a:bodyPr>
          <a:lstStyle/>
          <a:p>
            <a:pPr algn="l"/>
            <a:r>
              <a:rPr lang="en-US" sz="2400" b="0" dirty="0" smtClean="0">
                <a:solidFill>
                  <a:schemeClr val="tx1"/>
                </a:solidFill>
              </a:rPr>
              <a:t>The SDM</a:t>
            </a:r>
            <a:r>
              <a:rPr lang="en-US" sz="2400" b="0" baseline="30000" dirty="0" smtClean="0">
                <a:solidFill>
                  <a:schemeClr val="tx1"/>
                </a:solidFill>
              </a:rPr>
              <a:t>®</a:t>
            </a:r>
            <a:r>
              <a:rPr lang="en-US" sz="2400" b="0" dirty="0" smtClean="0">
                <a:solidFill>
                  <a:schemeClr val="tx1"/>
                </a:solidFill>
              </a:rPr>
              <a:t> System for Child Welfare</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124625257"/>
              </p:ext>
            </p:extLst>
          </p:nvPr>
        </p:nvGraphicFramePr>
        <p:xfrm>
          <a:off x="486905" y="1447800"/>
          <a:ext cx="8229600" cy="4983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78296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Title 1"/>
          <p:cNvSpPr>
            <a:spLocks noGrp="1"/>
          </p:cNvSpPr>
          <p:nvPr>
            <p:ph type="ctrTitle"/>
          </p:nvPr>
        </p:nvSpPr>
        <p:spPr>
          <a:xfrm>
            <a:off x="1066800" y="2286000"/>
            <a:ext cx="7086600" cy="3733800"/>
          </a:xfrm>
        </p:spPr>
        <p:txBody>
          <a:bodyPr/>
          <a:lstStyle/>
          <a:p>
            <a:pPr algn="ctr" eaLnBrk="1" hangingPunct="1"/>
            <a:r>
              <a:rPr lang="en-US" altLang="en-US" sz="4500" dirty="0" smtClean="0">
                <a:solidFill>
                  <a:schemeClr val="tx1"/>
                </a:solidFill>
                <a:latin typeface="Verdana" panose="020B0604030504040204" pitchFamily="34" charset="0"/>
                <a:cs typeface="Verdana" panose="020B0604030504040204" pitchFamily="34" charset="0"/>
              </a:rPr>
              <a:t>The SDM</a:t>
            </a:r>
            <a:r>
              <a:rPr lang="en-US" altLang="en-US" sz="4500" baseline="30000" dirty="0" smtClean="0">
                <a:solidFill>
                  <a:srgbClr val="4C4845"/>
                </a:solidFill>
                <a:latin typeface="Verdana" panose="020B0604030504040204" pitchFamily="34" charset="0"/>
                <a:cs typeface="Verdana" panose="020B0604030504040204" pitchFamily="34" charset="0"/>
              </a:rPr>
              <a:t>®</a:t>
            </a:r>
            <a:r>
              <a:rPr lang="en-US" altLang="en-US" sz="4500" dirty="0" smtClean="0">
                <a:solidFill>
                  <a:srgbClr val="4C4845"/>
                </a:solidFill>
                <a:latin typeface="Verdana" panose="020B0604030504040204" pitchFamily="34" charset="0"/>
                <a:cs typeface="Verdana" panose="020B0604030504040204" pitchFamily="34" charset="0"/>
              </a:rPr>
              <a:t> </a:t>
            </a:r>
            <a:r>
              <a:rPr lang="en-US" altLang="en-US" sz="4500" dirty="0" smtClean="0">
                <a:solidFill>
                  <a:schemeClr val="tx1"/>
                </a:solidFill>
                <a:latin typeface="Verdana" panose="020B0604030504040204" pitchFamily="34" charset="0"/>
                <a:cs typeface="Verdana" panose="020B0604030504040204" pitchFamily="34" charset="0"/>
              </a:rPr>
              <a:t>Hotline Tools</a:t>
            </a:r>
          </a:p>
        </p:txBody>
      </p:sp>
    </p:spTree>
    <p:extLst>
      <p:ext uri="{BB962C8B-B14F-4D97-AF65-F5344CB8AC3E}">
        <p14:creationId xmlns:p14="http://schemas.microsoft.com/office/powerpoint/2010/main" val="2188293926"/>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5"/>
          <p:cNvGraphicFramePr>
            <a:graphicFrameLocks/>
          </p:cNvGraphicFramePr>
          <p:nvPr>
            <p:extLst>
              <p:ext uri="{D42A27DB-BD31-4B8C-83A1-F6EECF244321}">
                <p14:modId xmlns:p14="http://schemas.microsoft.com/office/powerpoint/2010/main" val="2128060844"/>
              </p:ext>
            </p:extLst>
          </p:nvPr>
        </p:nvGraphicFramePr>
        <p:xfrm>
          <a:off x="457200" y="1265238"/>
          <a:ext cx="8229600" cy="4983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
          <p:cNvSpPr>
            <a:spLocks noGrp="1"/>
          </p:cNvSpPr>
          <p:nvPr>
            <p:ph type="title"/>
          </p:nvPr>
        </p:nvSpPr>
        <p:spPr/>
        <p:txBody>
          <a:bodyPr/>
          <a:lstStyle/>
          <a:p>
            <a:r>
              <a:rPr lang="en-US" sz="2400" dirty="0">
                <a:solidFill>
                  <a:schemeClr val="tx1"/>
                </a:solidFill>
                <a:latin typeface="Verdana" pitchFamily="34" charset="0"/>
                <a:cs typeface="Verdana" pitchFamily="34" charset="0"/>
              </a:rPr>
              <a:t>The </a:t>
            </a:r>
            <a:r>
              <a:rPr lang="en-US" sz="2400" dirty="0" smtClean="0">
                <a:solidFill>
                  <a:schemeClr val="tx1"/>
                </a:solidFill>
                <a:latin typeface="Verdana" pitchFamily="34" charset="0"/>
                <a:cs typeface="Verdana" pitchFamily="34" charset="0"/>
              </a:rPr>
              <a:t>SDM</a:t>
            </a:r>
            <a:r>
              <a:rPr lang="en-US" sz="2400" baseline="30000" dirty="0" smtClean="0">
                <a:solidFill>
                  <a:schemeClr val="tx1"/>
                </a:solidFill>
                <a:latin typeface="Verdana" pitchFamily="34" charset="0"/>
                <a:cs typeface="Verdana" pitchFamily="34" charset="0"/>
              </a:rPr>
              <a:t>®</a:t>
            </a:r>
            <a:r>
              <a:rPr lang="en-US" sz="2400" dirty="0" smtClean="0">
                <a:solidFill>
                  <a:schemeClr val="tx1"/>
                </a:solidFill>
                <a:latin typeface="Verdana" pitchFamily="34" charset="0"/>
                <a:cs typeface="Verdana" pitchFamily="34" charset="0"/>
              </a:rPr>
              <a:t> </a:t>
            </a:r>
            <a:r>
              <a:rPr lang="en-US" sz="2400" dirty="0">
                <a:solidFill>
                  <a:schemeClr val="tx1"/>
                </a:solidFill>
                <a:latin typeface="Verdana" pitchFamily="34" charset="0"/>
                <a:cs typeface="Verdana" pitchFamily="34" charset="0"/>
              </a:rPr>
              <a:t>Screening and Response Priority Assessment Structures Two Decisions</a:t>
            </a:r>
          </a:p>
        </p:txBody>
      </p:sp>
      <p:sp>
        <p:nvSpPr>
          <p:cNvPr id="2" name="TextBox 1"/>
          <p:cNvSpPr txBox="1"/>
          <p:nvPr/>
        </p:nvSpPr>
        <p:spPr>
          <a:xfrm>
            <a:off x="4876800" y="2743200"/>
            <a:ext cx="2743200" cy="2133600"/>
          </a:xfrm>
          <a:prstGeom prst="rect">
            <a:avLst/>
          </a:prstGeom>
        </p:spPr>
        <p:txBody>
          <a:bodyPr vert="horz" wrap="square" lIns="91440" tIns="45720" rIns="91440" bIns="45720" rtlCol="0" anchor="ctr">
            <a:normAutofit/>
          </a:bodyPr>
          <a:lstStyle/>
          <a:p>
            <a:pPr defTabSz="457200" eaLnBrk="1" fontAlgn="auto" hangingPunct="1">
              <a:spcAft>
                <a:spcPts val="0"/>
              </a:spcAft>
            </a:pPr>
            <a:r>
              <a:rPr lang="en-US" sz="2800" b="0" dirty="0">
                <a:latin typeface="+mj-lt"/>
              </a:rPr>
              <a:t>How quickly </a:t>
            </a:r>
            <a:r>
              <a:rPr lang="en-US" sz="2800" b="0" dirty="0" smtClean="0">
                <a:latin typeface="+mj-lt"/>
              </a:rPr>
              <a:t> to respond</a:t>
            </a:r>
            <a:r>
              <a:rPr lang="en-US" sz="2800" b="0" dirty="0">
                <a:latin typeface="+mj-lt"/>
              </a:rPr>
              <a:t>?</a:t>
            </a:r>
          </a:p>
          <a:p>
            <a:pPr marL="0" marR="0" indent="0" defTabSz="457200" eaLnBrk="1" fontAlgn="auto" latinLnBrk="0" hangingPunct="1">
              <a:lnSpc>
                <a:spcPct val="100000"/>
              </a:lnSpc>
              <a:spcAft>
                <a:spcPts val="0"/>
              </a:spcAft>
              <a:buClrTx/>
              <a:buSzTx/>
              <a:buFontTx/>
              <a:buNone/>
              <a:tabLst/>
            </a:pPr>
            <a:endParaRPr lang="en-US" sz="2800" b="0" dirty="0">
              <a:latin typeface="+mj-lt"/>
            </a:endParaRPr>
          </a:p>
        </p:txBody>
      </p:sp>
      <p:sp>
        <p:nvSpPr>
          <p:cNvPr id="3" name="TextBox 2"/>
          <p:cNvSpPr txBox="1"/>
          <p:nvPr/>
        </p:nvSpPr>
        <p:spPr>
          <a:xfrm>
            <a:off x="1143000" y="2895600"/>
            <a:ext cx="2819400" cy="1828800"/>
          </a:xfrm>
          <a:prstGeom prst="rect">
            <a:avLst/>
          </a:prstGeom>
        </p:spPr>
        <p:txBody>
          <a:bodyPr vert="horz" wrap="square" lIns="91440" tIns="45720" rIns="91440" bIns="45720" rtlCol="0" anchor="ctr">
            <a:normAutofit/>
          </a:bodyPr>
          <a:lstStyle/>
          <a:p>
            <a:pPr lvl="0" defTabSz="457200" eaLnBrk="1" fontAlgn="auto" hangingPunct="1">
              <a:spcAft>
                <a:spcPts val="0"/>
              </a:spcAft>
            </a:pPr>
            <a:r>
              <a:rPr lang="en-US" sz="2800" b="0" dirty="0">
                <a:latin typeface="+mj-lt"/>
              </a:rPr>
              <a:t>Screen in or screen out?</a:t>
            </a:r>
          </a:p>
          <a:p>
            <a:pPr marL="0" marR="0" indent="0" algn="l" defTabSz="457200" rtl="0" eaLnBrk="1" fontAlgn="auto" latinLnBrk="0" hangingPunct="1">
              <a:lnSpc>
                <a:spcPct val="100000"/>
              </a:lnSpc>
              <a:spcBef>
                <a:spcPct val="0"/>
              </a:spcBef>
              <a:spcAft>
                <a:spcPts val="0"/>
              </a:spcAft>
              <a:buClrTx/>
              <a:buSzTx/>
              <a:buFontTx/>
              <a:buNone/>
              <a:tabLst/>
            </a:pPr>
            <a:endParaRPr kumimoji="0" lang="en-US" sz="2800" b="0" i="0" u="none" strike="noStrike" kern="1200" cap="none" spc="0" normalizeH="0" baseline="0" noProof="0" dirty="0" smtClean="0">
              <a:ln>
                <a:noFill/>
              </a:ln>
              <a:solidFill>
                <a:srgbClr val="FFFFFF"/>
              </a:solidFill>
              <a:effectLst/>
              <a:uLnTx/>
              <a:uFillTx/>
              <a:latin typeface="Verdana"/>
              <a:ea typeface="+mj-ea"/>
              <a:cs typeface="Verdana"/>
            </a:endParaRPr>
          </a:p>
        </p:txBody>
      </p:sp>
    </p:spTree>
    <p:extLst>
      <p:ext uri="{BB962C8B-B14F-4D97-AF65-F5344CB8AC3E}">
        <p14:creationId xmlns:p14="http://schemas.microsoft.com/office/powerpoint/2010/main" val="658559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2629713161"/>
              </p:ext>
            </p:extLst>
          </p:nvPr>
        </p:nvGraphicFramePr>
        <p:xfrm>
          <a:off x="3980482" y="29705"/>
          <a:ext cx="4778828" cy="670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txBox="1">
            <a:spLocks/>
          </p:cNvSpPr>
          <p:nvPr/>
        </p:nvSpPr>
        <p:spPr>
          <a:xfrm>
            <a:off x="533400" y="990600"/>
            <a:ext cx="3505200" cy="1447800"/>
          </a:xfrm>
          <a:prstGeom prst="rect">
            <a:avLst/>
          </a:prstGeom>
          <a:ln w="38100">
            <a:noFill/>
          </a:ln>
        </p:spPr>
        <p:txBody>
          <a:bodyPr vert="horz" lIns="68580" tIns="34290" rIns="68580" bIns="34290" rtlCol="0" anchor="ctr">
            <a:noAutofit/>
          </a:bodyPr>
          <a:lstStyle>
            <a:lvl1pPr algn="l" defTabSz="457200" rtl="0" eaLnBrk="1" latinLnBrk="0" hangingPunct="1">
              <a:lnSpc>
                <a:spcPct val="100000"/>
              </a:lnSpc>
              <a:spcBef>
                <a:spcPct val="0"/>
              </a:spcBef>
              <a:buNone/>
              <a:defRPr sz="3200" kern="1200">
                <a:solidFill>
                  <a:srgbClr val="393634"/>
                </a:solidFill>
                <a:latin typeface="Verdana"/>
                <a:ea typeface="+mj-ea"/>
                <a:cs typeface="Verdana"/>
              </a:defRPr>
            </a:lvl1pPr>
          </a:lstStyle>
          <a:p>
            <a:r>
              <a:rPr lang="en-US" sz="3100" dirty="0" smtClean="0">
                <a:solidFill>
                  <a:schemeClr val="tx1"/>
                </a:solidFill>
                <a:latin typeface="Verdana" pitchFamily="34" charset="0"/>
                <a:cs typeface="Verdana" pitchFamily="34" charset="0"/>
              </a:rPr>
              <a:t>The SDM</a:t>
            </a:r>
            <a:r>
              <a:rPr lang="en-US" sz="3100" baseline="30000" dirty="0" smtClean="0">
                <a:solidFill>
                  <a:schemeClr val="tx1"/>
                </a:solidFill>
                <a:latin typeface="Verdana" pitchFamily="34" charset="0"/>
                <a:cs typeface="Verdana" pitchFamily="34" charset="0"/>
              </a:rPr>
              <a:t>®</a:t>
            </a:r>
            <a:r>
              <a:rPr lang="en-US" sz="3100" dirty="0" smtClean="0">
                <a:solidFill>
                  <a:schemeClr val="tx1"/>
                </a:solidFill>
                <a:latin typeface="Verdana" pitchFamily="34" charset="0"/>
                <a:cs typeface="Verdana" pitchFamily="34" charset="0"/>
              </a:rPr>
              <a:t> Screening and Response Priority Assessment</a:t>
            </a:r>
            <a:endParaRPr lang="en-US" sz="3100" dirty="0">
              <a:solidFill>
                <a:schemeClr val="tx1"/>
              </a:solidFill>
              <a:latin typeface="Verdana" pitchFamily="34" charset="0"/>
              <a:cs typeface="Verdana" pitchFamily="34" charset="0"/>
            </a:endParaRPr>
          </a:p>
        </p:txBody>
      </p:sp>
    </p:spTree>
    <p:extLst>
      <p:ext uri="{BB962C8B-B14F-4D97-AF65-F5344CB8AC3E}">
        <p14:creationId xmlns:p14="http://schemas.microsoft.com/office/powerpoint/2010/main" val="360106946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sz="2400" dirty="0">
                <a:solidFill>
                  <a:schemeClr val="tx1"/>
                </a:solidFill>
                <a:latin typeface="Verdana" pitchFamily="34" charset="0"/>
                <a:cs typeface="Verdana" pitchFamily="34" charset="0"/>
              </a:rPr>
              <a:t>California </a:t>
            </a:r>
            <a:r>
              <a:rPr lang="en-US" altLang="en-US" sz="2400" dirty="0" smtClean="0">
                <a:solidFill>
                  <a:schemeClr val="tx1"/>
                </a:solidFill>
                <a:latin typeface="Verdana" pitchFamily="34" charset="0"/>
                <a:cs typeface="Verdana" pitchFamily="34" charset="0"/>
              </a:rPr>
              <a:t>SDM</a:t>
            </a:r>
            <a:r>
              <a:rPr lang="en-US" altLang="en-US" sz="2400" baseline="30000" dirty="0" smtClean="0">
                <a:solidFill>
                  <a:schemeClr val="tx1"/>
                </a:solidFill>
                <a:latin typeface="Verdana" pitchFamily="34" charset="0"/>
                <a:cs typeface="Verdana" pitchFamily="34" charset="0"/>
              </a:rPr>
              <a:t>®</a:t>
            </a:r>
            <a:r>
              <a:rPr lang="en-US" altLang="en-US" sz="2400" dirty="0" smtClean="0">
                <a:solidFill>
                  <a:schemeClr val="tx1"/>
                </a:solidFill>
                <a:latin typeface="Verdana" pitchFamily="34" charset="0"/>
                <a:cs typeface="Verdana" pitchFamily="34" charset="0"/>
              </a:rPr>
              <a:t> Hotline </a:t>
            </a:r>
            <a:r>
              <a:rPr lang="en-US" altLang="en-US" sz="2400" dirty="0">
                <a:solidFill>
                  <a:schemeClr val="tx1"/>
                </a:solidFill>
                <a:latin typeface="Verdana" pitchFamily="34" charset="0"/>
                <a:cs typeface="Verdana" pitchFamily="34" charset="0"/>
              </a:rPr>
              <a:t>Tools with Differential Response</a:t>
            </a:r>
          </a:p>
        </p:txBody>
      </p:sp>
      <p:sp>
        <p:nvSpPr>
          <p:cNvPr id="15363" name="Rectangle 3"/>
          <p:cNvSpPr>
            <a:spLocks noGrp="1" noChangeArrowheads="1"/>
          </p:cNvSpPr>
          <p:nvPr>
            <p:ph type="body" idx="4294967295"/>
          </p:nvPr>
        </p:nvSpPr>
        <p:spPr>
          <a:xfrm>
            <a:off x="0" y="1600200"/>
            <a:ext cx="8229600" cy="4525963"/>
          </a:xfrm>
        </p:spPr>
        <p:txBody>
          <a:bodyPr/>
          <a:lstStyle/>
          <a:p>
            <a:pPr eaLnBrk="1" hangingPunct="1">
              <a:buFontTx/>
              <a:buNone/>
            </a:pPr>
            <a:endParaRPr lang="en-US" altLang="en-US" dirty="0" smtClean="0"/>
          </a:p>
          <a:p>
            <a:pPr eaLnBrk="1" hangingPunct="1"/>
            <a:endParaRPr lang="en-US" altLang="en-US" dirty="0" smtClean="0"/>
          </a:p>
        </p:txBody>
      </p:sp>
      <p:grpSp>
        <p:nvGrpSpPr>
          <p:cNvPr id="3" name="Group 2"/>
          <p:cNvGrpSpPr/>
          <p:nvPr/>
        </p:nvGrpSpPr>
        <p:grpSpPr>
          <a:xfrm>
            <a:off x="838200" y="1371600"/>
            <a:ext cx="7086600" cy="5181600"/>
            <a:chOff x="1752600" y="1371600"/>
            <a:chExt cx="7086600" cy="5181600"/>
          </a:xfrm>
        </p:grpSpPr>
        <p:sp>
          <p:nvSpPr>
            <p:cNvPr id="15372" name="Text Box 12"/>
            <p:cNvSpPr txBox="1">
              <a:spLocks noChangeArrowheads="1"/>
            </p:cNvSpPr>
            <p:nvPr/>
          </p:nvSpPr>
          <p:spPr bwMode="auto">
            <a:xfrm>
              <a:off x="7543800" y="15240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b="0" dirty="0" smtClean="0">
                  <a:latin typeface="+mj-lt"/>
                </a:rPr>
                <a:t>Bypass</a:t>
              </a:r>
              <a:endParaRPr lang="en-US" altLang="en-US" b="0" dirty="0">
                <a:latin typeface="+mj-lt"/>
              </a:endParaRPr>
            </a:p>
          </p:txBody>
        </p:sp>
        <p:grpSp>
          <p:nvGrpSpPr>
            <p:cNvPr id="2" name="Group 1"/>
            <p:cNvGrpSpPr/>
            <p:nvPr/>
          </p:nvGrpSpPr>
          <p:grpSpPr>
            <a:xfrm>
              <a:off x="1752600" y="1371600"/>
              <a:ext cx="6845300" cy="5181600"/>
              <a:chOff x="1752600" y="1371600"/>
              <a:chExt cx="6845300" cy="5181600"/>
            </a:xfrm>
          </p:grpSpPr>
          <p:sp>
            <p:nvSpPr>
              <p:cNvPr id="15364" name="Text Box 4"/>
              <p:cNvSpPr txBox="1">
                <a:spLocks noChangeArrowheads="1"/>
              </p:cNvSpPr>
              <p:nvPr/>
            </p:nvSpPr>
            <p:spPr bwMode="auto">
              <a:xfrm>
                <a:off x="2667000" y="1371600"/>
                <a:ext cx="3886200" cy="376238"/>
              </a:xfrm>
              <a:prstGeom prst="rect">
                <a:avLst/>
              </a:prstGeom>
              <a:solidFill>
                <a:schemeClr val="accent1"/>
              </a:solidFill>
              <a:ln w="9525">
                <a:solidFill>
                  <a:schemeClr val="tx1"/>
                </a:solidFill>
                <a:miter lim="800000"/>
                <a:headEnd/>
                <a:tailEnd/>
              </a:ln>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dirty="0">
                    <a:solidFill>
                      <a:schemeClr val="bg1"/>
                    </a:solidFill>
                    <a:latin typeface="+mj-lt"/>
                  </a:rPr>
                  <a:t>Screening</a:t>
                </a:r>
                <a:r>
                  <a:rPr lang="en-US" altLang="en-US" dirty="0">
                    <a:latin typeface="+mj-lt"/>
                  </a:rPr>
                  <a:t> </a:t>
                </a:r>
                <a:r>
                  <a:rPr lang="en-US" altLang="en-US" dirty="0">
                    <a:solidFill>
                      <a:schemeClr val="bg1"/>
                    </a:solidFill>
                    <a:latin typeface="+mj-lt"/>
                  </a:rPr>
                  <a:t>Tool</a:t>
                </a:r>
              </a:p>
            </p:txBody>
          </p:sp>
          <p:sp>
            <p:nvSpPr>
              <p:cNvPr id="15365" name="Text Box 5"/>
              <p:cNvSpPr txBox="1">
                <a:spLocks noChangeArrowheads="1"/>
              </p:cNvSpPr>
              <p:nvPr/>
            </p:nvSpPr>
            <p:spPr bwMode="auto">
              <a:xfrm>
                <a:off x="1752600" y="21336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b="0" dirty="0">
                    <a:latin typeface="+mj-lt"/>
                  </a:rPr>
                  <a:t>Evaluate Out</a:t>
                </a:r>
              </a:p>
            </p:txBody>
          </p:sp>
          <p:sp>
            <p:nvSpPr>
              <p:cNvPr id="15366" name="Text Box 6"/>
              <p:cNvSpPr txBox="1">
                <a:spLocks noChangeArrowheads="1"/>
              </p:cNvSpPr>
              <p:nvPr/>
            </p:nvSpPr>
            <p:spPr bwMode="auto">
              <a:xfrm>
                <a:off x="4953000" y="22098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b="0" dirty="0" smtClean="0">
                    <a:latin typeface="+mj-lt"/>
                  </a:rPr>
                  <a:t>In-Person </a:t>
                </a:r>
                <a:r>
                  <a:rPr lang="en-US" altLang="en-US" b="0" dirty="0">
                    <a:latin typeface="+mj-lt"/>
                  </a:rPr>
                  <a:t>Response</a:t>
                </a:r>
              </a:p>
            </p:txBody>
          </p:sp>
          <p:sp>
            <p:nvSpPr>
              <p:cNvPr id="15367" name="Text Box 7"/>
              <p:cNvSpPr txBox="1">
                <a:spLocks noChangeArrowheads="1"/>
              </p:cNvSpPr>
              <p:nvPr/>
            </p:nvSpPr>
            <p:spPr bwMode="auto">
              <a:xfrm>
                <a:off x="5257800" y="3200400"/>
                <a:ext cx="2057400" cy="646331"/>
              </a:xfrm>
              <a:prstGeom prst="rect">
                <a:avLst/>
              </a:prstGeom>
              <a:solidFill>
                <a:schemeClr val="accent2"/>
              </a:solidFill>
              <a:ln w="9525">
                <a:solidFill>
                  <a:schemeClr val="tx1"/>
                </a:solidFill>
                <a:miter lim="800000"/>
                <a:headEnd/>
                <a:tailEnd/>
              </a:ln>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dirty="0">
                    <a:solidFill>
                      <a:schemeClr val="bg1"/>
                    </a:solidFill>
                    <a:latin typeface="+mj-lt"/>
                  </a:rPr>
                  <a:t>Response Priority</a:t>
                </a:r>
              </a:p>
            </p:txBody>
          </p:sp>
          <p:sp>
            <p:nvSpPr>
              <p:cNvPr id="15368" name="Line 8"/>
              <p:cNvSpPr>
                <a:spLocks noChangeShapeType="1"/>
              </p:cNvSpPr>
              <p:nvPr/>
            </p:nvSpPr>
            <p:spPr bwMode="auto">
              <a:xfrm flipH="1">
                <a:off x="2819400" y="1752600"/>
                <a:ext cx="1752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5369" name="Line 9"/>
              <p:cNvSpPr>
                <a:spLocks noChangeShapeType="1"/>
              </p:cNvSpPr>
              <p:nvPr/>
            </p:nvSpPr>
            <p:spPr bwMode="auto">
              <a:xfrm>
                <a:off x="4572000" y="1752600"/>
                <a:ext cx="1752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5370" name="Line 10"/>
              <p:cNvSpPr>
                <a:spLocks noChangeShapeType="1"/>
              </p:cNvSpPr>
              <p:nvPr/>
            </p:nvSpPr>
            <p:spPr bwMode="auto">
              <a:xfrm>
                <a:off x="6324600" y="25908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5371" name="Freeform 11"/>
              <p:cNvSpPr>
                <a:spLocks/>
              </p:cNvSpPr>
              <p:nvPr/>
            </p:nvSpPr>
            <p:spPr bwMode="auto">
              <a:xfrm>
                <a:off x="6553200" y="1524000"/>
                <a:ext cx="2044700" cy="2743200"/>
              </a:xfrm>
              <a:custGeom>
                <a:avLst/>
                <a:gdLst>
                  <a:gd name="T0" fmla="*/ 0 w 1288"/>
                  <a:gd name="T1" fmla="*/ 0 h 2160"/>
                  <a:gd name="T2" fmla="*/ 2147483647 w 1288"/>
                  <a:gd name="T3" fmla="*/ 2147483647 h 2160"/>
                  <a:gd name="T4" fmla="*/ 2147483647 w 1288"/>
                  <a:gd name="T5" fmla="*/ 2147483647 h 2160"/>
                  <a:gd name="T6" fmla="*/ 0 60000 65536"/>
                  <a:gd name="T7" fmla="*/ 0 60000 65536"/>
                  <a:gd name="T8" fmla="*/ 0 60000 65536"/>
                  <a:gd name="T9" fmla="*/ 0 w 1288"/>
                  <a:gd name="T10" fmla="*/ 0 h 2160"/>
                  <a:gd name="T11" fmla="*/ 1288 w 1288"/>
                  <a:gd name="T12" fmla="*/ 2160 h 2160"/>
                </a:gdLst>
                <a:ahLst/>
                <a:cxnLst>
                  <a:cxn ang="T6">
                    <a:pos x="T0" y="T1"/>
                  </a:cxn>
                  <a:cxn ang="T7">
                    <a:pos x="T2" y="T3"/>
                  </a:cxn>
                  <a:cxn ang="T8">
                    <a:pos x="T4" y="T5"/>
                  </a:cxn>
                </a:cxnLst>
                <a:rect l="T9" t="T10" r="T11" b="T12"/>
                <a:pathLst>
                  <a:path w="1288" h="2160">
                    <a:moveTo>
                      <a:pt x="0" y="0"/>
                    </a:moveTo>
                    <a:cubicBezTo>
                      <a:pt x="556" y="180"/>
                      <a:pt x="1112" y="360"/>
                      <a:pt x="1200" y="720"/>
                    </a:cubicBezTo>
                    <a:cubicBezTo>
                      <a:pt x="1288" y="1080"/>
                      <a:pt x="640" y="1920"/>
                      <a:pt x="528" y="2160"/>
                    </a:cubicBezTo>
                  </a:path>
                </a:pathLst>
              </a:custGeom>
              <a:noFill/>
              <a:ln w="9525"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5373" name="Text Box 13"/>
              <p:cNvSpPr txBox="1">
                <a:spLocks noChangeArrowheads="1"/>
              </p:cNvSpPr>
              <p:nvPr/>
            </p:nvSpPr>
            <p:spPr bwMode="auto">
              <a:xfrm>
                <a:off x="4953000" y="6186487"/>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b="0" dirty="0" smtClean="0">
                    <a:latin typeface="+mj-lt"/>
                  </a:rPr>
                  <a:t>Path 2</a:t>
                </a:r>
                <a:endParaRPr lang="en-US" altLang="en-US" b="0" dirty="0">
                  <a:latin typeface="+mj-lt"/>
                </a:endParaRPr>
              </a:p>
            </p:txBody>
          </p:sp>
          <p:sp>
            <p:nvSpPr>
              <p:cNvPr id="15374" name="Text Box 14"/>
              <p:cNvSpPr txBox="1">
                <a:spLocks noChangeArrowheads="1"/>
              </p:cNvSpPr>
              <p:nvPr/>
            </p:nvSpPr>
            <p:spPr bwMode="auto">
              <a:xfrm>
                <a:off x="6705600" y="6186487"/>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b="0" dirty="0" smtClean="0">
                    <a:latin typeface="+mj-lt"/>
                  </a:rPr>
                  <a:t>Path 3</a:t>
                </a:r>
                <a:endParaRPr lang="en-US" altLang="en-US" b="0" dirty="0">
                  <a:latin typeface="+mj-lt"/>
                </a:endParaRPr>
              </a:p>
            </p:txBody>
          </p:sp>
          <p:sp>
            <p:nvSpPr>
              <p:cNvPr id="15375" name="Line 15"/>
              <p:cNvSpPr>
                <a:spLocks noChangeShapeType="1"/>
              </p:cNvSpPr>
              <p:nvPr/>
            </p:nvSpPr>
            <p:spPr bwMode="auto">
              <a:xfrm flipH="1">
                <a:off x="5715000" y="5541835"/>
                <a:ext cx="6096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5376" name="Line 16"/>
              <p:cNvSpPr>
                <a:spLocks noChangeShapeType="1"/>
              </p:cNvSpPr>
              <p:nvPr/>
            </p:nvSpPr>
            <p:spPr bwMode="auto">
              <a:xfrm>
                <a:off x="6324600" y="5541835"/>
                <a:ext cx="9144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grpSp>
      </p:grpSp>
      <p:sp>
        <p:nvSpPr>
          <p:cNvPr id="19" name="Text Box 8"/>
          <p:cNvSpPr txBox="1">
            <a:spLocks noChangeArrowheads="1"/>
          </p:cNvSpPr>
          <p:nvPr/>
        </p:nvSpPr>
        <p:spPr bwMode="auto">
          <a:xfrm>
            <a:off x="4343400" y="4470618"/>
            <a:ext cx="1981200" cy="1077218"/>
          </a:xfrm>
          <a:prstGeom prst="rect">
            <a:avLst/>
          </a:prstGeom>
          <a:solidFill>
            <a:schemeClr val="accent3"/>
          </a:solidFill>
          <a:ln w="9525">
            <a:solidFill>
              <a:schemeClr val="tx1"/>
            </a:solidFill>
            <a:miter lim="800000"/>
            <a:headEnd/>
            <a:tailEnd/>
          </a:ln>
        </p:spPr>
        <p:txBody>
          <a:bodyPr>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1143000" indent="-228600"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600" dirty="0">
                <a:solidFill>
                  <a:schemeClr val="bg1"/>
                </a:solidFill>
                <a:latin typeface="+mj-lt"/>
              </a:rPr>
              <a:t>Path Decision Tool for </a:t>
            </a:r>
            <a:r>
              <a:rPr lang="en-US" altLang="en-US" sz="1600" dirty="0" smtClean="0">
                <a:solidFill>
                  <a:schemeClr val="bg1"/>
                </a:solidFill>
                <a:latin typeface="+mj-lt"/>
              </a:rPr>
              <a:t>In-Person </a:t>
            </a:r>
            <a:r>
              <a:rPr lang="en-US" altLang="en-US" sz="1600" dirty="0">
                <a:solidFill>
                  <a:schemeClr val="bg1"/>
                </a:solidFill>
                <a:latin typeface="+mj-lt"/>
              </a:rPr>
              <a:t>Response</a:t>
            </a:r>
          </a:p>
        </p:txBody>
      </p:sp>
      <p:sp>
        <p:nvSpPr>
          <p:cNvPr id="20" name="Line 10"/>
          <p:cNvSpPr>
            <a:spLocks noChangeShapeType="1"/>
          </p:cNvSpPr>
          <p:nvPr/>
        </p:nvSpPr>
        <p:spPr bwMode="auto">
          <a:xfrm>
            <a:off x="5410200" y="3863181"/>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1" name="Text Box 8"/>
          <p:cNvSpPr txBox="1">
            <a:spLocks noChangeArrowheads="1"/>
          </p:cNvSpPr>
          <p:nvPr/>
        </p:nvSpPr>
        <p:spPr bwMode="auto">
          <a:xfrm>
            <a:off x="914400" y="4714173"/>
            <a:ext cx="1981200" cy="830997"/>
          </a:xfrm>
          <a:prstGeom prst="rect">
            <a:avLst/>
          </a:prstGeom>
          <a:solidFill>
            <a:schemeClr val="accent3"/>
          </a:solidFill>
          <a:ln w="9525">
            <a:solidFill>
              <a:schemeClr val="tx1"/>
            </a:solidFill>
            <a:miter lim="800000"/>
            <a:headEnd/>
            <a:tailEnd/>
          </a:ln>
        </p:spPr>
        <p:txBody>
          <a:bodyPr>
            <a:spAutoFit/>
          </a:bodyPr>
          <a:lstStyle>
            <a:lvl1pPr defTabSz="912813">
              <a:spcBef>
                <a:spcPct val="20000"/>
              </a:spcBef>
              <a:buChar char="•"/>
              <a:defRPr sz="3200">
                <a:solidFill>
                  <a:schemeClr val="tx1"/>
                </a:solidFill>
                <a:latin typeface="Times New Roman" panose="02020603050405020304" pitchFamily="18" charset="0"/>
              </a:defRPr>
            </a:lvl1pPr>
            <a:lvl2pPr marL="742950" indent="-285750" defTabSz="912813">
              <a:spcBef>
                <a:spcPct val="20000"/>
              </a:spcBef>
              <a:buChar char="–"/>
              <a:defRPr sz="2800">
                <a:solidFill>
                  <a:schemeClr val="tx1"/>
                </a:solidFill>
                <a:latin typeface="Times New Roman" panose="02020603050405020304" pitchFamily="18" charset="0"/>
              </a:defRPr>
            </a:lvl2pPr>
            <a:lvl3pPr marL="1143000" indent="-228600" defTabSz="912813">
              <a:spcBef>
                <a:spcPct val="20000"/>
              </a:spcBef>
              <a:buChar char="•"/>
              <a:defRPr sz="2400">
                <a:solidFill>
                  <a:schemeClr val="tx1"/>
                </a:solidFill>
                <a:latin typeface="Times New Roman" panose="02020603050405020304" pitchFamily="18" charset="0"/>
              </a:defRPr>
            </a:lvl3pPr>
            <a:lvl4pPr marL="1600200" indent="-228600" defTabSz="912813">
              <a:spcBef>
                <a:spcPct val="20000"/>
              </a:spcBef>
              <a:buChar char="–"/>
              <a:defRPr sz="2000">
                <a:solidFill>
                  <a:schemeClr val="tx1"/>
                </a:solidFill>
                <a:latin typeface="Times New Roman" panose="02020603050405020304" pitchFamily="18" charset="0"/>
              </a:defRPr>
            </a:lvl4pPr>
            <a:lvl5pPr marL="2057400" indent="-228600" defTabSz="912813">
              <a:spcBef>
                <a:spcPct val="20000"/>
              </a:spcBef>
              <a:buChar char="»"/>
              <a:defRPr sz="2000">
                <a:solidFill>
                  <a:schemeClr val="tx1"/>
                </a:solidFill>
                <a:latin typeface="Times New Roman" panose="02020603050405020304" pitchFamily="18" charset="0"/>
              </a:defRPr>
            </a:lvl5pPr>
            <a:lvl6pPr marL="25146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91281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600" dirty="0">
                <a:solidFill>
                  <a:schemeClr val="bg1"/>
                </a:solidFill>
                <a:latin typeface="+mj-lt"/>
              </a:rPr>
              <a:t>Path Decision Tool for </a:t>
            </a:r>
            <a:r>
              <a:rPr lang="en-US" altLang="en-US" sz="1600" dirty="0" smtClean="0">
                <a:solidFill>
                  <a:schemeClr val="bg1"/>
                </a:solidFill>
                <a:latin typeface="+mj-lt"/>
              </a:rPr>
              <a:t>Evaluate Out</a:t>
            </a:r>
            <a:endParaRPr lang="en-US" altLang="en-US" sz="1600" dirty="0">
              <a:solidFill>
                <a:schemeClr val="bg1"/>
              </a:solidFill>
              <a:latin typeface="+mj-lt"/>
            </a:endParaRPr>
          </a:p>
        </p:txBody>
      </p:sp>
      <p:sp>
        <p:nvSpPr>
          <p:cNvPr id="22" name="Text Box 13"/>
          <p:cNvSpPr txBox="1">
            <a:spLocks noChangeArrowheads="1"/>
          </p:cNvSpPr>
          <p:nvPr/>
        </p:nvSpPr>
        <p:spPr bwMode="auto">
          <a:xfrm>
            <a:off x="533400" y="6177089"/>
            <a:ext cx="1752600" cy="37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b="0" dirty="0" smtClean="0">
                <a:latin typeface="+mj-lt"/>
              </a:rPr>
              <a:t>No Response</a:t>
            </a:r>
            <a:endParaRPr lang="en-US" altLang="en-US" b="0" dirty="0">
              <a:latin typeface="+mj-lt"/>
            </a:endParaRPr>
          </a:p>
        </p:txBody>
      </p:sp>
      <p:sp>
        <p:nvSpPr>
          <p:cNvPr id="23" name="Text Box 14"/>
          <p:cNvSpPr txBox="1">
            <a:spLocks noChangeArrowheads="1"/>
          </p:cNvSpPr>
          <p:nvPr/>
        </p:nvSpPr>
        <p:spPr bwMode="auto">
          <a:xfrm>
            <a:off x="2286000" y="6177089"/>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b="0" dirty="0" smtClean="0">
                <a:latin typeface="+mj-lt"/>
              </a:rPr>
              <a:t>Path 1</a:t>
            </a:r>
            <a:endParaRPr lang="en-US" altLang="en-US" b="0" dirty="0">
              <a:latin typeface="+mj-lt"/>
            </a:endParaRPr>
          </a:p>
        </p:txBody>
      </p:sp>
      <p:sp>
        <p:nvSpPr>
          <p:cNvPr id="24" name="Line 15"/>
          <p:cNvSpPr>
            <a:spLocks noChangeShapeType="1"/>
          </p:cNvSpPr>
          <p:nvPr/>
        </p:nvSpPr>
        <p:spPr bwMode="auto">
          <a:xfrm flipH="1">
            <a:off x="1295400" y="5532437"/>
            <a:ext cx="6096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5" name="Line 16"/>
          <p:cNvSpPr>
            <a:spLocks noChangeShapeType="1"/>
          </p:cNvSpPr>
          <p:nvPr/>
        </p:nvSpPr>
        <p:spPr bwMode="auto">
          <a:xfrm>
            <a:off x="1905000" y="5532437"/>
            <a:ext cx="9144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6" name="Line 10"/>
          <p:cNvSpPr>
            <a:spLocks noChangeShapeType="1"/>
          </p:cNvSpPr>
          <p:nvPr/>
        </p:nvSpPr>
        <p:spPr bwMode="auto">
          <a:xfrm>
            <a:off x="1844040" y="2515965"/>
            <a:ext cx="60960" cy="21631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4705017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sz="2400" dirty="0">
                <a:solidFill>
                  <a:schemeClr val="tx1"/>
                </a:solidFill>
                <a:latin typeface="Verdana" pitchFamily="34" charset="0"/>
                <a:cs typeface="Verdana" pitchFamily="34" charset="0"/>
              </a:rPr>
              <a:t>California </a:t>
            </a:r>
            <a:r>
              <a:rPr lang="en-US" altLang="en-US" sz="2400" dirty="0" smtClean="0">
                <a:solidFill>
                  <a:schemeClr val="tx1"/>
                </a:solidFill>
                <a:latin typeface="Verdana" pitchFamily="34" charset="0"/>
                <a:cs typeface="Verdana" pitchFamily="34" charset="0"/>
              </a:rPr>
              <a:t>SDM</a:t>
            </a:r>
            <a:r>
              <a:rPr lang="en-US" altLang="en-US" sz="2400" baseline="30000" dirty="0" smtClean="0">
                <a:solidFill>
                  <a:schemeClr val="tx1"/>
                </a:solidFill>
                <a:latin typeface="Verdana" pitchFamily="34" charset="0"/>
                <a:cs typeface="Verdana" pitchFamily="34" charset="0"/>
              </a:rPr>
              <a:t>® </a:t>
            </a:r>
            <a:r>
              <a:rPr lang="en-US" altLang="en-US" sz="2400" dirty="0" smtClean="0">
                <a:solidFill>
                  <a:schemeClr val="tx1"/>
                </a:solidFill>
                <a:latin typeface="Verdana" pitchFamily="34" charset="0"/>
                <a:cs typeface="Verdana" pitchFamily="34" charset="0"/>
              </a:rPr>
              <a:t>Hotline </a:t>
            </a:r>
            <a:r>
              <a:rPr lang="en-US" altLang="en-US" sz="2400" dirty="0">
                <a:solidFill>
                  <a:schemeClr val="tx1"/>
                </a:solidFill>
                <a:latin typeface="Verdana" pitchFamily="34" charset="0"/>
                <a:cs typeface="Verdana" pitchFamily="34" charset="0"/>
              </a:rPr>
              <a:t>Tools</a:t>
            </a:r>
          </a:p>
        </p:txBody>
      </p:sp>
      <p:sp>
        <p:nvSpPr>
          <p:cNvPr id="15363" name="Rectangle 3"/>
          <p:cNvSpPr>
            <a:spLocks noGrp="1" noChangeArrowheads="1"/>
          </p:cNvSpPr>
          <p:nvPr>
            <p:ph type="body" idx="4294967295"/>
          </p:nvPr>
        </p:nvSpPr>
        <p:spPr>
          <a:xfrm>
            <a:off x="0" y="1600200"/>
            <a:ext cx="8229600" cy="4525963"/>
          </a:xfrm>
        </p:spPr>
        <p:txBody>
          <a:bodyPr/>
          <a:lstStyle/>
          <a:p>
            <a:pPr eaLnBrk="1" hangingPunct="1">
              <a:buFontTx/>
              <a:buNone/>
            </a:pPr>
            <a:endParaRPr lang="en-US" altLang="en-US" dirty="0" smtClean="0"/>
          </a:p>
          <a:p>
            <a:pPr eaLnBrk="1" hangingPunct="1"/>
            <a:endParaRPr lang="en-US" altLang="en-US" dirty="0" smtClean="0"/>
          </a:p>
        </p:txBody>
      </p:sp>
      <p:grpSp>
        <p:nvGrpSpPr>
          <p:cNvPr id="3" name="Group 2"/>
          <p:cNvGrpSpPr/>
          <p:nvPr/>
        </p:nvGrpSpPr>
        <p:grpSpPr>
          <a:xfrm>
            <a:off x="838200" y="1981200"/>
            <a:ext cx="7086600" cy="3507819"/>
            <a:chOff x="1752600" y="1371600"/>
            <a:chExt cx="7086600" cy="3507819"/>
          </a:xfrm>
        </p:grpSpPr>
        <p:sp>
          <p:nvSpPr>
            <p:cNvPr id="15372" name="Text Box 12"/>
            <p:cNvSpPr txBox="1">
              <a:spLocks noChangeArrowheads="1"/>
            </p:cNvSpPr>
            <p:nvPr/>
          </p:nvSpPr>
          <p:spPr bwMode="auto">
            <a:xfrm>
              <a:off x="7543800" y="15240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b="0" dirty="0" smtClean="0">
                  <a:latin typeface="+mj-lt"/>
                </a:rPr>
                <a:t>Bypass</a:t>
              </a:r>
              <a:endParaRPr lang="en-US" altLang="en-US" b="0" dirty="0">
                <a:latin typeface="+mj-lt"/>
              </a:endParaRPr>
            </a:p>
          </p:txBody>
        </p:sp>
        <p:grpSp>
          <p:nvGrpSpPr>
            <p:cNvPr id="2" name="Group 1"/>
            <p:cNvGrpSpPr/>
            <p:nvPr/>
          </p:nvGrpSpPr>
          <p:grpSpPr>
            <a:xfrm>
              <a:off x="1752600" y="1371600"/>
              <a:ext cx="6845300" cy="3507819"/>
              <a:chOff x="1752600" y="1371600"/>
              <a:chExt cx="6845300" cy="3507819"/>
            </a:xfrm>
          </p:grpSpPr>
          <p:sp>
            <p:nvSpPr>
              <p:cNvPr id="15364" name="Text Box 4"/>
              <p:cNvSpPr txBox="1">
                <a:spLocks noChangeArrowheads="1"/>
              </p:cNvSpPr>
              <p:nvPr/>
            </p:nvSpPr>
            <p:spPr bwMode="auto">
              <a:xfrm>
                <a:off x="2667000" y="1371600"/>
                <a:ext cx="3886200" cy="376238"/>
              </a:xfrm>
              <a:prstGeom prst="rect">
                <a:avLst/>
              </a:prstGeom>
              <a:solidFill>
                <a:schemeClr val="accent1"/>
              </a:solidFill>
              <a:ln w="9525">
                <a:solidFill>
                  <a:schemeClr val="tx1"/>
                </a:solidFill>
                <a:miter lim="800000"/>
                <a:headEnd/>
                <a:tailEnd/>
              </a:ln>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dirty="0">
                    <a:solidFill>
                      <a:schemeClr val="bg1"/>
                    </a:solidFill>
                    <a:latin typeface="+mj-lt"/>
                  </a:rPr>
                  <a:t>Screening</a:t>
                </a:r>
                <a:r>
                  <a:rPr lang="en-US" altLang="en-US" dirty="0">
                    <a:latin typeface="+mj-lt"/>
                  </a:rPr>
                  <a:t> </a:t>
                </a:r>
                <a:r>
                  <a:rPr lang="en-US" altLang="en-US" dirty="0">
                    <a:solidFill>
                      <a:schemeClr val="bg1"/>
                    </a:solidFill>
                    <a:latin typeface="+mj-lt"/>
                  </a:rPr>
                  <a:t>Tool</a:t>
                </a:r>
              </a:p>
            </p:txBody>
          </p:sp>
          <p:sp>
            <p:nvSpPr>
              <p:cNvPr id="15365" name="Text Box 5"/>
              <p:cNvSpPr txBox="1">
                <a:spLocks noChangeArrowheads="1"/>
              </p:cNvSpPr>
              <p:nvPr/>
            </p:nvSpPr>
            <p:spPr bwMode="auto">
              <a:xfrm>
                <a:off x="1752600" y="21336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b="0" dirty="0">
                    <a:latin typeface="+mj-lt"/>
                  </a:rPr>
                  <a:t>Evaluate Out</a:t>
                </a:r>
              </a:p>
            </p:txBody>
          </p:sp>
          <p:sp>
            <p:nvSpPr>
              <p:cNvPr id="15366" name="Text Box 6"/>
              <p:cNvSpPr txBox="1">
                <a:spLocks noChangeArrowheads="1"/>
              </p:cNvSpPr>
              <p:nvPr/>
            </p:nvSpPr>
            <p:spPr bwMode="auto">
              <a:xfrm>
                <a:off x="4953000" y="22098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b="0" dirty="0" smtClean="0">
                    <a:latin typeface="+mj-lt"/>
                  </a:rPr>
                  <a:t>In-Person </a:t>
                </a:r>
                <a:r>
                  <a:rPr lang="en-US" altLang="en-US" b="0" dirty="0">
                    <a:latin typeface="+mj-lt"/>
                  </a:rPr>
                  <a:t>Response</a:t>
                </a:r>
              </a:p>
            </p:txBody>
          </p:sp>
          <p:sp>
            <p:nvSpPr>
              <p:cNvPr id="15367" name="Text Box 7"/>
              <p:cNvSpPr txBox="1">
                <a:spLocks noChangeArrowheads="1"/>
              </p:cNvSpPr>
              <p:nvPr/>
            </p:nvSpPr>
            <p:spPr bwMode="auto">
              <a:xfrm>
                <a:off x="5257800" y="3200400"/>
                <a:ext cx="2057400" cy="646331"/>
              </a:xfrm>
              <a:prstGeom prst="rect">
                <a:avLst/>
              </a:prstGeom>
              <a:solidFill>
                <a:schemeClr val="accent2"/>
              </a:solidFill>
              <a:ln w="9525">
                <a:solidFill>
                  <a:schemeClr val="tx1"/>
                </a:solidFill>
                <a:miter lim="800000"/>
                <a:headEnd/>
                <a:tailEnd/>
              </a:ln>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dirty="0">
                    <a:solidFill>
                      <a:schemeClr val="bg1"/>
                    </a:solidFill>
                    <a:latin typeface="+mj-lt"/>
                  </a:rPr>
                  <a:t>Response Priority</a:t>
                </a:r>
              </a:p>
            </p:txBody>
          </p:sp>
          <p:sp>
            <p:nvSpPr>
              <p:cNvPr id="15368" name="Line 8"/>
              <p:cNvSpPr>
                <a:spLocks noChangeShapeType="1"/>
              </p:cNvSpPr>
              <p:nvPr/>
            </p:nvSpPr>
            <p:spPr bwMode="auto">
              <a:xfrm flipH="1">
                <a:off x="2819400" y="1752600"/>
                <a:ext cx="1752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5369" name="Line 9"/>
              <p:cNvSpPr>
                <a:spLocks noChangeShapeType="1"/>
              </p:cNvSpPr>
              <p:nvPr/>
            </p:nvSpPr>
            <p:spPr bwMode="auto">
              <a:xfrm>
                <a:off x="4572000" y="1752600"/>
                <a:ext cx="1752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5370" name="Line 10"/>
              <p:cNvSpPr>
                <a:spLocks noChangeShapeType="1"/>
              </p:cNvSpPr>
              <p:nvPr/>
            </p:nvSpPr>
            <p:spPr bwMode="auto">
              <a:xfrm>
                <a:off x="6324600" y="25908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5371" name="Freeform 11"/>
              <p:cNvSpPr>
                <a:spLocks/>
              </p:cNvSpPr>
              <p:nvPr/>
            </p:nvSpPr>
            <p:spPr bwMode="auto">
              <a:xfrm>
                <a:off x="6553200" y="1524000"/>
                <a:ext cx="2044700" cy="2743200"/>
              </a:xfrm>
              <a:custGeom>
                <a:avLst/>
                <a:gdLst>
                  <a:gd name="T0" fmla="*/ 0 w 1288"/>
                  <a:gd name="T1" fmla="*/ 0 h 2160"/>
                  <a:gd name="T2" fmla="*/ 2147483647 w 1288"/>
                  <a:gd name="T3" fmla="*/ 2147483647 h 2160"/>
                  <a:gd name="T4" fmla="*/ 2147483647 w 1288"/>
                  <a:gd name="T5" fmla="*/ 2147483647 h 2160"/>
                  <a:gd name="T6" fmla="*/ 0 60000 65536"/>
                  <a:gd name="T7" fmla="*/ 0 60000 65536"/>
                  <a:gd name="T8" fmla="*/ 0 60000 65536"/>
                  <a:gd name="T9" fmla="*/ 0 w 1288"/>
                  <a:gd name="T10" fmla="*/ 0 h 2160"/>
                  <a:gd name="T11" fmla="*/ 1288 w 1288"/>
                  <a:gd name="T12" fmla="*/ 2160 h 2160"/>
                </a:gdLst>
                <a:ahLst/>
                <a:cxnLst>
                  <a:cxn ang="T6">
                    <a:pos x="T0" y="T1"/>
                  </a:cxn>
                  <a:cxn ang="T7">
                    <a:pos x="T2" y="T3"/>
                  </a:cxn>
                  <a:cxn ang="T8">
                    <a:pos x="T4" y="T5"/>
                  </a:cxn>
                </a:cxnLst>
                <a:rect l="T9" t="T10" r="T11" b="T12"/>
                <a:pathLst>
                  <a:path w="1288" h="2160">
                    <a:moveTo>
                      <a:pt x="0" y="0"/>
                    </a:moveTo>
                    <a:cubicBezTo>
                      <a:pt x="556" y="180"/>
                      <a:pt x="1112" y="360"/>
                      <a:pt x="1200" y="720"/>
                    </a:cubicBezTo>
                    <a:cubicBezTo>
                      <a:pt x="1288" y="1080"/>
                      <a:pt x="640" y="1920"/>
                      <a:pt x="528" y="2160"/>
                    </a:cubicBezTo>
                  </a:path>
                </a:pathLst>
              </a:custGeom>
              <a:noFill/>
              <a:ln w="9525"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5373" name="Text Box 13"/>
              <p:cNvSpPr txBox="1">
                <a:spLocks noChangeArrowheads="1"/>
              </p:cNvSpPr>
              <p:nvPr/>
            </p:nvSpPr>
            <p:spPr bwMode="auto">
              <a:xfrm>
                <a:off x="4953000" y="4510087"/>
                <a:ext cx="1371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b="0" dirty="0" smtClean="0">
                    <a:latin typeface="+mj-lt"/>
                  </a:rPr>
                  <a:t>10-day</a:t>
                </a:r>
                <a:endParaRPr lang="en-US" altLang="en-US" b="0" dirty="0">
                  <a:latin typeface="+mj-lt"/>
                </a:endParaRPr>
              </a:p>
            </p:txBody>
          </p:sp>
          <p:sp>
            <p:nvSpPr>
              <p:cNvPr id="15374" name="Text Box 14"/>
              <p:cNvSpPr txBox="1">
                <a:spLocks noChangeArrowheads="1"/>
              </p:cNvSpPr>
              <p:nvPr/>
            </p:nvSpPr>
            <p:spPr bwMode="auto">
              <a:xfrm>
                <a:off x="6705600" y="4510087"/>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b="0" dirty="0">
                    <a:latin typeface="+mj-lt"/>
                  </a:rPr>
                  <a:t>24-hour</a:t>
                </a:r>
              </a:p>
            </p:txBody>
          </p:sp>
          <p:sp>
            <p:nvSpPr>
              <p:cNvPr id="15375" name="Line 15"/>
              <p:cNvSpPr>
                <a:spLocks noChangeShapeType="1"/>
              </p:cNvSpPr>
              <p:nvPr/>
            </p:nvSpPr>
            <p:spPr bwMode="auto">
              <a:xfrm flipH="1">
                <a:off x="5715000" y="3865435"/>
                <a:ext cx="6096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5376" name="Line 16"/>
              <p:cNvSpPr>
                <a:spLocks noChangeShapeType="1"/>
              </p:cNvSpPr>
              <p:nvPr/>
            </p:nvSpPr>
            <p:spPr bwMode="auto">
              <a:xfrm>
                <a:off x="6324600" y="3865435"/>
                <a:ext cx="91440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gr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a:solidFill>
                  <a:schemeClr val="tx1"/>
                </a:solidFill>
                <a:latin typeface="Verdana" pitchFamily="34" charset="0"/>
                <a:cs typeface="Verdana" pitchFamily="34" charset="0"/>
              </a:rPr>
              <a:t>Interviewing </a:t>
            </a:r>
            <a:r>
              <a:rPr lang="en-US" sz="2400" dirty="0" smtClean="0">
                <a:solidFill>
                  <a:schemeClr val="tx1"/>
                </a:solidFill>
                <a:latin typeface="Verdana" pitchFamily="34" charset="0"/>
                <a:cs typeface="Verdana" pitchFamily="34" charset="0"/>
              </a:rPr>
              <a:t>Strategies</a:t>
            </a:r>
            <a:endParaRPr lang="en-US" sz="2400" dirty="0">
              <a:solidFill>
                <a:schemeClr val="tx1"/>
              </a:solidFill>
              <a:latin typeface="Verdana" pitchFamily="34" charset="0"/>
              <a:cs typeface="Verdana" pitchFamily="34" charset="0"/>
            </a:endParaRPr>
          </a:p>
        </p:txBody>
      </p:sp>
      <p:pic>
        <p:nvPicPr>
          <p:cNvPr id="6" name="Content Placeholder 5"/>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a:xfrm>
            <a:off x="0" y="2333625"/>
            <a:ext cx="4959350" cy="3554413"/>
          </a:xfrm>
        </p:spPr>
      </p:pic>
      <p:sp>
        <p:nvSpPr>
          <p:cNvPr id="3" name="Content Placeholder 2"/>
          <p:cNvSpPr>
            <a:spLocks noGrp="1"/>
          </p:cNvSpPr>
          <p:nvPr>
            <p:ph sz="quarter" idx="4294967295"/>
          </p:nvPr>
        </p:nvSpPr>
        <p:spPr>
          <a:xfrm>
            <a:off x="4724400" y="1524000"/>
            <a:ext cx="4289156" cy="4566942"/>
          </a:xfrm>
        </p:spPr>
        <p:txBody>
          <a:bodyPr/>
          <a:lstStyle/>
          <a:p>
            <a:pPr marL="0" indent="0"/>
            <a:r>
              <a:rPr lang="en-US" sz="2800" smtClean="0"/>
              <a:t>Facilitate the interview </a:t>
            </a:r>
            <a:r>
              <a:rPr lang="en-US" sz="2800" dirty="0" smtClean="0"/>
              <a:t>based on needs, knowledge, and motivations of reporter.</a:t>
            </a:r>
          </a:p>
          <a:p>
            <a:endParaRPr lang="en-US" sz="2800" dirty="0"/>
          </a:p>
          <a:p>
            <a:pPr marL="0" indent="0"/>
            <a:r>
              <a:rPr lang="en-US" sz="2800" dirty="0" smtClean="0"/>
              <a:t>Use the “interview ladder” approach while using the hotline tools</a:t>
            </a:r>
            <a:endParaRPr lang="en-US" sz="2800" dirty="0"/>
          </a:p>
        </p:txBody>
      </p:sp>
    </p:spTree>
    <p:extLst>
      <p:ext uri="{BB962C8B-B14F-4D97-AF65-F5344CB8AC3E}">
        <p14:creationId xmlns:p14="http://schemas.microsoft.com/office/powerpoint/2010/main" val="21601305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sz="2400" dirty="0">
                <a:solidFill>
                  <a:schemeClr val="tx1"/>
                </a:solidFill>
                <a:latin typeface="Verdana" pitchFamily="34" charset="0"/>
                <a:cs typeface="Verdana" pitchFamily="34" charset="0"/>
              </a:rPr>
              <a:t>Three Questions Can Uncover Relevant Details</a:t>
            </a:r>
          </a:p>
        </p:txBody>
      </p:sp>
      <p:graphicFrame>
        <p:nvGraphicFramePr>
          <p:cNvPr id="4" name="Content Placeholder 3"/>
          <p:cNvGraphicFramePr>
            <a:graphicFrameLocks/>
          </p:cNvGraphicFramePr>
          <p:nvPr>
            <p:extLst>
              <p:ext uri="{D42A27DB-BD31-4B8C-83A1-F6EECF244321}">
                <p14:modId xmlns:p14="http://schemas.microsoft.com/office/powerpoint/2010/main" val="3625756543"/>
              </p:ext>
            </p:extLst>
          </p:nvPr>
        </p:nvGraphicFramePr>
        <p:xfrm>
          <a:off x="1066800" y="1447800"/>
          <a:ext cx="74676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15788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sz="2400" dirty="0">
                <a:solidFill>
                  <a:schemeClr val="tx1"/>
                </a:solidFill>
                <a:latin typeface="Verdana" pitchFamily="34" charset="0"/>
                <a:cs typeface="Verdana" pitchFamily="34" charset="0"/>
              </a:rPr>
              <a:t>Impact on the Child Is a Helpful Construct</a:t>
            </a:r>
          </a:p>
        </p:txBody>
      </p:sp>
      <p:grpSp>
        <p:nvGrpSpPr>
          <p:cNvPr id="2" name="Group 1"/>
          <p:cNvGrpSpPr/>
          <p:nvPr/>
        </p:nvGrpSpPr>
        <p:grpSpPr>
          <a:xfrm>
            <a:off x="301958" y="2514600"/>
            <a:ext cx="8540083" cy="2517955"/>
            <a:chOff x="421037" y="2513671"/>
            <a:chExt cx="8540083" cy="2517955"/>
          </a:xfrm>
        </p:grpSpPr>
        <p:sp>
          <p:nvSpPr>
            <p:cNvPr id="6" name="AutoShape 5"/>
            <p:cNvSpPr>
              <a:spLocks/>
            </p:cNvSpPr>
            <p:nvPr/>
          </p:nvSpPr>
          <p:spPr bwMode="auto">
            <a:xfrm>
              <a:off x="421037" y="2520129"/>
              <a:ext cx="2560320" cy="2495550"/>
            </a:xfrm>
            <a:prstGeom prst="roundRect">
              <a:avLst>
                <a:gd name="adj" fmla="val 6681"/>
              </a:avLst>
            </a:prstGeom>
            <a:solidFill>
              <a:schemeClr val="accent1"/>
            </a:solidFill>
            <a:ln>
              <a:noFill/>
            </a:ln>
            <a:effectLst/>
            <a:ex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en-US" sz="2800" dirty="0">
                  <a:solidFill>
                    <a:schemeClr val="bg1"/>
                  </a:solidFill>
                  <a:ea typeface="Calibri" charset="0"/>
                  <a:cs typeface="Calibri" charset="0"/>
                  <a:sym typeface="Calibri" charset="0"/>
                </a:rPr>
                <a:t>Parent</a:t>
              </a:r>
            </a:p>
          </p:txBody>
        </p:sp>
        <p:sp>
          <p:nvSpPr>
            <p:cNvPr id="7" name="AutoShape 6"/>
            <p:cNvSpPr>
              <a:spLocks/>
            </p:cNvSpPr>
            <p:nvPr/>
          </p:nvSpPr>
          <p:spPr bwMode="auto">
            <a:xfrm>
              <a:off x="2902039" y="3494025"/>
              <a:ext cx="576802" cy="547758"/>
            </a:xfrm>
            <a:prstGeom prst="rightArrow">
              <a:avLst>
                <a:gd name="adj1" fmla="val 64000"/>
                <a:gd name="adj2" fmla="val 44542"/>
              </a:avLst>
            </a:prstGeom>
            <a:solidFill>
              <a:schemeClr val="accent5"/>
            </a:solidFill>
            <a:ln>
              <a:noFill/>
            </a:ln>
            <a:effectLst/>
            <a:extLst/>
          </p:spPr>
          <p:style>
            <a:lnRef idx="1">
              <a:schemeClr val="accent1"/>
            </a:lnRef>
            <a:fillRef idx="2">
              <a:schemeClr val="accent1"/>
            </a:fillRef>
            <a:effectRef idx="1">
              <a:schemeClr val="accent1"/>
            </a:effectRef>
            <a:fontRef idx="minor">
              <a:schemeClr val="dk1"/>
            </a:fontRef>
          </p:style>
          <p:txBody>
            <a:bodyPr lIns="0" tIns="0" rIns="0" bIns="0"/>
            <a:lstStyle/>
            <a:p>
              <a:pPr>
                <a:defRPr/>
              </a:pPr>
              <a:endParaRPr lang="en-US" dirty="0">
                <a:ea typeface="ヒラギノ角ゴ ProN W3" charset="-128"/>
              </a:endParaRPr>
            </a:p>
          </p:txBody>
        </p:sp>
        <p:sp>
          <p:nvSpPr>
            <p:cNvPr id="8" name="AutoShape 7"/>
            <p:cNvSpPr>
              <a:spLocks/>
            </p:cNvSpPr>
            <p:nvPr/>
          </p:nvSpPr>
          <p:spPr bwMode="auto">
            <a:xfrm>
              <a:off x="3478841" y="2513671"/>
              <a:ext cx="2560320" cy="2495550"/>
            </a:xfrm>
            <a:prstGeom prst="roundRect">
              <a:avLst>
                <a:gd name="adj" fmla="val 6681"/>
              </a:avLst>
            </a:prstGeom>
            <a:solidFill>
              <a:schemeClr val="accent2"/>
            </a:solidFill>
            <a:ln>
              <a:noFill/>
            </a:ln>
            <a:effectLst/>
            <a:ex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en-US" sz="2400" dirty="0">
                  <a:solidFill>
                    <a:schemeClr val="bg1"/>
                  </a:solidFill>
                  <a:ea typeface="Calibri" charset="0"/>
                  <a:cs typeface="Calibri" charset="0"/>
                  <a:sym typeface="Calibri" charset="0"/>
                </a:rPr>
                <a:t>Behavior</a:t>
              </a:r>
            </a:p>
          </p:txBody>
        </p:sp>
        <p:sp>
          <p:nvSpPr>
            <p:cNvPr id="9" name="AutoShape 8"/>
            <p:cNvSpPr>
              <a:spLocks/>
            </p:cNvSpPr>
            <p:nvPr/>
          </p:nvSpPr>
          <p:spPr bwMode="auto">
            <a:xfrm>
              <a:off x="5885402" y="3518564"/>
              <a:ext cx="515398" cy="547758"/>
            </a:xfrm>
            <a:prstGeom prst="rightArrow">
              <a:avLst>
                <a:gd name="adj1" fmla="val 64000"/>
                <a:gd name="adj2" fmla="val 44542"/>
              </a:avLst>
            </a:prstGeom>
            <a:solidFill>
              <a:schemeClr val="accent5"/>
            </a:solidFill>
            <a:ln>
              <a:noFill/>
            </a:ln>
            <a:effectLst/>
            <a:extLst/>
          </p:spPr>
          <p:style>
            <a:lnRef idx="1">
              <a:schemeClr val="accent1"/>
            </a:lnRef>
            <a:fillRef idx="2">
              <a:schemeClr val="accent1"/>
            </a:fillRef>
            <a:effectRef idx="1">
              <a:schemeClr val="accent1"/>
            </a:effectRef>
            <a:fontRef idx="minor">
              <a:schemeClr val="dk1"/>
            </a:fontRef>
          </p:style>
          <p:txBody>
            <a:bodyPr lIns="0" tIns="0" rIns="0" bIns="0"/>
            <a:lstStyle/>
            <a:p>
              <a:pPr>
                <a:defRPr/>
              </a:pPr>
              <a:endParaRPr lang="en-US" dirty="0">
                <a:ea typeface="ヒラギノ角ゴ ProN W3" charset="-128"/>
              </a:endParaRPr>
            </a:p>
          </p:txBody>
        </p:sp>
        <p:sp>
          <p:nvSpPr>
            <p:cNvPr id="10" name="AutoShape 9"/>
            <p:cNvSpPr>
              <a:spLocks/>
            </p:cNvSpPr>
            <p:nvPr/>
          </p:nvSpPr>
          <p:spPr bwMode="auto">
            <a:xfrm>
              <a:off x="6400800" y="2536076"/>
              <a:ext cx="2560320" cy="2495550"/>
            </a:xfrm>
            <a:prstGeom prst="roundRect">
              <a:avLst>
                <a:gd name="adj" fmla="val 6681"/>
              </a:avLst>
            </a:prstGeom>
            <a:solidFill>
              <a:schemeClr val="tx2"/>
            </a:solidFill>
            <a:ln>
              <a:noFill/>
            </a:ln>
            <a:effectLst/>
            <a:ex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en-US" sz="2400" dirty="0">
                  <a:solidFill>
                    <a:schemeClr val="bg1"/>
                  </a:solidFill>
                  <a:ea typeface="Calibri" charset="0"/>
                  <a:cs typeface="Calibri" charset="0"/>
                  <a:sym typeface="Calibri" charset="0"/>
                </a:rPr>
                <a:t>Impact on the child</a:t>
              </a:r>
            </a:p>
          </p:txBody>
        </p:sp>
      </p:grpSp>
    </p:spTree>
    <p:extLst>
      <p:ext uri="{BB962C8B-B14F-4D97-AF65-F5344CB8AC3E}">
        <p14:creationId xmlns:p14="http://schemas.microsoft.com/office/powerpoint/2010/main" val="16724303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
          </p:nvPr>
        </p:nvSpPr>
        <p:spPr>
          <a:xfrm>
            <a:off x="4419601" y="1524000"/>
            <a:ext cx="4704522" cy="1020762"/>
          </a:xfrm>
        </p:spPr>
        <p:txBody>
          <a:bodyPr/>
          <a:lstStyle/>
          <a:p>
            <a:r>
              <a:rPr lang="en-US" i="1" dirty="0" smtClean="0">
                <a:solidFill>
                  <a:schemeClr val="tx2"/>
                </a:solidFill>
              </a:rPr>
              <a:t>Network building begins with the hotline call!</a:t>
            </a:r>
            <a:endParaRPr lang="en-US" i="1" dirty="0">
              <a:solidFill>
                <a:schemeClr val="tx2"/>
              </a:solidFill>
            </a:endParaRPr>
          </a:p>
        </p:txBody>
      </p:sp>
      <p:sp>
        <p:nvSpPr>
          <p:cNvPr id="3" name="Content Placeholder 2"/>
          <p:cNvSpPr>
            <a:spLocks noGrp="1"/>
          </p:cNvSpPr>
          <p:nvPr>
            <p:ph sz="quarter" idx="4"/>
          </p:nvPr>
        </p:nvSpPr>
        <p:spPr>
          <a:xfrm>
            <a:off x="4645025" y="2895600"/>
            <a:ext cx="4041775" cy="3230563"/>
          </a:xfrm>
        </p:spPr>
        <p:txBody>
          <a:bodyPr/>
          <a:lstStyle/>
          <a:p>
            <a:pPr marL="465138" indent="-465138">
              <a:buFont typeface="Verdana" panose="020B0604030504040204" pitchFamily="34" charset="0"/>
              <a:buChar char="•"/>
            </a:pPr>
            <a:r>
              <a:rPr lang="en-US" sz="2400" dirty="0" smtClean="0"/>
              <a:t>Ask about the family’s support system!</a:t>
            </a:r>
          </a:p>
          <a:p>
            <a:pPr marL="465138" indent="-465138">
              <a:buFont typeface="Verdana" panose="020B0604030504040204" pitchFamily="34" charset="0"/>
              <a:buChar char="•"/>
            </a:pPr>
            <a:endParaRPr lang="en-US" sz="2400" dirty="0"/>
          </a:p>
          <a:p>
            <a:pPr marL="465138" indent="-465138">
              <a:buFont typeface="Verdana" panose="020B0604030504040204" pitchFamily="34" charset="0"/>
              <a:buChar char="•"/>
            </a:pPr>
            <a:r>
              <a:rPr lang="en-US" sz="2400" dirty="0" smtClean="0"/>
              <a:t>Get details about relatives, friends, community connections.</a:t>
            </a:r>
            <a:endParaRPr lang="en-US" sz="2400" dirty="0"/>
          </a:p>
        </p:txBody>
      </p:sp>
      <p:sp>
        <p:nvSpPr>
          <p:cNvPr id="5" name="Title 4"/>
          <p:cNvSpPr>
            <a:spLocks noGrp="1"/>
          </p:cNvSpPr>
          <p:nvPr>
            <p:ph type="title"/>
          </p:nvPr>
        </p:nvSpPr>
        <p:spPr/>
        <p:txBody>
          <a:bodyPr/>
          <a:lstStyle/>
          <a:p>
            <a:r>
              <a:rPr lang="en-US" sz="2400" b="0" dirty="0">
                <a:solidFill>
                  <a:schemeClr val="tx1"/>
                </a:solidFill>
                <a:latin typeface="Verdana" pitchFamily="34" charset="0"/>
                <a:cs typeface="Verdana" pitchFamily="34" charset="0"/>
              </a:rPr>
              <a:t>Support </a:t>
            </a:r>
            <a:r>
              <a:rPr lang="en-US" sz="2400" b="0" dirty="0" smtClean="0">
                <a:solidFill>
                  <a:schemeClr val="tx1"/>
                </a:solidFill>
                <a:latin typeface="Verdana" pitchFamily="34" charset="0"/>
                <a:cs typeface="Verdana" pitchFamily="34" charset="0"/>
              </a:rPr>
              <a:t>Networks</a:t>
            </a:r>
            <a:endParaRPr lang="en-US" sz="2400" b="0" dirty="0">
              <a:solidFill>
                <a:schemeClr val="tx1"/>
              </a:solidFill>
              <a:latin typeface="Verdana" pitchFamily="34" charset="0"/>
              <a:cs typeface="Verdana" pitchFamily="34" charset="0"/>
            </a:endParaRPr>
          </a:p>
        </p:txBody>
      </p:sp>
      <p:pic>
        <p:nvPicPr>
          <p:cNvPr id="6" name="Picture 6"/>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rcRect/>
          <a:stretch>
            <a:fillRect/>
          </a:stretch>
        </p:blipFill>
        <p:spPr bwMode="auto">
          <a:xfrm>
            <a:off x="717501" y="1730375"/>
            <a:ext cx="3521173" cy="439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Tree>
    <p:extLst>
      <p:ext uri="{BB962C8B-B14F-4D97-AF65-F5344CB8AC3E}">
        <p14:creationId xmlns:p14="http://schemas.microsoft.com/office/powerpoint/2010/main" val="8488063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267200" y="342448"/>
            <a:ext cx="4572000" cy="6324268"/>
            <a:chOff x="5119105" y="293408"/>
            <a:chExt cx="4572000" cy="6324268"/>
          </a:xfrm>
        </p:grpSpPr>
        <p:sp>
          <p:nvSpPr>
            <p:cNvPr id="3" name="Freeform 2"/>
            <p:cNvSpPr/>
            <p:nvPr/>
          </p:nvSpPr>
          <p:spPr>
            <a:xfrm>
              <a:off x="5119105" y="293408"/>
              <a:ext cx="4572000" cy="1097280"/>
            </a:xfrm>
            <a:custGeom>
              <a:avLst/>
              <a:gdLst>
                <a:gd name="connsiteX0" fmla="*/ 0 w 3500603"/>
                <a:gd name="connsiteY0" fmla="*/ 87515 h 875150"/>
                <a:gd name="connsiteX1" fmla="*/ 87515 w 3500603"/>
                <a:gd name="connsiteY1" fmla="*/ 0 h 875150"/>
                <a:gd name="connsiteX2" fmla="*/ 3413088 w 3500603"/>
                <a:gd name="connsiteY2" fmla="*/ 0 h 875150"/>
                <a:gd name="connsiteX3" fmla="*/ 3500603 w 3500603"/>
                <a:gd name="connsiteY3" fmla="*/ 87515 h 875150"/>
                <a:gd name="connsiteX4" fmla="*/ 3500603 w 3500603"/>
                <a:gd name="connsiteY4" fmla="*/ 787635 h 875150"/>
                <a:gd name="connsiteX5" fmla="*/ 3413088 w 3500603"/>
                <a:gd name="connsiteY5" fmla="*/ 875150 h 875150"/>
                <a:gd name="connsiteX6" fmla="*/ 87515 w 3500603"/>
                <a:gd name="connsiteY6" fmla="*/ 875150 h 875150"/>
                <a:gd name="connsiteX7" fmla="*/ 0 w 3500603"/>
                <a:gd name="connsiteY7" fmla="*/ 787635 h 875150"/>
                <a:gd name="connsiteX8" fmla="*/ 0 w 3500603"/>
                <a:gd name="connsiteY8" fmla="*/ 87515 h 87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0603" h="875150">
                  <a:moveTo>
                    <a:pt x="0" y="87515"/>
                  </a:moveTo>
                  <a:cubicBezTo>
                    <a:pt x="0" y="39182"/>
                    <a:pt x="39182" y="0"/>
                    <a:pt x="87515" y="0"/>
                  </a:cubicBezTo>
                  <a:lnTo>
                    <a:pt x="3413088" y="0"/>
                  </a:lnTo>
                  <a:cubicBezTo>
                    <a:pt x="3461421" y="0"/>
                    <a:pt x="3500603" y="39182"/>
                    <a:pt x="3500603" y="87515"/>
                  </a:cubicBezTo>
                  <a:lnTo>
                    <a:pt x="3500603" y="787635"/>
                  </a:lnTo>
                  <a:cubicBezTo>
                    <a:pt x="3500603" y="835968"/>
                    <a:pt x="3461421" y="875150"/>
                    <a:pt x="3413088" y="875150"/>
                  </a:cubicBezTo>
                  <a:lnTo>
                    <a:pt x="87515" y="875150"/>
                  </a:lnTo>
                  <a:cubicBezTo>
                    <a:pt x="39182" y="875150"/>
                    <a:pt x="0" y="835968"/>
                    <a:pt x="0" y="787635"/>
                  </a:cubicBezTo>
                  <a:lnTo>
                    <a:pt x="0" y="87515"/>
                  </a:lnTo>
                  <a:close/>
                </a:path>
              </a:pathLst>
            </a:custGeom>
            <a:solidFill>
              <a:schemeClr val="accent1"/>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17072" tIns="117072" rIns="117072" bIns="117072" numCol="1" spcCol="1270" anchor="ctr" anchorCtr="0">
              <a:noAutofit/>
            </a:bodyPr>
            <a:lstStyle/>
            <a:p>
              <a:pPr lvl="0" algn="ctr" defTabSz="1066800">
                <a:lnSpc>
                  <a:spcPct val="90000"/>
                </a:lnSpc>
                <a:spcBef>
                  <a:spcPct val="0"/>
                </a:spcBef>
                <a:spcAft>
                  <a:spcPct val="35000"/>
                </a:spcAft>
              </a:pPr>
              <a:r>
                <a:rPr lang="en-US" sz="2400" kern="1200" dirty="0" smtClean="0">
                  <a:latin typeface="+mn-lt"/>
                  <a:ea typeface="Tahoma" pitchFamily="34" charset="0"/>
                  <a:cs typeface="Tahoma" pitchFamily="34" charset="0"/>
                </a:rPr>
                <a:t>Step 1: Preliminary Screening</a:t>
              </a:r>
              <a:endParaRPr lang="en-US" sz="2400" kern="1200" dirty="0">
                <a:latin typeface="+mn-lt"/>
                <a:ea typeface="Tahoma" pitchFamily="34" charset="0"/>
                <a:cs typeface="Tahoma" pitchFamily="34" charset="0"/>
              </a:endParaRPr>
            </a:p>
          </p:txBody>
        </p:sp>
        <p:sp>
          <p:nvSpPr>
            <p:cNvPr id="5" name="Freeform 4"/>
            <p:cNvSpPr/>
            <p:nvPr/>
          </p:nvSpPr>
          <p:spPr>
            <a:xfrm>
              <a:off x="7239888" y="1246360"/>
              <a:ext cx="393817" cy="328181"/>
            </a:xfrm>
            <a:custGeom>
              <a:avLst/>
              <a:gdLst>
                <a:gd name="connsiteX0" fmla="*/ 0 w 328181"/>
                <a:gd name="connsiteY0" fmla="*/ 78763 h 393817"/>
                <a:gd name="connsiteX1" fmla="*/ 164091 w 328181"/>
                <a:gd name="connsiteY1" fmla="*/ 78763 h 393817"/>
                <a:gd name="connsiteX2" fmla="*/ 164091 w 328181"/>
                <a:gd name="connsiteY2" fmla="*/ 0 h 393817"/>
                <a:gd name="connsiteX3" fmla="*/ 328181 w 328181"/>
                <a:gd name="connsiteY3" fmla="*/ 196909 h 393817"/>
                <a:gd name="connsiteX4" fmla="*/ 164091 w 328181"/>
                <a:gd name="connsiteY4" fmla="*/ 393817 h 393817"/>
                <a:gd name="connsiteX5" fmla="*/ 164091 w 328181"/>
                <a:gd name="connsiteY5" fmla="*/ 315054 h 393817"/>
                <a:gd name="connsiteX6" fmla="*/ 0 w 328181"/>
                <a:gd name="connsiteY6" fmla="*/ 315054 h 393817"/>
                <a:gd name="connsiteX7" fmla="*/ 0 w 328181"/>
                <a:gd name="connsiteY7" fmla="*/ 78763 h 39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181" h="393817">
                  <a:moveTo>
                    <a:pt x="262545" y="0"/>
                  </a:moveTo>
                  <a:lnTo>
                    <a:pt x="262545" y="196909"/>
                  </a:lnTo>
                  <a:lnTo>
                    <a:pt x="328181" y="196909"/>
                  </a:lnTo>
                  <a:lnTo>
                    <a:pt x="164090" y="393817"/>
                  </a:lnTo>
                  <a:lnTo>
                    <a:pt x="0" y="196909"/>
                  </a:lnTo>
                  <a:lnTo>
                    <a:pt x="65636" y="196909"/>
                  </a:lnTo>
                  <a:lnTo>
                    <a:pt x="65636" y="0"/>
                  </a:lnTo>
                  <a:lnTo>
                    <a:pt x="262545" y="0"/>
                  </a:lnTo>
                  <a:close/>
                </a:path>
              </a:pathLst>
            </a:custGeom>
            <a:solidFill>
              <a:schemeClr val="accent5"/>
            </a:solidFill>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78763" tIns="0" rIns="78763" bIns="98454"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6" name="Freeform 5"/>
            <p:cNvSpPr/>
            <p:nvPr/>
          </p:nvSpPr>
          <p:spPr>
            <a:xfrm>
              <a:off x="5119105" y="1606135"/>
              <a:ext cx="4572000" cy="1097280"/>
            </a:xfrm>
            <a:custGeom>
              <a:avLst/>
              <a:gdLst>
                <a:gd name="connsiteX0" fmla="*/ 0 w 3500603"/>
                <a:gd name="connsiteY0" fmla="*/ 87515 h 875150"/>
                <a:gd name="connsiteX1" fmla="*/ 87515 w 3500603"/>
                <a:gd name="connsiteY1" fmla="*/ 0 h 875150"/>
                <a:gd name="connsiteX2" fmla="*/ 3413088 w 3500603"/>
                <a:gd name="connsiteY2" fmla="*/ 0 h 875150"/>
                <a:gd name="connsiteX3" fmla="*/ 3500603 w 3500603"/>
                <a:gd name="connsiteY3" fmla="*/ 87515 h 875150"/>
                <a:gd name="connsiteX4" fmla="*/ 3500603 w 3500603"/>
                <a:gd name="connsiteY4" fmla="*/ 787635 h 875150"/>
                <a:gd name="connsiteX5" fmla="*/ 3413088 w 3500603"/>
                <a:gd name="connsiteY5" fmla="*/ 875150 h 875150"/>
                <a:gd name="connsiteX6" fmla="*/ 87515 w 3500603"/>
                <a:gd name="connsiteY6" fmla="*/ 875150 h 875150"/>
                <a:gd name="connsiteX7" fmla="*/ 0 w 3500603"/>
                <a:gd name="connsiteY7" fmla="*/ 787635 h 875150"/>
                <a:gd name="connsiteX8" fmla="*/ 0 w 3500603"/>
                <a:gd name="connsiteY8" fmla="*/ 87515 h 87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0603" h="875150">
                  <a:moveTo>
                    <a:pt x="0" y="87515"/>
                  </a:moveTo>
                  <a:cubicBezTo>
                    <a:pt x="0" y="39182"/>
                    <a:pt x="39182" y="0"/>
                    <a:pt x="87515" y="0"/>
                  </a:cubicBezTo>
                  <a:lnTo>
                    <a:pt x="3413088" y="0"/>
                  </a:lnTo>
                  <a:cubicBezTo>
                    <a:pt x="3461421" y="0"/>
                    <a:pt x="3500603" y="39182"/>
                    <a:pt x="3500603" y="87515"/>
                  </a:cubicBezTo>
                  <a:lnTo>
                    <a:pt x="3500603" y="787635"/>
                  </a:lnTo>
                  <a:cubicBezTo>
                    <a:pt x="3500603" y="835968"/>
                    <a:pt x="3461421" y="875150"/>
                    <a:pt x="3413088" y="875150"/>
                  </a:cubicBezTo>
                  <a:lnTo>
                    <a:pt x="87515" y="875150"/>
                  </a:lnTo>
                  <a:cubicBezTo>
                    <a:pt x="39182" y="875150"/>
                    <a:pt x="0" y="835968"/>
                    <a:pt x="0" y="787635"/>
                  </a:cubicBezTo>
                  <a:lnTo>
                    <a:pt x="0" y="87515"/>
                  </a:lnTo>
                  <a:close/>
                </a:path>
              </a:pathLst>
            </a:custGeom>
            <a:solidFill>
              <a:schemeClr val="accent2"/>
            </a:solidFill>
          </p:spPr>
          <p:style>
            <a:lnRef idx="2">
              <a:schemeClr val="lt1">
                <a:hueOff val="0"/>
                <a:satOff val="0"/>
                <a:lumOff val="0"/>
                <a:alphaOff val="0"/>
              </a:schemeClr>
            </a:lnRef>
            <a:fillRef idx="1">
              <a:scrgbClr r="0" g="0" b="0"/>
            </a:fillRef>
            <a:effectRef idx="0">
              <a:schemeClr val="accent2">
                <a:hueOff val="2440003"/>
                <a:satOff val="0"/>
                <a:lumOff val="-4265"/>
                <a:alphaOff val="0"/>
              </a:schemeClr>
            </a:effectRef>
            <a:fontRef idx="minor">
              <a:schemeClr val="lt1"/>
            </a:fontRef>
          </p:style>
          <p:txBody>
            <a:bodyPr spcFirstLastPara="0" vert="horz" wrap="square" lIns="109452" tIns="109452" rIns="109452" bIns="109452" numCol="1" spcCol="1270" anchor="ctr" anchorCtr="0">
              <a:noAutofit/>
            </a:bodyPr>
            <a:lstStyle/>
            <a:p>
              <a:pPr lvl="0" algn="ctr" defTabSz="977900">
                <a:lnSpc>
                  <a:spcPct val="90000"/>
                </a:lnSpc>
                <a:spcBef>
                  <a:spcPct val="0"/>
                </a:spcBef>
                <a:spcAft>
                  <a:spcPct val="35000"/>
                </a:spcAft>
              </a:pPr>
              <a:r>
                <a:rPr lang="en-US" sz="2200" kern="1200" dirty="0" smtClean="0">
                  <a:latin typeface="+mn-lt"/>
                  <a:ea typeface="Tahoma" pitchFamily="34" charset="0"/>
                  <a:cs typeface="Tahoma" pitchFamily="34" charset="0"/>
                </a:rPr>
                <a:t>Step 2A: Screening criteria</a:t>
              </a:r>
              <a:endParaRPr lang="en-US" sz="2200" kern="1200" dirty="0">
                <a:latin typeface="+mn-lt"/>
                <a:ea typeface="Tahoma" pitchFamily="34" charset="0"/>
                <a:cs typeface="Tahoma" pitchFamily="34" charset="0"/>
              </a:endParaRPr>
            </a:p>
          </p:txBody>
        </p:sp>
        <p:sp>
          <p:nvSpPr>
            <p:cNvPr id="7" name="Freeform 6"/>
            <p:cNvSpPr/>
            <p:nvPr/>
          </p:nvSpPr>
          <p:spPr>
            <a:xfrm>
              <a:off x="7239888" y="2559086"/>
              <a:ext cx="393817" cy="328181"/>
            </a:xfrm>
            <a:custGeom>
              <a:avLst/>
              <a:gdLst>
                <a:gd name="connsiteX0" fmla="*/ 0 w 328181"/>
                <a:gd name="connsiteY0" fmla="*/ 78763 h 393817"/>
                <a:gd name="connsiteX1" fmla="*/ 164091 w 328181"/>
                <a:gd name="connsiteY1" fmla="*/ 78763 h 393817"/>
                <a:gd name="connsiteX2" fmla="*/ 164091 w 328181"/>
                <a:gd name="connsiteY2" fmla="*/ 0 h 393817"/>
                <a:gd name="connsiteX3" fmla="*/ 328181 w 328181"/>
                <a:gd name="connsiteY3" fmla="*/ 196909 h 393817"/>
                <a:gd name="connsiteX4" fmla="*/ 164091 w 328181"/>
                <a:gd name="connsiteY4" fmla="*/ 393817 h 393817"/>
                <a:gd name="connsiteX5" fmla="*/ 164091 w 328181"/>
                <a:gd name="connsiteY5" fmla="*/ 315054 h 393817"/>
                <a:gd name="connsiteX6" fmla="*/ 0 w 328181"/>
                <a:gd name="connsiteY6" fmla="*/ 315054 h 393817"/>
                <a:gd name="connsiteX7" fmla="*/ 0 w 328181"/>
                <a:gd name="connsiteY7" fmla="*/ 78763 h 39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181" h="393817">
                  <a:moveTo>
                    <a:pt x="262545" y="0"/>
                  </a:moveTo>
                  <a:lnTo>
                    <a:pt x="262545" y="196909"/>
                  </a:lnTo>
                  <a:lnTo>
                    <a:pt x="328181" y="196909"/>
                  </a:lnTo>
                  <a:lnTo>
                    <a:pt x="164090" y="393817"/>
                  </a:lnTo>
                  <a:lnTo>
                    <a:pt x="0" y="196909"/>
                  </a:lnTo>
                  <a:lnTo>
                    <a:pt x="65636" y="196909"/>
                  </a:lnTo>
                  <a:lnTo>
                    <a:pt x="65636" y="0"/>
                  </a:lnTo>
                  <a:lnTo>
                    <a:pt x="262545" y="0"/>
                  </a:lnTo>
                  <a:close/>
                </a:path>
              </a:pathLst>
            </a:custGeom>
            <a:solidFill>
              <a:schemeClr val="accent5"/>
            </a:solidFill>
          </p:spPr>
          <p:style>
            <a:lnRef idx="0">
              <a:schemeClr val="lt1">
                <a:hueOff val="0"/>
                <a:satOff val="0"/>
                <a:lumOff val="0"/>
                <a:alphaOff val="0"/>
              </a:schemeClr>
            </a:lnRef>
            <a:fillRef idx="1">
              <a:scrgbClr r="0" g="0" b="0"/>
            </a:fillRef>
            <a:effectRef idx="0">
              <a:schemeClr val="accent2">
                <a:hueOff val="3253337"/>
                <a:satOff val="0"/>
                <a:lumOff val="-5686"/>
                <a:alphaOff val="0"/>
              </a:schemeClr>
            </a:effectRef>
            <a:fontRef idx="minor">
              <a:schemeClr val="lt1"/>
            </a:fontRef>
          </p:style>
          <p:txBody>
            <a:bodyPr spcFirstLastPara="0" vert="horz" wrap="square" lIns="78763" tIns="0" rIns="78763" bIns="98454"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9" name="Freeform 8"/>
            <p:cNvSpPr/>
            <p:nvPr/>
          </p:nvSpPr>
          <p:spPr>
            <a:xfrm>
              <a:off x="5119105" y="2918860"/>
              <a:ext cx="4572000" cy="1097280"/>
            </a:xfrm>
            <a:custGeom>
              <a:avLst/>
              <a:gdLst>
                <a:gd name="connsiteX0" fmla="*/ 0 w 3500603"/>
                <a:gd name="connsiteY0" fmla="*/ 85123 h 851233"/>
                <a:gd name="connsiteX1" fmla="*/ 85123 w 3500603"/>
                <a:gd name="connsiteY1" fmla="*/ 0 h 851233"/>
                <a:gd name="connsiteX2" fmla="*/ 3415480 w 3500603"/>
                <a:gd name="connsiteY2" fmla="*/ 0 h 851233"/>
                <a:gd name="connsiteX3" fmla="*/ 3500603 w 3500603"/>
                <a:gd name="connsiteY3" fmla="*/ 85123 h 851233"/>
                <a:gd name="connsiteX4" fmla="*/ 3500603 w 3500603"/>
                <a:gd name="connsiteY4" fmla="*/ 766110 h 851233"/>
                <a:gd name="connsiteX5" fmla="*/ 3415480 w 3500603"/>
                <a:gd name="connsiteY5" fmla="*/ 851233 h 851233"/>
                <a:gd name="connsiteX6" fmla="*/ 85123 w 3500603"/>
                <a:gd name="connsiteY6" fmla="*/ 851233 h 851233"/>
                <a:gd name="connsiteX7" fmla="*/ 0 w 3500603"/>
                <a:gd name="connsiteY7" fmla="*/ 766110 h 851233"/>
                <a:gd name="connsiteX8" fmla="*/ 0 w 3500603"/>
                <a:gd name="connsiteY8" fmla="*/ 85123 h 85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0603" h="851233">
                  <a:moveTo>
                    <a:pt x="0" y="85123"/>
                  </a:moveTo>
                  <a:cubicBezTo>
                    <a:pt x="0" y="38111"/>
                    <a:pt x="38111" y="0"/>
                    <a:pt x="85123" y="0"/>
                  </a:cubicBezTo>
                  <a:lnTo>
                    <a:pt x="3415480" y="0"/>
                  </a:lnTo>
                  <a:cubicBezTo>
                    <a:pt x="3462492" y="0"/>
                    <a:pt x="3500603" y="38111"/>
                    <a:pt x="3500603" y="85123"/>
                  </a:cubicBezTo>
                  <a:lnTo>
                    <a:pt x="3500603" y="766110"/>
                  </a:lnTo>
                  <a:cubicBezTo>
                    <a:pt x="3500603" y="813122"/>
                    <a:pt x="3462492" y="851233"/>
                    <a:pt x="3415480" y="851233"/>
                  </a:cubicBezTo>
                  <a:lnTo>
                    <a:pt x="85123" y="851233"/>
                  </a:lnTo>
                  <a:cubicBezTo>
                    <a:pt x="38111" y="851233"/>
                    <a:pt x="0" y="813122"/>
                    <a:pt x="0" y="766110"/>
                  </a:cubicBezTo>
                  <a:lnTo>
                    <a:pt x="0" y="85123"/>
                  </a:lnTo>
                  <a:close/>
                </a:path>
              </a:pathLst>
            </a:custGeom>
            <a:solidFill>
              <a:schemeClr val="tx2"/>
            </a:solidFill>
          </p:spPr>
          <p:style>
            <a:lnRef idx="2">
              <a:schemeClr val="lt1">
                <a:hueOff val="0"/>
                <a:satOff val="0"/>
                <a:lumOff val="0"/>
                <a:alphaOff val="0"/>
              </a:schemeClr>
            </a:lnRef>
            <a:fillRef idx="1">
              <a:scrgbClr r="0" g="0" b="0"/>
            </a:fillRef>
            <a:effectRef idx="0">
              <a:schemeClr val="accent2">
                <a:hueOff val="4880006"/>
                <a:satOff val="0"/>
                <a:lumOff val="-8530"/>
                <a:alphaOff val="0"/>
              </a:schemeClr>
            </a:effectRef>
            <a:fontRef idx="minor">
              <a:schemeClr val="lt1"/>
            </a:fontRef>
          </p:style>
          <p:txBody>
            <a:bodyPr spcFirstLastPara="0" vert="horz" wrap="square" lIns="108752" tIns="108752" rIns="108752" bIns="108752" numCol="1" spcCol="1270" anchor="ctr" anchorCtr="0">
              <a:noAutofit/>
            </a:bodyPr>
            <a:lstStyle/>
            <a:p>
              <a:pPr lvl="0" algn="ctr" defTabSz="977900">
                <a:lnSpc>
                  <a:spcPct val="90000"/>
                </a:lnSpc>
                <a:spcBef>
                  <a:spcPct val="0"/>
                </a:spcBef>
                <a:spcAft>
                  <a:spcPct val="35000"/>
                </a:spcAft>
              </a:pPr>
              <a:r>
                <a:rPr lang="en-US" sz="2200" kern="1200" dirty="0" smtClean="0"/>
                <a:t>Step 2B: Screening decision</a:t>
              </a:r>
              <a:endParaRPr lang="en-US" sz="2200" kern="1200" dirty="0">
                <a:latin typeface="+mn-lt"/>
                <a:ea typeface="Tahoma" pitchFamily="34" charset="0"/>
                <a:cs typeface="Tahoma" pitchFamily="34" charset="0"/>
              </a:endParaRPr>
            </a:p>
          </p:txBody>
        </p:sp>
        <p:sp>
          <p:nvSpPr>
            <p:cNvPr id="10" name="Freeform 9"/>
            <p:cNvSpPr/>
            <p:nvPr/>
          </p:nvSpPr>
          <p:spPr>
            <a:xfrm>
              <a:off x="7239888" y="3847895"/>
              <a:ext cx="393817" cy="328182"/>
            </a:xfrm>
            <a:custGeom>
              <a:avLst/>
              <a:gdLst>
                <a:gd name="connsiteX0" fmla="*/ 0 w 328181"/>
                <a:gd name="connsiteY0" fmla="*/ 78763 h 393817"/>
                <a:gd name="connsiteX1" fmla="*/ 164091 w 328181"/>
                <a:gd name="connsiteY1" fmla="*/ 78763 h 393817"/>
                <a:gd name="connsiteX2" fmla="*/ 164091 w 328181"/>
                <a:gd name="connsiteY2" fmla="*/ 0 h 393817"/>
                <a:gd name="connsiteX3" fmla="*/ 328181 w 328181"/>
                <a:gd name="connsiteY3" fmla="*/ 196909 h 393817"/>
                <a:gd name="connsiteX4" fmla="*/ 164091 w 328181"/>
                <a:gd name="connsiteY4" fmla="*/ 393817 h 393817"/>
                <a:gd name="connsiteX5" fmla="*/ 164091 w 328181"/>
                <a:gd name="connsiteY5" fmla="*/ 315054 h 393817"/>
                <a:gd name="connsiteX6" fmla="*/ 0 w 328181"/>
                <a:gd name="connsiteY6" fmla="*/ 315054 h 393817"/>
                <a:gd name="connsiteX7" fmla="*/ 0 w 328181"/>
                <a:gd name="connsiteY7" fmla="*/ 78763 h 39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181" h="393817">
                  <a:moveTo>
                    <a:pt x="262545" y="0"/>
                  </a:moveTo>
                  <a:lnTo>
                    <a:pt x="262545" y="196909"/>
                  </a:lnTo>
                  <a:lnTo>
                    <a:pt x="328181" y="196909"/>
                  </a:lnTo>
                  <a:lnTo>
                    <a:pt x="164090" y="393817"/>
                  </a:lnTo>
                  <a:lnTo>
                    <a:pt x="0" y="196909"/>
                  </a:lnTo>
                  <a:lnTo>
                    <a:pt x="65636" y="196909"/>
                  </a:lnTo>
                  <a:lnTo>
                    <a:pt x="65636" y="0"/>
                  </a:lnTo>
                  <a:lnTo>
                    <a:pt x="262545" y="0"/>
                  </a:lnTo>
                  <a:close/>
                </a:path>
              </a:pathLst>
            </a:custGeom>
            <a:solidFill>
              <a:schemeClr val="accent5"/>
            </a:solidFill>
          </p:spPr>
          <p:style>
            <a:lnRef idx="0">
              <a:schemeClr val="lt1">
                <a:hueOff val="0"/>
                <a:satOff val="0"/>
                <a:lumOff val="0"/>
                <a:alphaOff val="0"/>
              </a:schemeClr>
            </a:lnRef>
            <a:fillRef idx="1">
              <a:scrgbClr r="0" g="0" b="0"/>
            </a:fillRef>
            <a:effectRef idx="0">
              <a:schemeClr val="accent2">
                <a:hueOff val="6506675"/>
                <a:satOff val="0"/>
                <a:lumOff val="-11373"/>
                <a:alphaOff val="0"/>
              </a:schemeClr>
            </a:effectRef>
            <a:fontRef idx="minor">
              <a:schemeClr val="lt1"/>
            </a:fontRef>
          </p:style>
          <p:txBody>
            <a:bodyPr spcFirstLastPara="0" vert="horz" wrap="square" lIns="78763" tIns="0" rIns="78763" bIns="98455"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11" name="Freeform 10"/>
            <p:cNvSpPr/>
            <p:nvPr/>
          </p:nvSpPr>
          <p:spPr>
            <a:xfrm>
              <a:off x="5119105" y="4207669"/>
              <a:ext cx="4572000" cy="1097280"/>
            </a:xfrm>
            <a:custGeom>
              <a:avLst/>
              <a:gdLst>
                <a:gd name="connsiteX0" fmla="*/ 0 w 3500603"/>
                <a:gd name="connsiteY0" fmla="*/ 87515 h 875150"/>
                <a:gd name="connsiteX1" fmla="*/ 87515 w 3500603"/>
                <a:gd name="connsiteY1" fmla="*/ 0 h 875150"/>
                <a:gd name="connsiteX2" fmla="*/ 3413088 w 3500603"/>
                <a:gd name="connsiteY2" fmla="*/ 0 h 875150"/>
                <a:gd name="connsiteX3" fmla="*/ 3500603 w 3500603"/>
                <a:gd name="connsiteY3" fmla="*/ 87515 h 875150"/>
                <a:gd name="connsiteX4" fmla="*/ 3500603 w 3500603"/>
                <a:gd name="connsiteY4" fmla="*/ 787635 h 875150"/>
                <a:gd name="connsiteX5" fmla="*/ 3413088 w 3500603"/>
                <a:gd name="connsiteY5" fmla="*/ 875150 h 875150"/>
                <a:gd name="connsiteX6" fmla="*/ 87515 w 3500603"/>
                <a:gd name="connsiteY6" fmla="*/ 875150 h 875150"/>
                <a:gd name="connsiteX7" fmla="*/ 0 w 3500603"/>
                <a:gd name="connsiteY7" fmla="*/ 787635 h 875150"/>
                <a:gd name="connsiteX8" fmla="*/ 0 w 3500603"/>
                <a:gd name="connsiteY8" fmla="*/ 87515 h 87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0603" h="875150">
                  <a:moveTo>
                    <a:pt x="0" y="87515"/>
                  </a:moveTo>
                  <a:cubicBezTo>
                    <a:pt x="0" y="39182"/>
                    <a:pt x="39182" y="0"/>
                    <a:pt x="87515" y="0"/>
                  </a:cubicBezTo>
                  <a:lnTo>
                    <a:pt x="3413088" y="0"/>
                  </a:lnTo>
                  <a:cubicBezTo>
                    <a:pt x="3461421" y="0"/>
                    <a:pt x="3500603" y="39182"/>
                    <a:pt x="3500603" y="87515"/>
                  </a:cubicBezTo>
                  <a:lnTo>
                    <a:pt x="3500603" y="787635"/>
                  </a:lnTo>
                  <a:cubicBezTo>
                    <a:pt x="3500603" y="835968"/>
                    <a:pt x="3461421" y="875150"/>
                    <a:pt x="3413088" y="875150"/>
                  </a:cubicBezTo>
                  <a:lnTo>
                    <a:pt x="87515" y="875150"/>
                  </a:lnTo>
                  <a:cubicBezTo>
                    <a:pt x="39182" y="875150"/>
                    <a:pt x="0" y="835968"/>
                    <a:pt x="0" y="787635"/>
                  </a:cubicBezTo>
                  <a:lnTo>
                    <a:pt x="0" y="87515"/>
                  </a:lnTo>
                  <a:close/>
                </a:path>
              </a:pathLst>
            </a:custGeom>
            <a:solidFill>
              <a:schemeClr val="accent4"/>
            </a:solidFill>
          </p:spPr>
          <p:style>
            <a:lnRef idx="2">
              <a:schemeClr val="lt1">
                <a:hueOff val="0"/>
                <a:satOff val="0"/>
                <a:lumOff val="0"/>
                <a:alphaOff val="0"/>
              </a:schemeClr>
            </a:lnRef>
            <a:fillRef idx="1">
              <a:scrgbClr r="0" g="0" b="0"/>
            </a:fillRef>
            <a:effectRef idx="0">
              <a:schemeClr val="accent2">
                <a:hueOff val="7320009"/>
                <a:satOff val="0"/>
                <a:lumOff val="-12794"/>
                <a:alphaOff val="0"/>
              </a:schemeClr>
            </a:effectRef>
            <a:fontRef idx="minor">
              <a:schemeClr val="lt1"/>
            </a:fontRef>
          </p:style>
          <p:txBody>
            <a:bodyPr spcFirstLastPara="0" vert="horz" wrap="square" lIns="117072" tIns="117072" rIns="117072" bIns="117072" numCol="1" spcCol="1270" anchor="ctr" anchorCtr="0">
              <a:noAutofit/>
            </a:bodyPr>
            <a:lstStyle/>
            <a:p>
              <a:pPr lvl="0" algn="ctr" defTabSz="1066800">
                <a:lnSpc>
                  <a:spcPct val="90000"/>
                </a:lnSpc>
                <a:spcBef>
                  <a:spcPct val="0"/>
                </a:spcBef>
                <a:spcAft>
                  <a:spcPct val="35000"/>
                </a:spcAft>
              </a:pPr>
              <a:r>
                <a:rPr lang="en-US" sz="2400" kern="1200" dirty="0" smtClean="0">
                  <a:latin typeface="+mn-lt"/>
                  <a:ea typeface="Tahoma" pitchFamily="34" charset="0"/>
                  <a:cs typeface="Tahoma" pitchFamily="34" charset="0"/>
                </a:rPr>
                <a:t>Overrides</a:t>
              </a:r>
              <a:endParaRPr lang="en-US" sz="2400" kern="1200" dirty="0">
                <a:latin typeface="+mn-lt"/>
                <a:ea typeface="Tahoma" pitchFamily="34" charset="0"/>
                <a:cs typeface="Tahoma" pitchFamily="34" charset="0"/>
              </a:endParaRPr>
            </a:p>
          </p:txBody>
        </p:sp>
        <p:sp>
          <p:nvSpPr>
            <p:cNvPr id="12" name="Freeform 11"/>
            <p:cNvSpPr/>
            <p:nvPr/>
          </p:nvSpPr>
          <p:spPr>
            <a:xfrm>
              <a:off x="7239888" y="5160621"/>
              <a:ext cx="393817" cy="328181"/>
            </a:xfrm>
            <a:custGeom>
              <a:avLst/>
              <a:gdLst>
                <a:gd name="connsiteX0" fmla="*/ 0 w 328181"/>
                <a:gd name="connsiteY0" fmla="*/ 78763 h 393817"/>
                <a:gd name="connsiteX1" fmla="*/ 164091 w 328181"/>
                <a:gd name="connsiteY1" fmla="*/ 78763 h 393817"/>
                <a:gd name="connsiteX2" fmla="*/ 164091 w 328181"/>
                <a:gd name="connsiteY2" fmla="*/ 0 h 393817"/>
                <a:gd name="connsiteX3" fmla="*/ 328181 w 328181"/>
                <a:gd name="connsiteY3" fmla="*/ 196909 h 393817"/>
                <a:gd name="connsiteX4" fmla="*/ 164091 w 328181"/>
                <a:gd name="connsiteY4" fmla="*/ 393817 h 393817"/>
                <a:gd name="connsiteX5" fmla="*/ 164091 w 328181"/>
                <a:gd name="connsiteY5" fmla="*/ 315054 h 393817"/>
                <a:gd name="connsiteX6" fmla="*/ 0 w 328181"/>
                <a:gd name="connsiteY6" fmla="*/ 315054 h 393817"/>
                <a:gd name="connsiteX7" fmla="*/ 0 w 328181"/>
                <a:gd name="connsiteY7" fmla="*/ 78763 h 39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181" h="393817">
                  <a:moveTo>
                    <a:pt x="262545" y="0"/>
                  </a:moveTo>
                  <a:lnTo>
                    <a:pt x="262545" y="196909"/>
                  </a:lnTo>
                  <a:lnTo>
                    <a:pt x="328181" y="196909"/>
                  </a:lnTo>
                  <a:lnTo>
                    <a:pt x="164090" y="393817"/>
                  </a:lnTo>
                  <a:lnTo>
                    <a:pt x="0" y="196909"/>
                  </a:lnTo>
                  <a:lnTo>
                    <a:pt x="65636" y="196909"/>
                  </a:lnTo>
                  <a:lnTo>
                    <a:pt x="65636" y="0"/>
                  </a:lnTo>
                  <a:lnTo>
                    <a:pt x="262545" y="0"/>
                  </a:lnTo>
                  <a:close/>
                </a:path>
              </a:pathLst>
            </a:custGeom>
            <a:solidFill>
              <a:schemeClr val="accent5"/>
            </a:solidFill>
          </p:spPr>
          <p:style>
            <a:lnRef idx="0">
              <a:schemeClr val="lt1">
                <a:hueOff val="0"/>
                <a:satOff val="0"/>
                <a:lumOff val="0"/>
                <a:alphaOff val="0"/>
              </a:schemeClr>
            </a:lnRef>
            <a:fillRef idx="1">
              <a:scrgbClr r="0" g="0" b="0"/>
            </a:fillRef>
            <a:effectRef idx="0">
              <a:schemeClr val="accent2">
                <a:hueOff val="9760012"/>
                <a:satOff val="0"/>
                <a:lumOff val="-17059"/>
                <a:alphaOff val="0"/>
              </a:schemeClr>
            </a:effectRef>
            <a:fontRef idx="minor">
              <a:schemeClr val="lt1"/>
            </a:fontRef>
          </p:style>
          <p:txBody>
            <a:bodyPr spcFirstLastPara="0" vert="horz" wrap="square" lIns="78763" tIns="0" rIns="78763" bIns="98454" numCol="1" spcCol="1270" anchor="ctr" anchorCtr="0">
              <a:noAutofit/>
            </a:bodyPr>
            <a:lstStyle/>
            <a:p>
              <a:pPr lvl="0" algn="ctr" defTabSz="711200">
                <a:lnSpc>
                  <a:spcPct val="90000"/>
                </a:lnSpc>
                <a:spcBef>
                  <a:spcPct val="0"/>
                </a:spcBef>
                <a:spcAft>
                  <a:spcPct val="35000"/>
                </a:spcAft>
              </a:pPr>
              <a:endParaRPr lang="en-US" sz="1600" kern="1200" dirty="0"/>
            </a:p>
          </p:txBody>
        </p:sp>
        <p:sp>
          <p:nvSpPr>
            <p:cNvPr id="13" name="Freeform 12"/>
            <p:cNvSpPr/>
            <p:nvPr/>
          </p:nvSpPr>
          <p:spPr>
            <a:xfrm>
              <a:off x="5119105" y="5520396"/>
              <a:ext cx="4572000" cy="1097280"/>
            </a:xfrm>
            <a:custGeom>
              <a:avLst/>
              <a:gdLst>
                <a:gd name="connsiteX0" fmla="*/ 0 w 3500603"/>
                <a:gd name="connsiteY0" fmla="*/ 87515 h 875150"/>
                <a:gd name="connsiteX1" fmla="*/ 87515 w 3500603"/>
                <a:gd name="connsiteY1" fmla="*/ 0 h 875150"/>
                <a:gd name="connsiteX2" fmla="*/ 3413088 w 3500603"/>
                <a:gd name="connsiteY2" fmla="*/ 0 h 875150"/>
                <a:gd name="connsiteX3" fmla="*/ 3500603 w 3500603"/>
                <a:gd name="connsiteY3" fmla="*/ 87515 h 875150"/>
                <a:gd name="connsiteX4" fmla="*/ 3500603 w 3500603"/>
                <a:gd name="connsiteY4" fmla="*/ 787635 h 875150"/>
                <a:gd name="connsiteX5" fmla="*/ 3413088 w 3500603"/>
                <a:gd name="connsiteY5" fmla="*/ 875150 h 875150"/>
                <a:gd name="connsiteX6" fmla="*/ 87515 w 3500603"/>
                <a:gd name="connsiteY6" fmla="*/ 875150 h 875150"/>
                <a:gd name="connsiteX7" fmla="*/ 0 w 3500603"/>
                <a:gd name="connsiteY7" fmla="*/ 787635 h 875150"/>
                <a:gd name="connsiteX8" fmla="*/ 0 w 3500603"/>
                <a:gd name="connsiteY8" fmla="*/ 87515 h 87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00603" h="875150">
                  <a:moveTo>
                    <a:pt x="0" y="87515"/>
                  </a:moveTo>
                  <a:cubicBezTo>
                    <a:pt x="0" y="39182"/>
                    <a:pt x="39182" y="0"/>
                    <a:pt x="87515" y="0"/>
                  </a:cubicBezTo>
                  <a:lnTo>
                    <a:pt x="3413088" y="0"/>
                  </a:lnTo>
                  <a:cubicBezTo>
                    <a:pt x="3461421" y="0"/>
                    <a:pt x="3500603" y="39182"/>
                    <a:pt x="3500603" y="87515"/>
                  </a:cubicBezTo>
                  <a:lnTo>
                    <a:pt x="3500603" y="787635"/>
                  </a:lnTo>
                  <a:cubicBezTo>
                    <a:pt x="3500603" y="835968"/>
                    <a:pt x="3461421" y="875150"/>
                    <a:pt x="3413088" y="875150"/>
                  </a:cubicBezTo>
                  <a:lnTo>
                    <a:pt x="87515" y="875150"/>
                  </a:lnTo>
                  <a:cubicBezTo>
                    <a:pt x="39182" y="875150"/>
                    <a:pt x="0" y="835968"/>
                    <a:pt x="0" y="787635"/>
                  </a:cubicBezTo>
                  <a:lnTo>
                    <a:pt x="0" y="87515"/>
                  </a:lnTo>
                  <a:close/>
                </a:path>
              </a:pathLst>
            </a:custGeom>
            <a:solidFill>
              <a:schemeClr val="accent6"/>
            </a:solidFill>
          </p:spPr>
          <p:style>
            <a:lnRef idx="2">
              <a:schemeClr val="lt1">
                <a:hueOff val="0"/>
                <a:satOff val="0"/>
                <a:lumOff val="0"/>
                <a:alphaOff val="0"/>
              </a:schemeClr>
            </a:lnRef>
            <a:fillRef idx="1">
              <a:scrgbClr r="0" g="0" b="0"/>
            </a:fillRef>
            <a:effectRef idx="0">
              <a:schemeClr val="accent2">
                <a:hueOff val="9760012"/>
                <a:satOff val="0"/>
                <a:lumOff val="-17059"/>
                <a:alphaOff val="0"/>
              </a:schemeClr>
            </a:effectRef>
            <a:fontRef idx="minor">
              <a:schemeClr val="lt1"/>
            </a:fontRef>
          </p:style>
          <p:txBody>
            <a:bodyPr spcFirstLastPara="0" vert="horz" wrap="square" lIns="101832" tIns="101832" rIns="101832" bIns="101832" numCol="1" spcCol="1270" anchor="ctr" anchorCtr="0">
              <a:noAutofit/>
            </a:bodyPr>
            <a:lstStyle/>
            <a:p>
              <a:pPr lvl="0" algn="ctr" defTabSz="889000">
                <a:lnSpc>
                  <a:spcPct val="90000"/>
                </a:lnSpc>
                <a:spcBef>
                  <a:spcPct val="0"/>
                </a:spcBef>
                <a:spcAft>
                  <a:spcPct val="35000"/>
                </a:spcAft>
              </a:pPr>
              <a:r>
                <a:rPr lang="en-US" sz="2000" kern="1200" dirty="0" smtClean="0">
                  <a:latin typeface="+mn-lt"/>
                  <a:ea typeface="Tahoma" pitchFamily="34" charset="0"/>
                  <a:cs typeface="Tahoma" pitchFamily="34" charset="0"/>
                </a:rPr>
                <a:t>Commercially Sexually Exploited and/or Sex Trafficked Information</a:t>
              </a:r>
              <a:endParaRPr lang="en-US" sz="2000" kern="1200" dirty="0">
                <a:latin typeface="+mn-lt"/>
                <a:ea typeface="Tahoma" pitchFamily="34" charset="0"/>
                <a:cs typeface="Tahoma" pitchFamily="34" charset="0"/>
              </a:endParaRPr>
            </a:p>
          </p:txBody>
        </p:sp>
      </p:grpSp>
      <p:sp>
        <p:nvSpPr>
          <p:cNvPr id="4" name="Title 1"/>
          <p:cNvSpPr txBox="1">
            <a:spLocks/>
          </p:cNvSpPr>
          <p:nvPr/>
        </p:nvSpPr>
        <p:spPr>
          <a:xfrm>
            <a:off x="246797" y="-178810"/>
            <a:ext cx="4038600" cy="3276600"/>
          </a:xfrm>
          <a:prstGeom prst="rect">
            <a:avLst/>
          </a:prstGeom>
        </p:spPr>
        <p:txBody>
          <a:bodyPr vert="horz" lIns="91440" tIns="45720" rIns="91440" bIns="45720" rtlCol="0" anchor="ctr">
            <a:noAutofit/>
          </a:bodyPr>
          <a:lstStyle>
            <a:lvl1pPr algn="l" defTabSz="457200" rtl="0" eaLnBrk="1" latinLnBrk="0" hangingPunct="1">
              <a:lnSpc>
                <a:spcPct val="100000"/>
              </a:lnSpc>
              <a:spcBef>
                <a:spcPct val="0"/>
              </a:spcBef>
              <a:buNone/>
              <a:defRPr sz="3200" kern="1200">
                <a:solidFill>
                  <a:srgbClr val="393634"/>
                </a:solidFill>
                <a:latin typeface="Verdana"/>
                <a:ea typeface="+mj-ea"/>
                <a:cs typeface="Verdana"/>
              </a:defRPr>
            </a:lvl1pPr>
          </a:lstStyle>
          <a:p>
            <a:r>
              <a:rPr lang="en-US" sz="3100" smtClean="0">
                <a:solidFill>
                  <a:schemeClr val="tx1"/>
                </a:solidFill>
                <a:latin typeface="Verdana" pitchFamily="34" charset="0"/>
                <a:cs typeface="Verdana" pitchFamily="34" charset="0"/>
              </a:rPr>
              <a:t>There are five parts </a:t>
            </a:r>
            <a:r>
              <a:rPr lang="en-US" sz="3100" dirty="0" smtClean="0">
                <a:solidFill>
                  <a:schemeClr val="tx1"/>
                </a:solidFill>
                <a:latin typeface="Verdana" pitchFamily="34" charset="0"/>
                <a:cs typeface="Verdana" pitchFamily="34" charset="0"/>
              </a:rPr>
              <a:t>of the SDM</a:t>
            </a:r>
            <a:r>
              <a:rPr lang="en-US" sz="3100" baseline="30000" smtClean="0">
                <a:solidFill>
                  <a:schemeClr val="tx1"/>
                </a:solidFill>
                <a:latin typeface="Verdana" pitchFamily="34" charset="0"/>
                <a:cs typeface="Verdana" pitchFamily="34" charset="0"/>
              </a:rPr>
              <a:t>® </a:t>
            </a:r>
            <a:r>
              <a:rPr lang="en-US" sz="3100" smtClean="0">
                <a:solidFill>
                  <a:schemeClr val="tx1"/>
                </a:solidFill>
                <a:latin typeface="Verdana" pitchFamily="34" charset="0"/>
                <a:cs typeface="Verdana" pitchFamily="34" charset="0"/>
              </a:rPr>
              <a:t>screening tool</a:t>
            </a:r>
            <a:r>
              <a:rPr lang="en-US" sz="3100" dirty="0" smtClean="0">
                <a:solidFill>
                  <a:schemeClr val="tx1"/>
                </a:solidFill>
                <a:latin typeface="Verdana" pitchFamily="34" charset="0"/>
                <a:cs typeface="Verdana" pitchFamily="34" charset="0"/>
              </a:rPr>
              <a:t>:</a:t>
            </a:r>
            <a:endParaRPr lang="en-US" sz="3100" dirty="0">
              <a:solidFill>
                <a:schemeClr val="tx1"/>
              </a:solidFill>
              <a:latin typeface="Verdana" pitchFamily="34" charset="0"/>
              <a:cs typeface="Verdana" pitchFamily="34" charset="0"/>
            </a:endParaRPr>
          </a:p>
        </p:txBody>
      </p:sp>
    </p:spTree>
    <p:extLst>
      <p:ext uri="{BB962C8B-B14F-4D97-AF65-F5344CB8AC3E}">
        <p14:creationId xmlns:p14="http://schemas.microsoft.com/office/powerpoint/2010/main" val="55490565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bwMode="auto">
          <a:ln>
            <a:miter lim="800000"/>
            <a:headEnd/>
            <a:tailEnd/>
          </a:ln>
        </p:spPr>
        <p:txBody>
          <a:bodyPr wrap="square" numCol="1" anchorCtr="0" compatLnSpc="1">
            <a:prstTxWarp prst="textNoShape">
              <a:avLst/>
            </a:prstTxWarp>
          </a:bodyPr>
          <a:lstStyle/>
          <a:p>
            <a:r>
              <a:rPr lang="en-US" sz="2400" dirty="0">
                <a:solidFill>
                  <a:schemeClr val="tx1"/>
                </a:solidFill>
              </a:rPr>
              <a:t>SDM</a:t>
            </a:r>
            <a:r>
              <a:rPr lang="en-US" sz="2400" baseline="30000" dirty="0">
                <a:solidFill>
                  <a:schemeClr val="tx1"/>
                </a:solidFill>
              </a:rPr>
              <a:t>®</a:t>
            </a:r>
            <a:r>
              <a:rPr lang="en-US" sz="2400" dirty="0">
                <a:solidFill>
                  <a:schemeClr val="tx1"/>
                </a:solidFill>
              </a:rPr>
              <a:t> System Goals for Child Welfare</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92346092"/>
              </p:ext>
            </p:extLst>
          </p:nvPr>
        </p:nvGraphicFramePr>
        <p:xfrm>
          <a:off x="457200" y="1447800"/>
          <a:ext cx="8229600" cy="4983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54863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3310655591"/>
              </p:ext>
            </p:extLst>
          </p:nvPr>
        </p:nvGraphicFramePr>
        <p:xfrm>
          <a:off x="4527083" y="288156"/>
          <a:ext cx="4684651" cy="6112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txBox="1">
            <a:spLocks/>
          </p:cNvSpPr>
          <p:nvPr/>
        </p:nvSpPr>
        <p:spPr>
          <a:xfrm>
            <a:off x="381000" y="76200"/>
            <a:ext cx="4764151" cy="3020016"/>
          </a:xfrm>
          <a:prstGeom prst="rect">
            <a:avLst/>
          </a:prstGeom>
        </p:spPr>
        <p:txBody>
          <a:bodyPr vert="horz" lIns="91440" tIns="45720" rIns="91440" bIns="45720" rtlCol="0" anchor="ctr">
            <a:noAutofit/>
          </a:bodyPr>
          <a:lstStyle>
            <a:lvl1pPr algn="l" defTabSz="457200" rtl="0" eaLnBrk="1" latinLnBrk="0" hangingPunct="1">
              <a:lnSpc>
                <a:spcPct val="100000"/>
              </a:lnSpc>
              <a:spcBef>
                <a:spcPct val="0"/>
              </a:spcBef>
              <a:buNone/>
              <a:defRPr sz="3200" kern="1200">
                <a:solidFill>
                  <a:srgbClr val="393634"/>
                </a:solidFill>
                <a:latin typeface="Verdana"/>
                <a:ea typeface="+mj-ea"/>
                <a:cs typeface="Verdana"/>
              </a:defRPr>
            </a:lvl1pPr>
          </a:lstStyle>
          <a:p>
            <a:r>
              <a:rPr lang="en-US" sz="3100" dirty="0" smtClean="0">
                <a:solidFill>
                  <a:schemeClr val="tx1"/>
                </a:solidFill>
                <a:latin typeface="Verdana" pitchFamily="34" charset="0"/>
                <a:cs typeface="Verdana" pitchFamily="34" charset="0"/>
              </a:rPr>
              <a:t>There are two parts of the SDM</a:t>
            </a:r>
            <a:r>
              <a:rPr lang="en-US" sz="3100" baseline="30000" smtClean="0">
                <a:solidFill>
                  <a:schemeClr val="tx1"/>
                </a:solidFill>
                <a:latin typeface="Verdana" pitchFamily="34" charset="0"/>
                <a:cs typeface="Verdana" pitchFamily="34" charset="0"/>
              </a:rPr>
              <a:t>® </a:t>
            </a:r>
            <a:r>
              <a:rPr lang="en-US" sz="3100" smtClean="0">
                <a:solidFill>
                  <a:schemeClr val="tx1"/>
                </a:solidFill>
                <a:latin typeface="Verdana" pitchFamily="34" charset="0"/>
                <a:cs typeface="Verdana" pitchFamily="34" charset="0"/>
              </a:rPr>
              <a:t>response priority tool</a:t>
            </a:r>
            <a:r>
              <a:rPr lang="en-US" sz="3100" dirty="0" smtClean="0">
                <a:solidFill>
                  <a:schemeClr val="tx1"/>
                </a:solidFill>
                <a:latin typeface="Verdana" pitchFamily="34" charset="0"/>
                <a:cs typeface="Verdana" pitchFamily="34" charset="0"/>
              </a:rPr>
              <a:t>:</a:t>
            </a:r>
            <a:endParaRPr lang="en-US" sz="3100" dirty="0">
              <a:solidFill>
                <a:schemeClr val="tx1"/>
              </a:solidFill>
              <a:latin typeface="Verdana" pitchFamily="34" charset="0"/>
              <a:cs typeface="Verdana" pitchFamily="34" charset="0"/>
            </a:endParaRPr>
          </a:p>
        </p:txBody>
      </p:sp>
    </p:spTree>
    <p:extLst>
      <p:ext uri="{BB962C8B-B14F-4D97-AF65-F5344CB8AC3E}">
        <p14:creationId xmlns:p14="http://schemas.microsoft.com/office/powerpoint/2010/main" val="53427467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3047479136"/>
              </p:ext>
            </p:extLst>
          </p:nvPr>
        </p:nvGraphicFramePr>
        <p:xfrm>
          <a:off x="4527083" y="288156"/>
          <a:ext cx="4684651" cy="6112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txBox="1">
            <a:spLocks/>
          </p:cNvSpPr>
          <p:nvPr/>
        </p:nvSpPr>
        <p:spPr>
          <a:xfrm>
            <a:off x="381000" y="457200"/>
            <a:ext cx="4459351" cy="3172416"/>
          </a:xfrm>
          <a:prstGeom prst="rect">
            <a:avLst/>
          </a:prstGeom>
        </p:spPr>
        <p:txBody>
          <a:bodyPr vert="horz" lIns="91440" tIns="45720" rIns="91440" bIns="45720" rtlCol="0" anchor="t">
            <a:noAutofit/>
          </a:bodyPr>
          <a:lstStyle>
            <a:lvl1pPr algn="l" defTabSz="457200" rtl="0" eaLnBrk="1" latinLnBrk="0" hangingPunct="1">
              <a:lnSpc>
                <a:spcPct val="100000"/>
              </a:lnSpc>
              <a:spcBef>
                <a:spcPct val="0"/>
              </a:spcBef>
              <a:buNone/>
              <a:defRPr sz="3200" kern="1200">
                <a:solidFill>
                  <a:srgbClr val="393634"/>
                </a:solidFill>
                <a:latin typeface="Verdana"/>
                <a:ea typeface="+mj-ea"/>
                <a:cs typeface="Verdana"/>
              </a:defRPr>
            </a:lvl1pPr>
          </a:lstStyle>
          <a:p>
            <a:r>
              <a:rPr lang="en-US" sz="3100" dirty="0" smtClean="0">
                <a:solidFill>
                  <a:schemeClr val="tx1"/>
                </a:solidFill>
                <a:latin typeface="Verdana" pitchFamily="34" charset="0"/>
                <a:cs typeface="Verdana" pitchFamily="34" charset="0"/>
              </a:rPr>
              <a:t>There </a:t>
            </a:r>
            <a:r>
              <a:rPr lang="en-US" sz="3100" smtClean="0">
                <a:solidFill>
                  <a:schemeClr val="tx1"/>
                </a:solidFill>
                <a:latin typeface="Verdana" pitchFamily="34" charset="0"/>
                <a:cs typeface="Verdana" pitchFamily="34" charset="0"/>
              </a:rPr>
              <a:t>are two parts </a:t>
            </a:r>
            <a:r>
              <a:rPr lang="en-US" sz="3100" dirty="0" smtClean="0">
                <a:solidFill>
                  <a:schemeClr val="tx1"/>
                </a:solidFill>
                <a:latin typeface="Verdana" pitchFamily="34" charset="0"/>
                <a:cs typeface="Verdana" pitchFamily="34" charset="0"/>
              </a:rPr>
              <a:t>of the SDM</a:t>
            </a:r>
            <a:r>
              <a:rPr lang="en-US" sz="3100" baseline="30000" smtClean="0">
                <a:solidFill>
                  <a:schemeClr val="tx1"/>
                </a:solidFill>
                <a:latin typeface="Verdana" pitchFamily="34" charset="0"/>
                <a:cs typeface="Verdana" pitchFamily="34" charset="0"/>
              </a:rPr>
              <a:t>®</a:t>
            </a:r>
            <a:r>
              <a:rPr lang="en-US" sz="3100" smtClean="0">
                <a:solidFill>
                  <a:schemeClr val="tx1"/>
                </a:solidFill>
                <a:latin typeface="Verdana" pitchFamily="34" charset="0"/>
                <a:cs typeface="Verdana" pitchFamily="34" charset="0"/>
              </a:rPr>
              <a:t> path decision tool:</a:t>
            </a:r>
            <a:endParaRPr lang="en-US" sz="3100" dirty="0">
              <a:solidFill>
                <a:schemeClr val="tx1"/>
              </a:solidFill>
              <a:latin typeface="Verdana" pitchFamily="34" charset="0"/>
              <a:cs typeface="Verdana" pitchFamily="34" charset="0"/>
            </a:endParaRPr>
          </a:p>
        </p:txBody>
      </p:sp>
    </p:spTree>
    <p:extLst>
      <p:ext uri="{BB962C8B-B14F-4D97-AF65-F5344CB8AC3E}">
        <p14:creationId xmlns:p14="http://schemas.microsoft.com/office/powerpoint/2010/main" val="95172746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9146" y="1748227"/>
            <a:ext cx="2514054" cy="4868473"/>
            <a:chOff x="211142" y="1748228"/>
            <a:chExt cx="2076141" cy="4108844"/>
          </a:xfrm>
        </p:grpSpPr>
        <p:sp>
          <p:nvSpPr>
            <p:cNvPr id="3" name="Freeform 2"/>
            <p:cNvSpPr/>
            <p:nvPr/>
          </p:nvSpPr>
          <p:spPr>
            <a:xfrm>
              <a:off x="211142" y="1748228"/>
              <a:ext cx="1983526" cy="4108844"/>
            </a:xfrm>
            <a:custGeom>
              <a:avLst/>
              <a:gdLst>
                <a:gd name="connsiteX0" fmla="*/ 0 w 1728650"/>
                <a:gd name="connsiteY0" fmla="*/ 172865 h 4108844"/>
                <a:gd name="connsiteX1" fmla="*/ 172865 w 1728650"/>
                <a:gd name="connsiteY1" fmla="*/ 0 h 4108844"/>
                <a:gd name="connsiteX2" fmla="*/ 1555785 w 1728650"/>
                <a:gd name="connsiteY2" fmla="*/ 0 h 4108844"/>
                <a:gd name="connsiteX3" fmla="*/ 1728650 w 1728650"/>
                <a:gd name="connsiteY3" fmla="*/ 172865 h 4108844"/>
                <a:gd name="connsiteX4" fmla="*/ 1728650 w 1728650"/>
                <a:gd name="connsiteY4" fmla="*/ 3935979 h 4108844"/>
                <a:gd name="connsiteX5" fmla="*/ 1555785 w 1728650"/>
                <a:gd name="connsiteY5" fmla="*/ 4108844 h 4108844"/>
                <a:gd name="connsiteX6" fmla="*/ 172865 w 1728650"/>
                <a:gd name="connsiteY6" fmla="*/ 4108844 h 4108844"/>
                <a:gd name="connsiteX7" fmla="*/ 0 w 1728650"/>
                <a:gd name="connsiteY7" fmla="*/ 3935979 h 4108844"/>
                <a:gd name="connsiteX8" fmla="*/ 0 w 1728650"/>
                <a:gd name="connsiteY8" fmla="*/ 172865 h 4108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8650" h="4108844">
                  <a:moveTo>
                    <a:pt x="0" y="172865"/>
                  </a:moveTo>
                  <a:cubicBezTo>
                    <a:pt x="0" y="77394"/>
                    <a:pt x="77394" y="0"/>
                    <a:pt x="172865" y="0"/>
                  </a:cubicBezTo>
                  <a:lnTo>
                    <a:pt x="1555785" y="0"/>
                  </a:lnTo>
                  <a:cubicBezTo>
                    <a:pt x="1651256" y="0"/>
                    <a:pt x="1728650" y="77394"/>
                    <a:pt x="1728650" y="172865"/>
                  </a:cubicBezTo>
                  <a:lnTo>
                    <a:pt x="1728650" y="3935979"/>
                  </a:lnTo>
                  <a:cubicBezTo>
                    <a:pt x="1728650" y="4031450"/>
                    <a:pt x="1651256" y="4108844"/>
                    <a:pt x="1555785" y="4108844"/>
                  </a:cubicBezTo>
                  <a:lnTo>
                    <a:pt x="172865" y="4108844"/>
                  </a:lnTo>
                  <a:cubicBezTo>
                    <a:pt x="77394" y="4108844"/>
                    <a:pt x="0" y="4031450"/>
                    <a:pt x="0" y="3935979"/>
                  </a:cubicBezTo>
                  <a:lnTo>
                    <a:pt x="0" y="172865"/>
                  </a:lnTo>
                  <a:close/>
                </a:path>
              </a:pathLst>
            </a:custGeom>
            <a:solidFill>
              <a:schemeClr val="accent1"/>
            </a:solid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txBody>
            <a:bodyPr spcFirstLastPara="0" vert="horz" wrap="square" lIns="365760" tIns="365760" rIns="365760" bIns="2306009" numCol="1" spcCol="1270" anchor="t" anchorCtr="0">
              <a:noAutofit/>
            </a:bodyPr>
            <a:lstStyle/>
            <a:p>
              <a:pPr lvl="0" algn="l" defTabSz="889000">
                <a:lnSpc>
                  <a:spcPct val="90000"/>
                </a:lnSpc>
                <a:spcBef>
                  <a:spcPct val="0"/>
                </a:spcBef>
                <a:spcAft>
                  <a:spcPct val="35000"/>
                </a:spcAft>
              </a:pPr>
              <a:r>
                <a:rPr lang="en-US" sz="2000" b="0" kern="1200" dirty="0" smtClean="0">
                  <a:latin typeface="+mj-lt"/>
                  <a:ea typeface="Tahoma" pitchFamily="34" charset="0"/>
                  <a:cs typeface="Tahoma" pitchFamily="34" charset="0"/>
                </a:rPr>
                <a:t>Should we accept the referral? If so, how quickly do we respond?</a:t>
              </a:r>
              <a:endParaRPr lang="en-US" sz="2000" b="0" kern="1200" dirty="0">
                <a:latin typeface="+mj-lt"/>
                <a:ea typeface="Tahoma" pitchFamily="34" charset="0"/>
                <a:cs typeface="Tahoma" pitchFamily="34" charset="0"/>
              </a:endParaRPr>
            </a:p>
          </p:txBody>
        </p:sp>
        <p:sp>
          <p:nvSpPr>
            <p:cNvPr id="4" name="Freeform 3"/>
            <p:cNvSpPr/>
            <p:nvPr/>
          </p:nvSpPr>
          <p:spPr>
            <a:xfrm>
              <a:off x="238842" y="4173350"/>
              <a:ext cx="2048441" cy="1683722"/>
            </a:xfrm>
            <a:custGeom>
              <a:avLst/>
              <a:gdLst>
                <a:gd name="connsiteX0" fmla="*/ 0 w 2261610"/>
                <a:gd name="connsiteY0" fmla="*/ 168372 h 1683722"/>
                <a:gd name="connsiteX1" fmla="*/ 168372 w 2261610"/>
                <a:gd name="connsiteY1" fmla="*/ 0 h 1683722"/>
                <a:gd name="connsiteX2" fmla="*/ 2093238 w 2261610"/>
                <a:gd name="connsiteY2" fmla="*/ 0 h 1683722"/>
                <a:gd name="connsiteX3" fmla="*/ 2261610 w 2261610"/>
                <a:gd name="connsiteY3" fmla="*/ 168372 h 1683722"/>
                <a:gd name="connsiteX4" fmla="*/ 2261610 w 2261610"/>
                <a:gd name="connsiteY4" fmla="*/ 1515350 h 1683722"/>
                <a:gd name="connsiteX5" fmla="*/ 2093238 w 2261610"/>
                <a:gd name="connsiteY5" fmla="*/ 1683722 h 1683722"/>
                <a:gd name="connsiteX6" fmla="*/ 168372 w 2261610"/>
                <a:gd name="connsiteY6" fmla="*/ 1683722 h 1683722"/>
                <a:gd name="connsiteX7" fmla="*/ 0 w 2261610"/>
                <a:gd name="connsiteY7" fmla="*/ 1515350 h 1683722"/>
                <a:gd name="connsiteX8" fmla="*/ 0 w 2261610"/>
                <a:gd name="connsiteY8" fmla="*/ 168372 h 168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1610" h="1683722">
                  <a:moveTo>
                    <a:pt x="0" y="168372"/>
                  </a:moveTo>
                  <a:cubicBezTo>
                    <a:pt x="0" y="75383"/>
                    <a:pt x="75383" y="0"/>
                    <a:pt x="168372" y="0"/>
                  </a:cubicBezTo>
                  <a:lnTo>
                    <a:pt x="2093238" y="0"/>
                  </a:lnTo>
                  <a:cubicBezTo>
                    <a:pt x="2186227" y="0"/>
                    <a:pt x="2261610" y="75383"/>
                    <a:pt x="2261610" y="168372"/>
                  </a:cubicBezTo>
                  <a:lnTo>
                    <a:pt x="2261610" y="1515350"/>
                  </a:lnTo>
                  <a:cubicBezTo>
                    <a:pt x="2261610" y="1608339"/>
                    <a:pt x="2186227" y="1683722"/>
                    <a:pt x="2093238" y="1683722"/>
                  </a:cubicBezTo>
                  <a:lnTo>
                    <a:pt x="168372" y="1683722"/>
                  </a:lnTo>
                  <a:cubicBezTo>
                    <a:pt x="75383" y="1683722"/>
                    <a:pt x="0" y="1608339"/>
                    <a:pt x="0" y="1515350"/>
                  </a:cubicBezTo>
                  <a:lnTo>
                    <a:pt x="0" y="168372"/>
                  </a:lnTo>
                  <a:close/>
                </a:path>
              </a:pathLst>
            </a:custGeom>
            <a:ln>
              <a:solidFill>
                <a:schemeClr val="accent1"/>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1555" tIns="191555" rIns="191555" bIns="191555"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latin typeface="+mj-lt"/>
                <a:ea typeface="Tahoma" pitchFamily="34" charset="0"/>
                <a:cs typeface="Tahoma" pitchFamily="34" charset="0"/>
              </a:endParaRPr>
            </a:p>
          </p:txBody>
        </p:sp>
      </p:grpSp>
      <p:sp>
        <p:nvSpPr>
          <p:cNvPr id="8" name="TextBox 7"/>
          <p:cNvSpPr txBox="1"/>
          <p:nvPr/>
        </p:nvSpPr>
        <p:spPr>
          <a:xfrm>
            <a:off x="2919998" y="1905000"/>
            <a:ext cx="6106543" cy="4074761"/>
          </a:xfrm>
          <a:prstGeom prst="rect">
            <a:avLst/>
          </a:prstGeom>
        </p:spPr>
        <p:txBody>
          <a:bodyPr vert="horz" wrap="square" lIns="91440" tIns="45720" rIns="91440" bIns="45720" rtlCol="0" anchor="t">
            <a:noAutofit/>
          </a:bodyPr>
          <a:lstStyle/>
          <a:p>
            <a:pPr>
              <a:spcBef>
                <a:spcPct val="0"/>
              </a:spcBef>
            </a:pPr>
            <a:r>
              <a:rPr kumimoji="0" lang="en-US" sz="2000" b="1" i="0" u="none" strike="noStrike" kern="1200" cap="none" spc="0" normalizeH="0" baseline="0" noProof="0" dirty="0" smtClean="0">
                <a:ln>
                  <a:noFill/>
                </a:ln>
                <a:effectLst/>
                <a:uLnTx/>
                <a:uFillTx/>
                <a:latin typeface="+mj-lt"/>
                <a:ea typeface="+mj-ea"/>
                <a:cs typeface="Verdana"/>
              </a:rPr>
              <a:t>Which</a:t>
            </a:r>
            <a:r>
              <a:rPr kumimoji="0" lang="en-US" sz="2000" b="1" i="0" u="none" strike="noStrike" kern="1200" cap="none" spc="0" normalizeH="0" noProof="0" dirty="0" smtClean="0">
                <a:ln>
                  <a:noFill/>
                </a:ln>
                <a:effectLst/>
                <a:uLnTx/>
                <a:uFillTx/>
                <a:latin typeface="+mj-lt"/>
                <a:ea typeface="+mj-ea"/>
                <a:cs typeface="Verdana"/>
              </a:rPr>
              <a:t> Files:	</a:t>
            </a:r>
            <a:r>
              <a:rPr lang="en-US" sz="2000" b="0" dirty="0" smtClean="0">
                <a:latin typeface="+mj-lt"/>
              </a:rPr>
              <a:t>All </a:t>
            </a:r>
            <a:r>
              <a:rPr lang="en-US" sz="2000" b="0" dirty="0">
                <a:latin typeface="+mj-lt"/>
              </a:rPr>
              <a:t>referrals that </a:t>
            </a:r>
            <a:r>
              <a:rPr lang="en-US" sz="2000" b="0" dirty="0" smtClean="0">
                <a:latin typeface="+mj-lt"/>
              </a:rPr>
              <a:t>are created in</a:t>
            </a:r>
          </a:p>
          <a:p>
            <a:pPr marL="1828800">
              <a:spcBef>
                <a:spcPct val="0"/>
              </a:spcBef>
            </a:pPr>
            <a:r>
              <a:rPr lang="en-US" sz="2000" b="0" dirty="0" smtClean="0">
                <a:latin typeface="+mj-lt"/>
              </a:rPr>
              <a:t>CWS/CMS.</a:t>
            </a:r>
            <a:endParaRPr kumimoji="0" lang="en-US" sz="2000" b="0" i="0" u="none" strike="noStrike" kern="1200" cap="none" spc="0" normalizeH="0" baseline="0" noProof="0" dirty="0" smtClean="0">
              <a:ln>
                <a:noFill/>
              </a:ln>
              <a:effectLst/>
              <a:uLnTx/>
              <a:uFillTx/>
              <a:latin typeface="+mj-lt"/>
              <a:ea typeface="+mj-ea"/>
              <a:cs typeface="Verdana"/>
            </a:endParaRPr>
          </a:p>
          <a:p>
            <a:pPr marR="0" algn="l" defTabSz="457200" rtl="0" eaLnBrk="1" fontAlgn="auto" latinLnBrk="0" hangingPunct="1">
              <a:lnSpc>
                <a:spcPct val="100000"/>
              </a:lnSpc>
              <a:spcBef>
                <a:spcPct val="0"/>
              </a:spcBef>
              <a:spcAft>
                <a:spcPts val="0"/>
              </a:spcAft>
              <a:buClrTx/>
              <a:buSzTx/>
              <a:tabLst/>
            </a:pPr>
            <a:endParaRPr kumimoji="0" lang="en-US" sz="2000" b="0" i="0" u="none" strike="noStrike" kern="1200" cap="none" spc="0" normalizeH="0" baseline="0" noProof="0" dirty="0" smtClean="0">
              <a:ln>
                <a:noFill/>
              </a:ln>
              <a:effectLst/>
              <a:uLnTx/>
              <a:uFillTx/>
              <a:latin typeface="+mj-lt"/>
              <a:ea typeface="+mj-ea"/>
              <a:cs typeface="Verdana"/>
            </a:endParaRPr>
          </a:p>
          <a:p>
            <a:pPr marR="0" algn="l" defTabSz="457200" rtl="0" eaLnBrk="1" fontAlgn="auto" latinLnBrk="0" hangingPunct="1">
              <a:lnSpc>
                <a:spcPct val="100000"/>
              </a:lnSpc>
              <a:spcBef>
                <a:spcPct val="0"/>
              </a:spcBef>
              <a:spcAft>
                <a:spcPts val="0"/>
              </a:spcAft>
              <a:buClrTx/>
              <a:buSzTx/>
              <a:tabLst>
                <a:tab pos="1379538" algn="l"/>
              </a:tabLst>
            </a:pPr>
            <a:r>
              <a:rPr kumimoji="0" lang="en-US" sz="2000" b="1" i="0" u="none" strike="noStrike" kern="1200" cap="none" spc="0" normalizeH="0" baseline="0" noProof="0" dirty="0" smtClean="0">
                <a:ln>
                  <a:noFill/>
                </a:ln>
                <a:effectLst/>
                <a:uLnTx/>
                <a:uFillTx/>
                <a:latin typeface="+mj-lt"/>
                <a:ea typeface="+mj-ea"/>
                <a:cs typeface="Verdana"/>
              </a:rPr>
              <a:t>Who: 		</a:t>
            </a:r>
            <a:r>
              <a:rPr kumimoji="0" lang="en-US" sz="2000" b="0" i="0" u="none" strike="noStrike" kern="1200" cap="none" spc="0" normalizeH="0" baseline="0" noProof="0" dirty="0" smtClean="0">
                <a:ln>
                  <a:noFill/>
                </a:ln>
                <a:effectLst/>
                <a:uLnTx/>
                <a:uFillTx/>
                <a:latin typeface="+mj-lt"/>
                <a:ea typeface="+mj-ea"/>
                <a:cs typeface="Verdana"/>
              </a:rPr>
              <a:t>Worker receiving</a:t>
            </a:r>
            <a:r>
              <a:rPr kumimoji="0" lang="en-US" sz="2000" b="0" i="0" u="none" strike="noStrike" kern="1200" cap="none" spc="0" normalizeH="0" noProof="0" dirty="0" smtClean="0">
                <a:ln>
                  <a:noFill/>
                </a:ln>
                <a:effectLst/>
                <a:uLnTx/>
                <a:uFillTx/>
                <a:latin typeface="+mj-lt"/>
                <a:ea typeface="+mj-ea"/>
                <a:cs typeface="Verdana"/>
              </a:rPr>
              <a:t> </a:t>
            </a:r>
            <a:r>
              <a:rPr kumimoji="0" lang="en-US" sz="2000" b="0" i="0" u="none" strike="noStrike" kern="1200" cap="none" spc="0" normalizeH="0" baseline="0" noProof="0" dirty="0" smtClean="0">
                <a:ln>
                  <a:noFill/>
                </a:ln>
                <a:effectLst/>
                <a:uLnTx/>
                <a:uFillTx/>
                <a:latin typeface="+mj-lt"/>
                <a:ea typeface="+mj-ea"/>
                <a:cs typeface="Verdana"/>
              </a:rPr>
              <a:t>referral.</a:t>
            </a:r>
          </a:p>
          <a:p>
            <a:pPr marR="0" algn="l" defTabSz="457200" rtl="0" eaLnBrk="1" fontAlgn="auto" latinLnBrk="0" hangingPunct="1">
              <a:lnSpc>
                <a:spcPct val="100000"/>
              </a:lnSpc>
              <a:spcBef>
                <a:spcPct val="0"/>
              </a:spcBef>
              <a:spcAft>
                <a:spcPts val="0"/>
              </a:spcAft>
              <a:buClrTx/>
              <a:buSzTx/>
              <a:tabLst/>
            </a:pPr>
            <a:endParaRPr kumimoji="0" lang="en-US" sz="2000" b="1" i="0" u="none" strike="noStrike" kern="1200" cap="none" spc="0" normalizeH="0" baseline="0" noProof="0" dirty="0" smtClean="0">
              <a:ln>
                <a:noFill/>
              </a:ln>
              <a:effectLst/>
              <a:uLnTx/>
              <a:uFillTx/>
              <a:latin typeface="+mj-lt"/>
              <a:ea typeface="+mj-ea"/>
              <a:cs typeface="Verdana"/>
            </a:endParaRPr>
          </a:p>
          <a:p>
            <a:pPr>
              <a:spcBef>
                <a:spcPct val="0"/>
              </a:spcBef>
              <a:tabLst>
                <a:tab pos="1765300" algn="l"/>
              </a:tabLst>
            </a:pPr>
            <a:r>
              <a:rPr kumimoji="0" lang="en-US" sz="2000" b="1" i="0" u="none" strike="noStrike" kern="1200" cap="none" spc="0" normalizeH="0" baseline="0" noProof="0" dirty="0" smtClean="0">
                <a:ln>
                  <a:noFill/>
                </a:ln>
                <a:effectLst/>
                <a:uLnTx/>
                <a:uFillTx/>
                <a:latin typeface="+mj-lt"/>
                <a:ea typeface="+mj-ea"/>
                <a:cs typeface="Verdana"/>
              </a:rPr>
              <a:t>When:</a:t>
            </a:r>
            <a:r>
              <a:rPr kumimoji="0" lang="en-US" sz="2000" b="0" i="0" u="none" strike="noStrike" kern="1200" cap="none" spc="0" normalizeH="0" baseline="0" noProof="0" dirty="0" smtClean="0">
                <a:ln>
                  <a:noFill/>
                </a:ln>
                <a:effectLst/>
                <a:uLnTx/>
                <a:uFillTx/>
                <a:latin typeface="+mj-lt"/>
                <a:ea typeface="+mj-ea"/>
                <a:cs typeface="Verdana"/>
              </a:rPr>
              <a:t> 		</a:t>
            </a:r>
            <a:r>
              <a:rPr lang="en-US" sz="2000" b="0" dirty="0" smtClean="0">
                <a:latin typeface="+mj-lt"/>
              </a:rPr>
              <a:t>Immediately </a:t>
            </a:r>
            <a:r>
              <a:rPr lang="en-US" sz="2000" b="0" dirty="0">
                <a:latin typeface="+mj-lt"/>
              </a:rPr>
              <a:t>upon </a:t>
            </a:r>
            <a:r>
              <a:rPr lang="en-US" sz="2000" b="0" dirty="0" smtClean="0">
                <a:latin typeface="+mj-lt"/>
              </a:rPr>
              <a:t>				receipt </a:t>
            </a:r>
            <a:r>
              <a:rPr lang="en-US" sz="2000" b="0" dirty="0">
                <a:latin typeface="+mj-lt"/>
              </a:rPr>
              <a:t>of the call</a:t>
            </a:r>
            <a:r>
              <a:rPr lang="en-US" sz="2000" b="0" dirty="0" smtClean="0">
                <a:latin typeface="+mj-lt"/>
              </a:rPr>
              <a:t>.</a:t>
            </a:r>
            <a:endParaRPr kumimoji="0" lang="en-US" sz="2000" b="0" i="0" u="none" strike="noStrike" kern="1200" cap="none" spc="0" normalizeH="0" baseline="0" noProof="0" dirty="0" smtClean="0">
              <a:ln>
                <a:noFill/>
              </a:ln>
              <a:effectLst/>
              <a:uLnTx/>
              <a:uFillTx/>
              <a:latin typeface="+mj-lt"/>
              <a:ea typeface="+mj-ea"/>
              <a:cs typeface="Verdana"/>
            </a:endParaRPr>
          </a:p>
          <a:p>
            <a:pPr marR="0" algn="l" defTabSz="457200" rtl="0" eaLnBrk="1" fontAlgn="auto" latinLnBrk="0" hangingPunct="1">
              <a:lnSpc>
                <a:spcPct val="100000"/>
              </a:lnSpc>
              <a:spcBef>
                <a:spcPct val="0"/>
              </a:spcBef>
              <a:spcAft>
                <a:spcPts val="0"/>
              </a:spcAft>
              <a:buClrTx/>
              <a:buSzTx/>
              <a:tabLst/>
            </a:pPr>
            <a:endParaRPr kumimoji="0" lang="en-US" sz="2000" b="0" i="0" u="none" strike="noStrike" kern="1200" cap="none" spc="0" normalizeH="0" noProof="0" dirty="0" smtClean="0">
              <a:ln>
                <a:noFill/>
              </a:ln>
              <a:effectLst/>
              <a:uLnTx/>
              <a:uFillTx/>
              <a:latin typeface="+mj-lt"/>
              <a:ea typeface="+mj-ea"/>
              <a:cs typeface="Verdana"/>
            </a:endParaRPr>
          </a:p>
          <a:p>
            <a:pPr marR="0" algn="l" defTabSz="457200" rtl="0" eaLnBrk="1" fontAlgn="auto" latinLnBrk="0" hangingPunct="1">
              <a:lnSpc>
                <a:spcPct val="100000"/>
              </a:lnSpc>
              <a:spcBef>
                <a:spcPct val="0"/>
              </a:spcBef>
              <a:spcAft>
                <a:spcPts val="0"/>
              </a:spcAft>
              <a:buClrTx/>
              <a:buSzTx/>
              <a:tabLst>
                <a:tab pos="1539875" algn="l"/>
              </a:tabLst>
            </a:pPr>
            <a:r>
              <a:rPr lang="en-US" sz="2000" b="1" dirty="0" smtClean="0">
                <a:latin typeface="+mj-lt"/>
                <a:ea typeface="+mj-ea"/>
                <a:cs typeface="Verdana"/>
              </a:rPr>
              <a:t>Decision:</a:t>
            </a:r>
            <a:r>
              <a:rPr lang="en-US" sz="2000" b="1" dirty="0">
                <a:latin typeface="+mj-lt"/>
                <a:ea typeface="+mj-ea"/>
                <a:cs typeface="Verdana"/>
              </a:rPr>
              <a:t>	</a:t>
            </a:r>
            <a:r>
              <a:rPr lang="en-US" sz="2000" b="1" dirty="0" smtClean="0">
                <a:latin typeface="+mj-lt"/>
                <a:ea typeface="+mj-ea"/>
                <a:cs typeface="Verdana"/>
              </a:rPr>
              <a:t>	</a:t>
            </a:r>
            <a:r>
              <a:rPr lang="en-US" sz="2000" b="0" smtClean="0">
                <a:latin typeface="+mj-lt"/>
                <a:ea typeface="+mj-ea"/>
                <a:cs typeface="Verdana"/>
              </a:rPr>
              <a:t>Does the referral </a:t>
            </a:r>
            <a:r>
              <a:rPr lang="en-US" sz="2000" b="0" dirty="0" smtClean="0">
                <a:latin typeface="+mj-lt"/>
                <a:ea typeface="+mj-ea"/>
                <a:cs typeface="Verdana"/>
              </a:rPr>
              <a:t>require</a:t>
            </a:r>
          </a:p>
          <a:p>
            <a:pPr marL="1828800" marR="0" algn="l" defTabSz="457200" rtl="0" eaLnBrk="1" fontAlgn="auto" latinLnBrk="0" hangingPunct="1">
              <a:lnSpc>
                <a:spcPct val="100000"/>
              </a:lnSpc>
              <a:spcBef>
                <a:spcPct val="0"/>
              </a:spcBef>
              <a:spcAft>
                <a:spcPts val="0"/>
              </a:spcAft>
              <a:buClrTx/>
              <a:buSzTx/>
              <a:tabLst>
                <a:tab pos="1539875" algn="l"/>
              </a:tabLst>
            </a:pPr>
            <a:r>
              <a:rPr lang="en-US" sz="2000" b="0" dirty="0" smtClean="0">
                <a:latin typeface="+mj-lt"/>
                <a:ea typeface="+mj-ea"/>
                <a:cs typeface="Verdana"/>
              </a:rPr>
              <a:t>investigation? What is the response time? </a:t>
            </a:r>
          </a:p>
        </p:txBody>
      </p:sp>
      <p:sp>
        <p:nvSpPr>
          <p:cNvPr id="6" name="Title 1"/>
          <p:cNvSpPr>
            <a:spLocks noGrp="1"/>
          </p:cNvSpPr>
          <p:nvPr>
            <p:ph type="title"/>
          </p:nvPr>
        </p:nvSpPr>
        <p:spPr>
          <a:xfrm>
            <a:off x="266700" y="1"/>
            <a:ext cx="8722318" cy="961998"/>
          </a:xfrm>
        </p:spPr>
        <p:txBody>
          <a:bodyPr/>
          <a:lstStyle/>
          <a:p>
            <a:r>
              <a:rPr lang="en-US" sz="2400" b="0" dirty="0">
                <a:solidFill>
                  <a:schemeClr val="tx1"/>
                </a:solidFill>
                <a:latin typeface="Verdana" pitchFamily="34" charset="0"/>
                <a:cs typeface="Verdana" pitchFamily="34" charset="0"/>
              </a:rPr>
              <a:t>The </a:t>
            </a:r>
            <a:r>
              <a:rPr lang="en-US" sz="2400" b="0" dirty="0" smtClean="0">
                <a:solidFill>
                  <a:schemeClr val="tx1"/>
                </a:solidFill>
                <a:latin typeface="Verdana" pitchFamily="34" charset="0"/>
                <a:cs typeface="Verdana" pitchFamily="34" charset="0"/>
              </a:rPr>
              <a:t>SDM</a:t>
            </a:r>
            <a:r>
              <a:rPr lang="en-US" sz="2400" b="0" baseline="30000" dirty="0" smtClean="0">
                <a:solidFill>
                  <a:schemeClr val="tx1"/>
                </a:solidFill>
                <a:latin typeface="Verdana" pitchFamily="34" charset="0"/>
                <a:cs typeface="Verdana" pitchFamily="34" charset="0"/>
              </a:rPr>
              <a:t>®</a:t>
            </a:r>
            <a:r>
              <a:rPr lang="en-US" sz="2400" b="0" dirty="0" smtClean="0">
                <a:solidFill>
                  <a:schemeClr val="tx1"/>
                </a:solidFill>
                <a:latin typeface="Verdana" pitchFamily="34" charset="0"/>
                <a:cs typeface="Verdana" pitchFamily="34" charset="0"/>
              </a:rPr>
              <a:t> </a:t>
            </a:r>
            <a:r>
              <a:rPr lang="en-US" sz="2400" b="0" dirty="0">
                <a:solidFill>
                  <a:schemeClr val="tx1"/>
                </a:solidFill>
                <a:latin typeface="Verdana" pitchFamily="34" charset="0"/>
                <a:cs typeface="Verdana" pitchFamily="34" charset="0"/>
              </a:rPr>
              <a:t>Screening and Response Priority Assessment Offers Specific Guidance</a:t>
            </a:r>
          </a:p>
        </p:txBody>
      </p:sp>
      <p:sp>
        <p:nvSpPr>
          <p:cNvPr id="5" name="TextBox 4"/>
          <p:cNvSpPr txBox="1"/>
          <p:nvPr/>
        </p:nvSpPr>
        <p:spPr>
          <a:xfrm>
            <a:off x="229146" y="4621697"/>
            <a:ext cx="2401904" cy="1995003"/>
          </a:xfrm>
          <a:prstGeom prst="rect">
            <a:avLst/>
          </a:prstGeom>
        </p:spPr>
        <p:txBody>
          <a:bodyPr vert="horz" wrap="square" lIns="91440" tIns="45720" rIns="91440" bIns="45720" rtlCol="0" anchor="ctr">
            <a:normAutofit/>
          </a:bodyPr>
          <a:lstStyle/>
          <a:p>
            <a:pPr marL="0" lvl="1" indent="0" defTabSz="457200" eaLnBrk="1" fontAlgn="auto" hangingPunct="1">
              <a:spcAft>
                <a:spcPts val="0"/>
              </a:spcAft>
            </a:pPr>
            <a:r>
              <a:rPr lang="en-US" sz="2000" b="0" dirty="0">
                <a:latin typeface="+mj-lt"/>
                <a:ea typeface="Tahoma" pitchFamily="34" charset="0"/>
                <a:cs typeface="Tahoma" pitchFamily="34" charset="0"/>
              </a:rPr>
              <a:t>Screening and Response Priority </a:t>
            </a:r>
            <a:r>
              <a:rPr lang="en-US" sz="2000" b="0" dirty="0" smtClean="0">
                <a:latin typeface="+mj-lt"/>
                <a:ea typeface="Tahoma" pitchFamily="34" charset="0"/>
                <a:cs typeface="Tahoma" pitchFamily="34" charset="0"/>
              </a:rPr>
              <a:t>Assessment</a:t>
            </a:r>
            <a:endParaRPr lang="en-US" sz="2000" b="0" dirty="0">
              <a:latin typeface="+mj-lt"/>
              <a:ea typeface="Tahoma" pitchFamily="34" charset="0"/>
              <a:cs typeface="Tahoma" pitchFamily="34" charset="0"/>
            </a:endParaRPr>
          </a:p>
        </p:txBody>
      </p:sp>
    </p:spTree>
    <p:extLst>
      <p:ext uri="{BB962C8B-B14F-4D97-AF65-F5344CB8AC3E}">
        <p14:creationId xmlns:p14="http://schemas.microsoft.com/office/powerpoint/2010/main" val="11334187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195053821"/>
              </p:ext>
            </p:extLst>
          </p:nvPr>
        </p:nvGraphicFramePr>
        <p:xfrm>
          <a:off x="533400" y="2133600"/>
          <a:ext cx="8266051" cy="4427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sz="2400" dirty="0">
                <a:solidFill>
                  <a:schemeClr val="tx1"/>
                </a:solidFill>
                <a:latin typeface="Verdana" pitchFamily="34" charset="0"/>
                <a:cs typeface="Verdana" pitchFamily="34" charset="0"/>
              </a:rPr>
              <a:t>Field Update for </a:t>
            </a:r>
            <a:r>
              <a:rPr lang="en-US" sz="2400" dirty="0" smtClean="0">
                <a:solidFill>
                  <a:schemeClr val="tx1"/>
                </a:solidFill>
                <a:latin typeface="Verdana" pitchFamily="34" charset="0"/>
                <a:cs typeface="Verdana" pitchFamily="34" charset="0"/>
              </a:rPr>
              <a:t>Supervisors</a:t>
            </a:r>
            <a:endParaRPr lang="en-US" sz="2400" dirty="0"/>
          </a:p>
        </p:txBody>
      </p:sp>
    </p:spTree>
    <p:extLst>
      <p:ext uri="{BB962C8B-B14F-4D97-AF65-F5344CB8AC3E}">
        <p14:creationId xmlns:p14="http://schemas.microsoft.com/office/powerpoint/2010/main" val="40079562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sz="2400" dirty="0">
                <a:solidFill>
                  <a:schemeClr val="tx1"/>
                </a:solidFill>
                <a:latin typeface="Verdana" pitchFamily="34" charset="0"/>
                <a:cs typeface="Verdana" pitchFamily="34" charset="0"/>
              </a:rPr>
              <a:t>Hotline Tools</a:t>
            </a:r>
          </a:p>
        </p:txBody>
      </p:sp>
      <p:sp>
        <p:nvSpPr>
          <p:cNvPr id="27651" name="Rectangle 3"/>
          <p:cNvSpPr>
            <a:spLocks noGrp="1" noChangeArrowheads="1"/>
          </p:cNvSpPr>
          <p:nvPr>
            <p:ph idx="4294967295"/>
          </p:nvPr>
        </p:nvSpPr>
        <p:spPr>
          <a:xfrm>
            <a:off x="4495800" y="1524000"/>
            <a:ext cx="4191000" cy="4876800"/>
          </a:xfrm>
        </p:spPr>
        <p:txBody>
          <a:bodyPr/>
          <a:lstStyle/>
          <a:p>
            <a:pPr marL="455613" indent="-455613" algn="just" defTabSz="912813" eaLnBrk="1" hangingPunct="1">
              <a:spcBef>
                <a:spcPct val="0"/>
              </a:spcBef>
              <a:buFont typeface="Wingdings" panose="05000000000000000000" pitchFamily="2" charset="2"/>
              <a:buNone/>
            </a:pPr>
            <a:r>
              <a:rPr lang="en-US" altLang="en-US" sz="2000" dirty="0" smtClean="0"/>
              <a:t>Practice activity</a:t>
            </a:r>
          </a:p>
          <a:p>
            <a:pPr marL="455613" indent="-455613" algn="just" defTabSz="912813" eaLnBrk="1" hangingPunct="1">
              <a:spcBef>
                <a:spcPct val="0"/>
              </a:spcBef>
              <a:buFont typeface="Wingdings" panose="05000000000000000000" pitchFamily="2" charset="2"/>
              <a:buNone/>
            </a:pPr>
            <a:endParaRPr lang="en-US" altLang="en-US" sz="2000" dirty="0" smtClean="0"/>
          </a:p>
          <a:p>
            <a:pPr marL="914400" lvl="1" indent="-458788" defTabSz="912813">
              <a:defRPr/>
            </a:pPr>
            <a:r>
              <a:rPr lang="en-US" altLang="en-US" sz="2000" dirty="0"/>
              <a:t>Read </a:t>
            </a:r>
            <a:r>
              <a:rPr lang="en-US" altLang="en-US" sz="2000" dirty="0" smtClean="0"/>
              <a:t>Segment 1 </a:t>
            </a:r>
            <a:r>
              <a:rPr lang="en-US" altLang="en-US" sz="2000" dirty="0"/>
              <a:t>of the </a:t>
            </a:r>
            <a:r>
              <a:rPr lang="en-US" altLang="en-US" sz="2000" smtClean="0"/>
              <a:t>Jefferson/Baxter case, on pages 2</a:t>
            </a:r>
            <a:r>
              <a:rPr lang="en-US" altLang="en-US" sz="2000" smtClean="0">
                <a:latin typeface="Verdana" panose="020B0604030504040204" pitchFamily="34" charset="0"/>
                <a:ea typeface="Verdana" panose="020B0604030504040204" pitchFamily="34" charset="0"/>
                <a:cs typeface="Verdana" panose="020B0604030504040204" pitchFamily="34" charset="0"/>
              </a:rPr>
              <a:t>–</a:t>
            </a:r>
            <a:r>
              <a:rPr lang="en-US" altLang="en-US" sz="2000" smtClean="0"/>
              <a:t>3 </a:t>
            </a:r>
            <a:r>
              <a:rPr lang="en-US" altLang="en-US" sz="2000" dirty="0" smtClean="0"/>
              <a:t>of the case example</a:t>
            </a:r>
          </a:p>
          <a:p>
            <a:pPr marL="914400" lvl="1" indent="-458788" defTabSz="912813">
              <a:defRPr/>
            </a:pPr>
            <a:endParaRPr lang="en-US" altLang="en-US" sz="2000" dirty="0"/>
          </a:p>
          <a:p>
            <a:pPr marL="914400" lvl="1" indent="-458788" defTabSz="912813">
              <a:defRPr/>
            </a:pPr>
            <a:r>
              <a:rPr lang="en-US" altLang="en-US" sz="2000" dirty="0"/>
              <a:t>Complete hotline tools (screening, response priority, and path</a:t>
            </a:r>
            <a:r>
              <a:rPr lang="en-US" altLang="en-US" sz="2000" dirty="0" smtClean="0"/>
              <a:t>)</a:t>
            </a:r>
          </a:p>
          <a:p>
            <a:pPr marL="914400" lvl="1" indent="-458788" defTabSz="912813">
              <a:defRPr/>
            </a:pPr>
            <a:endParaRPr lang="en-US" altLang="en-US" sz="2000" dirty="0"/>
          </a:p>
          <a:p>
            <a:pPr marL="914400" lvl="1" indent="-458788" defTabSz="912813">
              <a:defRPr/>
            </a:pPr>
            <a:r>
              <a:rPr lang="en-US" altLang="en-US" sz="2000" dirty="0"/>
              <a:t>Use </a:t>
            </a:r>
            <a:r>
              <a:rPr lang="en-US" altLang="en-US" sz="2000" dirty="0" smtClean="0"/>
              <a:t>definitions in the P&amp;P manual</a:t>
            </a:r>
            <a:endParaRPr lang="en-US" altLang="en-US"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580" y="1676400"/>
            <a:ext cx="3845220" cy="2557463"/>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sz="2400" dirty="0">
                <a:solidFill>
                  <a:schemeClr val="tx1"/>
                </a:solidFill>
                <a:latin typeface="Verdana" pitchFamily="34" charset="0"/>
                <a:cs typeface="Verdana" pitchFamily="34" charset="0"/>
              </a:rPr>
              <a:t>Narrative</a:t>
            </a:r>
          </a:p>
        </p:txBody>
      </p:sp>
      <p:graphicFrame>
        <p:nvGraphicFramePr>
          <p:cNvPr id="5" name="Diagram 4"/>
          <p:cNvGraphicFramePr/>
          <p:nvPr>
            <p:extLst>
              <p:ext uri="{D42A27DB-BD31-4B8C-83A1-F6EECF244321}">
                <p14:modId xmlns:p14="http://schemas.microsoft.com/office/powerpoint/2010/main" val="63345353"/>
              </p:ext>
            </p:extLst>
          </p:nvPr>
        </p:nvGraphicFramePr>
        <p:xfrm>
          <a:off x="457200" y="1397000"/>
          <a:ext cx="8534400" cy="523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0"/>
            <a:ext cx="8686800" cy="962025"/>
          </a:xfrm>
        </p:spPr>
        <p:txBody>
          <a:bodyPr/>
          <a:lstStyle/>
          <a:p>
            <a:r>
              <a:rPr lang="en-US" sz="2400" smtClean="0">
                <a:solidFill>
                  <a:schemeClr val="tx1"/>
                </a:solidFill>
                <a:latin typeface="Verdana" pitchFamily="34" charset="0"/>
                <a:cs typeface="Verdana" pitchFamily="34" charset="0"/>
              </a:rPr>
              <a:t>The SDM</a:t>
            </a:r>
            <a:r>
              <a:rPr lang="en-US" sz="2400" baseline="30000" dirty="0" smtClean="0">
                <a:solidFill>
                  <a:schemeClr val="tx1"/>
                </a:solidFill>
                <a:latin typeface="Verdana" pitchFamily="34" charset="0"/>
                <a:cs typeface="Verdana" pitchFamily="34" charset="0"/>
              </a:rPr>
              <a:t>®</a:t>
            </a:r>
            <a:r>
              <a:rPr lang="en-US" sz="2400" dirty="0" smtClean="0">
                <a:solidFill>
                  <a:schemeClr val="tx1"/>
                </a:solidFill>
                <a:latin typeface="Verdana" pitchFamily="34" charset="0"/>
                <a:cs typeface="Verdana" pitchFamily="34" charset="0"/>
              </a:rPr>
              <a:t> </a:t>
            </a:r>
            <a:r>
              <a:rPr lang="en-US" sz="2400" dirty="0">
                <a:solidFill>
                  <a:schemeClr val="tx1"/>
                </a:solidFill>
                <a:latin typeface="Verdana" pitchFamily="34" charset="0"/>
                <a:cs typeface="Verdana" pitchFamily="34" charset="0"/>
              </a:rPr>
              <a:t>Assessments Are a Prompt for Practice</a:t>
            </a:r>
          </a:p>
        </p:txBody>
      </p:sp>
      <p:graphicFrame>
        <p:nvGraphicFramePr>
          <p:cNvPr id="4" name="Content Placeholder 5"/>
          <p:cNvGraphicFramePr>
            <a:graphicFrameLocks/>
          </p:cNvGraphicFramePr>
          <p:nvPr>
            <p:extLst>
              <p:ext uri="{D42A27DB-BD31-4B8C-83A1-F6EECF244321}">
                <p14:modId xmlns:p14="http://schemas.microsoft.com/office/powerpoint/2010/main" val="2719658350"/>
              </p:ext>
            </p:extLst>
          </p:nvPr>
        </p:nvGraphicFramePr>
        <p:xfrm>
          <a:off x="1475044" y="917930"/>
          <a:ext cx="5958289" cy="6277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19073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
          </p:nvPr>
        </p:nvSpPr>
        <p:spPr>
          <a:xfrm>
            <a:off x="5791200" y="1610580"/>
            <a:ext cx="2895600" cy="4144963"/>
          </a:xfrm>
        </p:spPr>
        <p:txBody>
          <a:bodyPr/>
          <a:lstStyle/>
          <a:p>
            <a:r>
              <a:rPr lang="en-US" sz="3200" dirty="0" smtClean="0"/>
              <a:t>Let’s examine the format of </a:t>
            </a:r>
            <a:r>
              <a:rPr lang="en-US" sz="3200" smtClean="0"/>
              <a:t>the screener </a:t>
            </a:r>
            <a:r>
              <a:rPr lang="en-US" sz="3200" dirty="0" smtClean="0"/>
              <a:t>narrative</a:t>
            </a:r>
          </a:p>
          <a:p>
            <a:endParaRPr lang="en-US" sz="3200" dirty="0"/>
          </a:p>
        </p:txBody>
      </p:sp>
      <p:pic>
        <p:nvPicPr>
          <p:cNvPr id="6" name="Content Placeholder 5"/>
          <p:cNvPicPr>
            <a:picLocks noGrp="1" noChangeAspect="1"/>
          </p:cNvPicPr>
          <p:nvPr>
            <p:ph sz="quarter" idx="12"/>
          </p:nvPr>
        </p:nvPicPr>
        <p:blipFill>
          <a:blip r:embed="rId3" cstate="print">
            <a:extLst>
              <a:ext uri="{28A0092B-C50C-407E-A947-70E740481C1C}">
                <a14:useLocalDpi xmlns:a14="http://schemas.microsoft.com/office/drawing/2010/main" val="0"/>
              </a:ext>
            </a:extLst>
          </a:blip>
          <a:stretch>
            <a:fillRect/>
          </a:stretch>
        </p:blipFill>
        <p:spPr>
          <a:xfrm>
            <a:off x="457200" y="1591823"/>
            <a:ext cx="4800600" cy="3177862"/>
          </a:xfrm>
        </p:spPr>
      </p:pic>
      <p:sp>
        <p:nvSpPr>
          <p:cNvPr id="5" name="Title 4"/>
          <p:cNvSpPr>
            <a:spLocks noGrp="1"/>
          </p:cNvSpPr>
          <p:nvPr>
            <p:ph type="title"/>
          </p:nvPr>
        </p:nvSpPr>
        <p:spPr/>
        <p:txBody>
          <a:bodyPr/>
          <a:lstStyle/>
          <a:p>
            <a:r>
              <a:rPr lang="en-US" sz="2400" b="0" dirty="0">
                <a:solidFill>
                  <a:schemeClr val="tx1"/>
                </a:solidFill>
                <a:latin typeface="Verdana" pitchFamily="34" charset="0"/>
                <a:cs typeface="Verdana" pitchFamily="34" charset="0"/>
              </a:rPr>
              <a:t>Format of </a:t>
            </a:r>
            <a:r>
              <a:rPr lang="en-US" sz="2400" b="0" dirty="0" smtClean="0">
                <a:solidFill>
                  <a:schemeClr val="tx1"/>
                </a:solidFill>
                <a:latin typeface="Verdana" pitchFamily="34" charset="0"/>
                <a:cs typeface="Verdana" pitchFamily="34" charset="0"/>
              </a:rPr>
              <a:t>Screener Narrative</a:t>
            </a:r>
            <a:endParaRPr lang="en-US" sz="2400" b="0" dirty="0">
              <a:solidFill>
                <a:schemeClr val="tx1"/>
              </a:solidFill>
              <a:latin typeface="Verdana" pitchFamily="34" charset="0"/>
              <a:cs typeface="Verdana" pitchFamily="34" charset="0"/>
            </a:endParaRPr>
          </a:p>
        </p:txBody>
      </p:sp>
    </p:spTree>
    <p:extLst>
      <p:ext uri="{BB962C8B-B14F-4D97-AF65-F5344CB8AC3E}">
        <p14:creationId xmlns:p14="http://schemas.microsoft.com/office/powerpoint/2010/main" val="1398728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1371600" y="1981200"/>
            <a:ext cx="6350000" cy="4385734"/>
          </a:xfrm>
        </p:spPr>
        <p:txBody>
          <a:bodyPr/>
          <a:lstStyle/>
          <a:p>
            <a:pPr algn="ctr" defTabSz="912813"/>
            <a:r>
              <a:rPr lang="en-US" altLang="en-US" sz="4500" b="1" smtClean="0">
                <a:solidFill>
                  <a:schemeClr val="tx1"/>
                </a:solidFill>
              </a:rPr>
              <a:t>The SDM</a:t>
            </a:r>
            <a:r>
              <a:rPr lang="en-US" altLang="en-US" sz="4400" baseline="30000" dirty="0" smtClean="0">
                <a:solidFill>
                  <a:schemeClr val="tx1"/>
                </a:solidFill>
                <a:latin typeface="Verdana" pitchFamily="34" charset="0"/>
                <a:cs typeface="Verdana" pitchFamily="34" charset="0"/>
              </a:rPr>
              <a:t>®</a:t>
            </a:r>
            <a:r>
              <a:rPr lang="en-US" altLang="en-US" sz="4500" b="1" dirty="0" smtClean="0">
                <a:solidFill>
                  <a:schemeClr val="tx1"/>
                </a:solidFill>
              </a:rPr>
              <a:t> Safety Assessment</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chemeClr val="tx1"/>
                </a:solidFill>
                <a:latin typeface="Verdana" pitchFamily="34" charset="0"/>
                <a:cs typeface="Verdana" pitchFamily="34" charset="0"/>
              </a:rPr>
              <a:t>Three Decisions in Initial Assessment/Investigations</a:t>
            </a:r>
          </a:p>
        </p:txBody>
      </p:sp>
      <p:graphicFrame>
        <p:nvGraphicFramePr>
          <p:cNvPr id="3" name="Diagram 2"/>
          <p:cNvGraphicFramePr/>
          <p:nvPr>
            <p:extLst>
              <p:ext uri="{D42A27DB-BD31-4B8C-83A1-F6EECF244321}">
                <p14:modId xmlns:p14="http://schemas.microsoft.com/office/powerpoint/2010/main" val="2076961935"/>
              </p:ext>
            </p:extLst>
          </p:nvPr>
        </p:nvGraphicFramePr>
        <p:xfrm>
          <a:off x="457200" y="1371600"/>
          <a:ext cx="8229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66212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defTabSz="912813" eaLnBrk="1" hangingPunct="1"/>
            <a:r>
              <a:rPr lang="en-US" altLang="en-US" sz="2400" dirty="0" smtClean="0">
                <a:solidFill>
                  <a:schemeClr val="tx1"/>
                </a:solidFill>
              </a:rPr>
              <a:t>SDM</a:t>
            </a:r>
            <a:r>
              <a:rPr lang="en-US" altLang="en-US" sz="2400" baseline="30000" dirty="0" smtClean="0">
                <a:solidFill>
                  <a:schemeClr val="tx1"/>
                </a:solidFill>
              </a:rPr>
              <a:t>®</a:t>
            </a:r>
            <a:r>
              <a:rPr lang="en-US" altLang="en-US" sz="2400" dirty="0" smtClean="0">
                <a:solidFill>
                  <a:schemeClr val="tx1"/>
                </a:solidFill>
              </a:rPr>
              <a:t> Policy and Procedures Overview</a:t>
            </a:r>
          </a:p>
        </p:txBody>
      </p:sp>
      <p:grpSp>
        <p:nvGrpSpPr>
          <p:cNvPr id="3" name="Group 2"/>
          <p:cNvGrpSpPr/>
          <p:nvPr/>
        </p:nvGrpSpPr>
        <p:grpSpPr>
          <a:xfrm>
            <a:off x="1638300" y="1524000"/>
            <a:ext cx="5867400" cy="5063039"/>
            <a:chOff x="723900" y="1458000"/>
            <a:chExt cx="5867400" cy="5063039"/>
          </a:xfrm>
        </p:grpSpPr>
        <p:sp>
          <p:nvSpPr>
            <p:cNvPr id="5" name="Freeform 4"/>
            <p:cNvSpPr/>
            <p:nvPr/>
          </p:nvSpPr>
          <p:spPr>
            <a:xfrm>
              <a:off x="723900" y="1458000"/>
              <a:ext cx="5867400" cy="708480"/>
            </a:xfrm>
            <a:custGeom>
              <a:avLst/>
              <a:gdLst>
                <a:gd name="connsiteX0" fmla="*/ 0 w 5867400"/>
                <a:gd name="connsiteY0" fmla="*/ 118082 h 708480"/>
                <a:gd name="connsiteX1" fmla="*/ 118082 w 5867400"/>
                <a:gd name="connsiteY1" fmla="*/ 0 h 708480"/>
                <a:gd name="connsiteX2" fmla="*/ 5749318 w 5867400"/>
                <a:gd name="connsiteY2" fmla="*/ 0 h 708480"/>
                <a:gd name="connsiteX3" fmla="*/ 5867400 w 5867400"/>
                <a:gd name="connsiteY3" fmla="*/ 118082 h 708480"/>
                <a:gd name="connsiteX4" fmla="*/ 5867400 w 5867400"/>
                <a:gd name="connsiteY4" fmla="*/ 590398 h 708480"/>
                <a:gd name="connsiteX5" fmla="*/ 5749318 w 5867400"/>
                <a:gd name="connsiteY5" fmla="*/ 708480 h 708480"/>
                <a:gd name="connsiteX6" fmla="*/ 118082 w 5867400"/>
                <a:gd name="connsiteY6" fmla="*/ 708480 h 708480"/>
                <a:gd name="connsiteX7" fmla="*/ 0 w 5867400"/>
                <a:gd name="connsiteY7" fmla="*/ 590398 h 708480"/>
                <a:gd name="connsiteX8" fmla="*/ 0 w 5867400"/>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400" h="708480">
                  <a:moveTo>
                    <a:pt x="0" y="118082"/>
                  </a:moveTo>
                  <a:cubicBezTo>
                    <a:pt x="0" y="52867"/>
                    <a:pt x="52867" y="0"/>
                    <a:pt x="118082" y="0"/>
                  </a:cubicBezTo>
                  <a:lnTo>
                    <a:pt x="5749318" y="0"/>
                  </a:lnTo>
                  <a:cubicBezTo>
                    <a:pt x="5814533" y="0"/>
                    <a:pt x="5867400" y="52867"/>
                    <a:pt x="5867400" y="118082"/>
                  </a:cubicBezTo>
                  <a:lnTo>
                    <a:pt x="5867400" y="590398"/>
                  </a:lnTo>
                  <a:cubicBezTo>
                    <a:pt x="5867400" y="655613"/>
                    <a:pt x="5814533" y="708480"/>
                    <a:pt x="5749318" y="708480"/>
                  </a:cubicBezTo>
                  <a:lnTo>
                    <a:pt x="118082" y="708480"/>
                  </a:lnTo>
                  <a:cubicBezTo>
                    <a:pt x="52867" y="708480"/>
                    <a:pt x="0" y="655613"/>
                    <a:pt x="0" y="590398"/>
                  </a:cubicBezTo>
                  <a:lnTo>
                    <a:pt x="0" y="118082"/>
                  </a:lnTo>
                  <a:close/>
                </a:path>
              </a:pathLst>
            </a:custGeom>
            <a:solidFill>
              <a:schemeClr val="accent1"/>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256359" tIns="34585" rIns="256359" bIns="34585" numCol="1" spcCol="1270" anchor="ctr" anchorCtr="0">
              <a:noAutofit/>
            </a:bodyPr>
            <a:lstStyle/>
            <a:p>
              <a:pPr lvl="0" algn="ctr" defTabSz="1066800">
                <a:lnSpc>
                  <a:spcPct val="90000"/>
                </a:lnSpc>
                <a:spcBef>
                  <a:spcPct val="0"/>
                </a:spcBef>
                <a:spcAft>
                  <a:spcPct val="35000"/>
                </a:spcAft>
              </a:pPr>
              <a:r>
                <a:rPr lang="en-US" altLang="en-US" sz="2400" kern="1200" dirty="0" smtClean="0"/>
                <a:t>Tool</a:t>
              </a:r>
              <a:endParaRPr lang="en-US" sz="2400" kern="1200" dirty="0"/>
            </a:p>
          </p:txBody>
        </p:sp>
        <p:sp>
          <p:nvSpPr>
            <p:cNvPr id="7" name="Freeform 6"/>
            <p:cNvSpPr/>
            <p:nvPr/>
          </p:nvSpPr>
          <p:spPr>
            <a:xfrm>
              <a:off x="723900" y="2546640"/>
              <a:ext cx="5867400" cy="708480"/>
            </a:xfrm>
            <a:custGeom>
              <a:avLst/>
              <a:gdLst>
                <a:gd name="connsiteX0" fmla="*/ 0 w 5867400"/>
                <a:gd name="connsiteY0" fmla="*/ 118082 h 708480"/>
                <a:gd name="connsiteX1" fmla="*/ 118082 w 5867400"/>
                <a:gd name="connsiteY1" fmla="*/ 0 h 708480"/>
                <a:gd name="connsiteX2" fmla="*/ 5749318 w 5867400"/>
                <a:gd name="connsiteY2" fmla="*/ 0 h 708480"/>
                <a:gd name="connsiteX3" fmla="*/ 5867400 w 5867400"/>
                <a:gd name="connsiteY3" fmla="*/ 118082 h 708480"/>
                <a:gd name="connsiteX4" fmla="*/ 5867400 w 5867400"/>
                <a:gd name="connsiteY4" fmla="*/ 590398 h 708480"/>
                <a:gd name="connsiteX5" fmla="*/ 5749318 w 5867400"/>
                <a:gd name="connsiteY5" fmla="*/ 708480 h 708480"/>
                <a:gd name="connsiteX6" fmla="*/ 118082 w 5867400"/>
                <a:gd name="connsiteY6" fmla="*/ 708480 h 708480"/>
                <a:gd name="connsiteX7" fmla="*/ 0 w 5867400"/>
                <a:gd name="connsiteY7" fmla="*/ 590398 h 708480"/>
                <a:gd name="connsiteX8" fmla="*/ 0 w 5867400"/>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400" h="708480">
                  <a:moveTo>
                    <a:pt x="0" y="118082"/>
                  </a:moveTo>
                  <a:cubicBezTo>
                    <a:pt x="0" y="52867"/>
                    <a:pt x="52867" y="0"/>
                    <a:pt x="118082" y="0"/>
                  </a:cubicBezTo>
                  <a:lnTo>
                    <a:pt x="5749318" y="0"/>
                  </a:lnTo>
                  <a:cubicBezTo>
                    <a:pt x="5814533" y="0"/>
                    <a:pt x="5867400" y="52867"/>
                    <a:pt x="5867400" y="118082"/>
                  </a:cubicBezTo>
                  <a:lnTo>
                    <a:pt x="5867400" y="590398"/>
                  </a:lnTo>
                  <a:cubicBezTo>
                    <a:pt x="5867400" y="655613"/>
                    <a:pt x="5814533" y="708480"/>
                    <a:pt x="5749318" y="708480"/>
                  </a:cubicBezTo>
                  <a:lnTo>
                    <a:pt x="118082" y="708480"/>
                  </a:lnTo>
                  <a:cubicBezTo>
                    <a:pt x="52867" y="708480"/>
                    <a:pt x="0" y="655613"/>
                    <a:pt x="0" y="590398"/>
                  </a:cubicBezTo>
                  <a:lnTo>
                    <a:pt x="0" y="118082"/>
                  </a:lnTo>
                  <a:close/>
                </a:path>
              </a:pathLst>
            </a:custGeom>
            <a:solidFill>
              <a:schemeClr val="accent2"/>
            </a:solidFill>
          </p:spPr>
          <p:style>
            <a:lnRef idx="2">
              <a:schemeClr val="lt1">
                <a:hueOff val="0"/>
                <a:satOff val="0"/>
                <a:lumOff val="0"/>
                <a:alphaOff val="0"/>
              </a:schemeClr>
            </a:lnRef>
            <a:fillRef idx="1">
              <a:scrgbClr r="0" g="0" b="0"/>
            </a:fillRef>
            <a:effectRef idx="0">
              <a:schemeClr val="accent2">
                <a:hueOff val="2440003"/>
                <a:satOff val="0"/>
                <a:lumOff val="-4265"/>
                <a:alphaOff val="0"/>
              </a:schemeClr>
            </a:effectRef>
            <a:fontRef idx="minor">
              <a:schemeClr val="lt1"/>
            </a:fontRef>
          </p:style>
          <p:txBody>
            <a:bodyPr spcFirstLastPara="0" vert="horz" wrap="square" lIns="256359" tIns="34585" rIns="256359" bIns="34585" numCol="1" spcCol="1270" anchor="ctr" anchorCtr="0">
              <a:noAutofit/>
            </a:bodyPr>
            <a:lstStyle/>
            <a:p>
              <a:pPr lvl="0" algn="ctr" defTabSz="1066800">
                <a:lnSpc>
                  <a:spcPct val="90000"/>
                </a:lnSpc>
                <a:spcBef>
                  <a:spcPct val="0"/>
                </a:spcBef>
                <a:spcAft>
                  <a:spcPct val="35000"/>
                </a:spcAft>
              </a:pPr>
              <a:r>
                <a:rPr lang="en-US" altLang="en-US" sz="2400" kern="1200" dirty="0" smtClean="0"/>
                <a:t>Which cases</a:t>
              </a:r>
            </a:p>
          </p:txBody>
        </p:sp>
        <p:sp>
          <p:nvSpPr>
            <p:cNvPr id="9" name="Freeform 8"/>
            <p:cNvSpPr/>
            <p:nvPr/>
          </p:nvSpPr>
          <p:spPr>
            <a:xfrm>
              <a:off x="723900" y="3635280"/>
              <a:ext cx="5867400" cy="708480"/>
            </a:xfrm>
            <a:custGeom>
              <a:avLst/>
              <a:gdLst>
                <a:gd name="connsiteX0" fmla="*/ 0 w 5867400"/>
                <a:gd name="connsiteY0" fmla="*/ 118082 h 708480"/>
                <a:gd name="connsiteX1" fmla="*/ 118082 w 5867400"/>
                <a:gd name="connsiteY1" fmla="*/ 0 h 708480"/>
                <a:gd name="connsiteX2" fmla="*/ 5749318 w 5867400"/>
                <a:gd name="connsiteY2" fmla="*/ 0 h 708480"/>
                <a:gd name="connsiteX3" fmla="*/ 5867400 w 5867400"/>
                <a:gd name="connsiteY3" fmla="*/ 118082 h 708480"/>
                <a:gd name="connsiteX4" fmla="*/ 5867400 w 5867400"/>
                <a:gd name="connsiteY4" fmla="*/ 590398 h 708480"/>
                <a:gd name="connsiteX5" fmla="*/ 5749318 w 5867400"/>
                <a:gd name="connsiteY5" fmla="*/ 708480 h 708480"/>
                <a:gd name="connsiteX6" fmla="*/ 118082 w 5867400"/>
                <a:gd name="connsiteY6" fmla="*/ 708480 h 708480"/>
                <a:gd name="connsiteX7" fmla="*/ 0 w 5867400"/>
                <a:gd name="connsiteY7" fmla="*/ 590398 h 708480"/>
                <a:gd name="connsiteX8" fmla="*/ 0 w 5867400"/>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400" h="708480">
                  <a:moveTo>
                    <a:pt x="0" y="118082"/>
                  </a:moveTo>
                  <a:cubicBezTo>
                    <a:pt x="0" y="52867"/>
                    <a:pt x="52867" y="0"/>
                    <a:pt x="118082" y="0"/>
                  </a:cubicBezTo>
                  <a:lnTo>
                    <a:pt x="5749318" y="0"/>
                  </a:lnTo>
                  <a:cubicBezTo>
                    <a:pt x="5814533" y="0"/>
                    <a:pt x="5867400" y="52867"/>
                    <a:pt x="5867400" y="118082"/>
                  </a:cubicBezTo>
                  <a:lnTo>
                    <a:pt x="5867400" y="590398"/>
                  </a:lnTo>
                  <a:cubicBezTo>
                    <a:pt x="5867400" y="655613"/>
                    <a:pt x="5814533" y="708480"/>
                    <a:pt x="5749318" y="708480"/>
                  </a:cubicBezTo>
                  <a:lnTo>
                    <a:pt x="118082" y="708480"/>
                  </a:lnTo>
                  <a:cubicBezTo>
                    <a:pt x="52867" y="708480"/>
                    <a:pt x="0" y="655613"/>
                    <a:pt x="0" y="590398"/>
                  </a:cubicBezTo>
                  <a:lnTo>
                    <a:pt x="0" y="118082"/>
                  </a:lnTo>
                  <a:close/>
                </a:path>
              </a:pathLst>
            </a:custGeom>
            <a:solidFill>
              <a:schemeClr val="accent3"/>
            </a:solidFill>
          </p:spPr>
          <p:style>
            <a:lnRef idx="2">
              <a:schemeClr val="lt1">
                <a:hueOff val="0"/>
                <a:satOff val="0"/>
                <a:lumOff val="0"/>
                <a:alphaOff val="0"/>
              </a:schemeClr>
            </a:lnRef>
            <a:fillRef idx="1">
              <a:scrgbClr r="0" g="0" b="0"/>
            </a:fillRef>
            <a:effectRef idx="0">
              <a:schemeClr val="accent2">
                <a:hueOff val="4880006"/>
                <a:satOff val="0"/>
                <a:lumOff val="-8530"/>
                <a:alphaOff val="0"/>
              </a:schemeClr>
            </a:effectRef>
            <a:fontRef idx="minor">
              <a:schemeClr val="lt1"/>
            </a:fontRef>
          </p:style>
          <p:txBody>
            <a:bodyPr spcFirstLastPara="0" vert="horz" wrap="square" lIns="256359" tIns="34585" rIns="256359" bIns="34585" numCol="1" spcCol="1270" anchor="ctr" anchorCtr="0">
              <a:noAutofit/>
            </a:bodyPr>
            <a:lstStyle/>
            <a:p>
              <a:pPr lvl="0" algn="ctr" defTabSz="1066800">
                <a:lnSpc>
                  <a:spcPct val="90000"/>
                </a:lnSpc>
                <a:spcBef>
                  <a:spcPct val="0"/>
                </a:spcBef>
                <a:spcAft>
                  <a:spcPct val="35000"/>
                </a:spcAft>
              </a:pPr>
              <a:r>
                <a:rPr lang="en-US" altLang="en-US" sz="2400" kern="1200" dirty="0" smtClean="0"/>
                <a:t>Who</a:t>
              </a:r>
            </a:p>
          </p:txBody>
        </p:sp>
        <p:sp>
          <p:nvSpPr>
            <p:cNvPr id="11" name="Freeform 10"/>
            <p:cNvSpPr/>
            <p:nvPr/>
          </p:nvSpPr>
          <p:spPr>
            <a:xfrm>
              <a:off x="723900" y="4723920"/>
              <a:ext cx="5867400" cy="708480"/>
            </a:xfrm>
            <a:custGeom>
              <a:avLst/>
              <a:gdLst>
                <a:gd name="connsiteX0" fmla="*/ 0 w 5867400"/>
                <a:gd name="connsiteY0" fmla="*/ 118082 h 708480"/>
                <a:gd name="connsiteX1" fmla="*/ 118082 w 5867400"/>
                <a:gd name="connsiteY1" fmla="*/ 0 h 708480"/>
                <a:gd name="connsiteX2" fmla="*/ 5749318 w 5867400"/>
                <a:gd name="connsiteY2" fmla="*/ 0 h 708480"/>
                <a:gd name="connsiteX3" fmla="*/ 5867400 w 5867400"/>
                <a:gd name="connsiteY3" fmla="*/ 118082 h 708480"/>
                <a:gd name="connsiteX4" fmla="*/ 5867400 w 5867400"/>
                <a:gd name="connsiteY4" fmla="*/ 590398 h 708480"/>
                <a:gd name="connsiteX5" fmla="*/ 5749318 w 5867400"/>
                <a:gd name="connsiteY5" fmla="*/ 708480 h 708480"/>
                <a:gd name="connsiteX6" fmla="*/ 118082 w 5867400"/>
                <a:gd name="connsiteY6" fmla="*/ 708480 h 708480"/>
                <a:gd name="connsiteX7" fmla="*/ 0 w 5867400"/>
                <a:gd name="connsiteY7" fmla="*/ 590398 h 708480"/>
                <a:gd name="connsiteX8" fmla="*/ 0 w 5867400"/>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400" h="708480">
                  <a:moveTo>
                    <a:pt x="0" y="118082"/>
                  </a:moveTo>
                  <a:cubicBezTo>
                    <a:pt x="0" y="52867"/>
                    <a:pt x="52867" y="0"/>
                    <a:pt x="118082" y="0"/>
                  </a:cubicBezTo>
                  <a:lnTo>
                    <a:pt x="5749318" y="0"/>
                  </a:lnTo>
                  <a:cubicBezTo>
                    <a:pt x="5814533" y="0"/>
                    <a:pt x="5867400" y="52867"/>
                    <a:pt x="5867400" y="118082"/>
                  </a:cubicBezTo>
                  <a:lnTo>
                    <a:pt x="5867400" y="590398"/>
                  </a:lnTo>
                  <a:cubicBezTo>
                    <a:pt x="5867400" y="655613"/>
                    <a:pt x="5814533" y="708480"/>
                    <a:pt x="5749318" y="708480"/>
                  </a:cubicBezTo>
                  <a:lnTo>
                    <a:pt x="118082" y="708480"/>
                  </a:lnTo>
                  <a:cubicBezTo>
                    <a:pt x="52867" y="708480"/>
                    <a:pt x="0" y="655613"/>
                    <a:pt x="0" y="590398"/>
                  </a:cubicBezTo>
                  <a:lnTo>
                    <a:pt x="0" y="118082"/>
                  </a:lnTo>
                  <a:close/>
                </a:path>
              </a:pathLst>
            </a:custGeom>
            <a:solidFill>
              <a:schemeClr val="accent4"/>
            </a:solidFill>
          </p:spPr>
          <p:style>
            <a:lnRef idx="2">
              <a:schemeClr val="lt1">
                <a:hueOff val="0"/>
                <a:satOff val="0"/>
                <a:lumOff val="0"/>
                <a:alphaOff val="0"/>
              </a:schemeClr>
            </a:lnRef>
            <a:fillRef idx="1">
              <a:scrgbClr r="0" g="0" b="0"/>
            </a:fillRef>
            <a:effectRef idx="0">
              <a:schemeClr val="accent2">
                <a:hueOff val="7320009"/>
                <a:satOff val="0"/>
                <a:lumOff val="-12794"/>
                <a:alphaOff val="0"/>
              </a:schemeClr>
            </a:effectRef>
            <a:fontRef idx="minor">
              <a:schemeClr val="lt1"/>
            </a:fontRef>
          </p:style>
          <p:txBody>
            <a:bodyPr spcFirstLastPara="0" vert="horz" wrap="square" lIns="256359" tIns="34585" rIns="256359" bIns="34585" numCol="1" spcCol="1270" anchor="ctr" anchorCtr="0">
              <a:noAutofit/>
            </a:bodyPr>
            <a:lstStyle/>
            <a:p>
              <a:pPr lvl="0" algn="ctr" defTabSz="1066800">
                <a:lnSpc>
                  <a:spcPct val="90000"/>
                </a:lnSpc>
                <a:spcBef>
                  <a:spcPct val="0"/>
                </a:spcBef>
                <a:spcAft>
                  <a:spcPct val="35000"/>
                </a:spcAft>
              </a:pPr>
              <a:r>
                <a:rPr lang="en-US" altLang="en-US" sz="2400" kern="1200" dirty="0" smtClean="0"/>
                <a:t>When</a:t>
              </a:r>
            </a:p>
          </p:txBody>
        </p:sp>
        <p:sp>
          <p:nvSpPr>
            <p:cNvPr id="13" name="Freeform 12"/>
            <p:cNvSpPr/>
            <p:nvPr/>
          </p:nvSpPr>
          <p:spPr>
            <a:xfrm>
              <a:off x="723900" y="5812559"/>
              <a:ext cx="5867400" cy="708480"/>
            </a:xfrm>
            <a:custGeom>
              <a:avLst/>
              <a:gdLst>
                <a:gd name="connsiteX0" fmla="*/ 0 w 5867400"/>
                <a:gd name="connsiteY0" fmla="*/ 118082 h 708480"/>
                <a:gd name="connsiteX1" fmla="*/ 118082 w 5867400"/>
                <a:gd name="connsiteY1" fmla="*/ 0 h 708480"/>
                <a:gd name="connsiteX2" fmla="*/ 5749318 w 5867400"/>
                <a:gd name="connsiteY2" fmla="*/ 0 h 708480"/>
                <a:gd name="connsiteX3" fmla="*/ 5867400 w 5867400"/>
                <a:gd name="connsiteY3" fmla="*/ 118082 h 708480"/>
                <a:gd name="connsiteX4" fmla="*/ 5867400 w 5867400"/>
                <a:gd name="connsiteY4" fmla="*/ 590398 h 708480"/>
                <a:gd name="connsiteX5" fmla="*/ 5749318 w 5867400"/>
                <a:gd name="connsiteY5" fmla="*/ 708480 h 708480"/>
                <a:gd name="connsiteX6" fmla="*/ 118082 w 5867400"/>
                <a:gd name="connsiteY6" fmla="*/ 708480 h 708480"/>
                <a:gd name="connsiteX7" fmla="*/ 0 w 5867400"/>
                <a:gd name="connsiteY7" fmla="*/ 590398 h 708480"/>
                <a:gd name="connsiteX8" fmla="*/ 0 w 5867400"/>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400" h="708480">
                  <a:moveTo>
                    <a:pt x="0" y="118082"/>
                  </a:moveTo>
                  <a:cubicBezTo>
                    <a:pt x="0" y="52867"/>
                    <a:pt x="52867" y="0"/>
                    <a:pt x="118082" y="0"/>
                  </a:cubicBezTo>
                  <a:lnTo>
                    <a:pt x="5749318" y="0"/>
                  </a:lnTo>
                  <a:cubicBezTo>
                    <a:pt x="5814533" y="0"/>
                    <a:pt x="5867400" y="52867"/>
                    <a:pt x="5867400" y="118082"/>
                  </a:cubicBezTo>
                  <a:lnTo>
                    <a:pt x="5867400" y="590398"/>
                  </a:lnTo>
                  <a:cubicBezTo>
                    <a:pt x="5867400" y="655613"/>
                    <a:pt x="5814533" y="708480"/>
                    <a:pt x="5749318" y="708480"/>
                  </a:cubicBezTo>
                  <a:lnTo>
                    <a:pt x="118082" y="708480"/>
                  </a:lnTo>
                  <a:cubicBezTo>
                    <a:pt x="52867" y="708480"/>
                    <a:pt x="0" y="655613"/>
                    <a:pt x="0" y="590398"/>
                  </a:cubicBezTo>
                  <a:lnTo>
                    <a:pt x="0" y="118082"/>
                  </a:lnTo>
                  <a:close/>
                </a:path>
              </a:pathLst>
            </a:custGeom>
            <a:solidFill>
              <a:schemeClr val="accent5"/>
            </a:solidFill>
          </p:spPr>
          <p:style>
            <a:lnRef idx="2">
              <a:schemeClr val="lt1">
                <a:hueOff val="0"/>
                <a:satOff val="0"/>
                <a:lumOff val="0"/>
                <a:alphaOff val="0"/>
              </a:schemeClr>
            </a:lnRef>
            <a:fillRef idx="1">
              <a:scrgbClr r="0" g="0" b="0"/>
            </a:fillRef>
            <a:effectRef idx="0">
              <a:schemeClr val="accent2">
                <a:hueOff val="9760012"/>
                <a:satOff val="0"/>
                <a:lumOff val="-17059"/>
                <a:alphaOff val="0"/>
              </a:schemeClr>
            </a:effectRef>
            <a:fontRef idx="minor">
              <a:schemeClr val="lt1"/>
            </a:fontRef>
          </p:style>
          <p:txBody>
            <a:bodyPr spcFirstLastPara="0" vert="horz" wrap="square" lIns="256359" tIns="34585" rIns="256359" bIns="34585" numCol="1" spcCol="1270" anchor="ctr" anchorCtr="0">
              <a:noAutofit/>
            </a:bodyPr>
            <a:lstStyle/>
            <a:p>
              <a:pPr lvl="0" algn="ctr" defTabSz="1066800">
                <a:lnSpc>
                  <a:spcPct val="90000"/>
                </a:lnSpc>
                <a:spcBef>
                  <a:spcPct val="0"/>
                </a:spcBef>
                <a:spcAft>
                  <a:spcPct val="35000"/>
                </a:spcAft>
              </a:pPr>
              <a:r>
                <a:rPr lang="en-US" altLang="en-US" sz="2400" kern="1200" dirty="0" smtClean="0">
                  <a:solidFill>
                    <a:schemeClr val="tx1"/>
                  </a:solidFill>
                </a:rPr>
                <a:t>Decision</a:t>
              </a:r>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sz="2400" dirty="0">
                <a:solidFill>
                  <a:schemeClr val="tx1"/>
                </a:solidFill>
                <a:latin typeface="Verdana" pitchFamily="34" charset="0"/>
                <a:cs typeface="Verdana" pitchFamily="34" charset="0"/>
              </a:rPr>
              <a:t>Safety Assessment Questions</a:t>
            </a:r>
          </a:p>
        </p:txBody>
      </p:sp>
      <p:graphicFrame>
        <p:nvGraphicFramePr>
          <p:cNvPr id="2" name="Diagram 1"/>
          <p:cNvGraphicFramePr/>
          <p:nvPr>
            <p:extLst>
              <p:ext uri="{D42A27DB-BD31-4B8C-83A1-F6EECF244321}">
                <p14:modId xmlns:p14="http://schemas.microsoft.com/office/powerpoint/2010/main" val="1535008782"/>
              </p:ext>
            </p:extLst>
          </p:nvPr>
        </p:nvGraphicFramePr>
        <p:xfrm>
          <a:off x="304800" y="1371600"/>
          <a:ext cx="8534400" cy="50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4163184703"/>
              </p:ext>
            </p:extLst>
          </p:nvPr>
        </p:nvGraphicFramePr>
        <p:xfrm>
          <a:off x="4343400" y="73855"/>
          <a:ext cx="4114800" cy="670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txBox="1">
            <a:spLocks/>
          </p:cNvSpPr>
          <p:nvPr/>
        </p:nvSpPr>
        <p:spPr>
          <a:xfrm>
            <a:off x="304800" y="304800"/>
            <a:ext cx="3581400" cy="4267200"/>
          </a:xfrm>
          <a:prstGeom prst="rect">
            <a:avLst/>
          </a:prstGeom>
        </p:spPr>
        <p:txBody>
          <a:bodyPr vert="horz" lIns="68580" tIns="34290" rIns="68580" bIns="34290" rtlCol="0" anchor="t">
            <a:noAutofit/>
          </a:bodyPr>
          <a:lstStyle>
            <a:lvl1pPr algn="l" defTabSz="457200" rtl="0" eaLnBrk="1" latinLnBrk="0" hangingPunct="1">
              <a:lnSpc>
                <a:spcPct val="100000"/>
              </a:lnSpc>
              <a:spcBef>
                <a:spcPct val="0"/>
              </a:spcBef>
              <a:buNone/>
              <a:defRPr sz="3200" kern="1200">
                <a:solidFill>
                  <a:srgbClr val="393634"/>
                </a:solidFill>
                <a:latin typeface="Verdana"/>
                <a:ea typeface="+mj-ea"/>
                <a:cs typeface="Verdana"/>
              </a:defRPr>
            </a:lvl1pPr>
          </a:lstStyle>
          <a:p>
            <a:r>
              <a:rPr lang="en-US" sz="3100" dirty="0">
                <a:solidFill>
                  <a:schemeClr val="tx1"/>
                </a:solidFill>
                <a:latin typeface="Verdana" pitchFamily="34" charset="0"/>
                <a:cs typeface="Verdana" pitchFamily="34" charset="0"/>
              </a:rPr>
              <a:t>There </a:t>
            </a:r>
            <a:r>
              <a:rPr lang="en-US" sz="3100" dirty="0" smtClean="0">
                <a:solidFill>
                  <a:schemeClr val="tx1"/>
                </a:solidFill>
                <a:latin typeface="Verdana" pitchFamily="34" charset="0"/>
                <a:cs typeface="Verdana" pitchFamily="34" charset="0"/>
              </a:rPr>
              <a:t>are five </a:t>
            </a:r>
            <a:r>
              <a:rPr lang="en-US" sz="3100" dirty="0">
                <a:solidFill>
                  <a:schemeClr val="tx1"/>
                </a:solidFill>
                <a:latin typeface="Verdana" pitchFamily="34" charset="0"/>
                <a:cs typeface="Verdana" pitchFamily="34" charset="0"/>
              </a:rPr>
              <a:t>m</a:t>
            </a:r>
            <a:r>
              <a:rPr lang="en-US" sz="3100" dirty="0" smtClean="0">
                <a:solidFill>
                  <a:schemeClr val="tx1"/>
                </a:solidFill>
                <a:latin typeface="Verdana" pitchFamily="34" charset="0"/>
                <a:cs typeface="Verdana" pitchFamily="34" charset="0"/>
              </a:rPr>
              <a:t>ain sections </a:t>
            </a:r>
            <a:r>
              <a:rPr lang="en-US" sz="3100" dirty="0">
                <a:solidFill>
                  <a:schemeClr val="tx1"/>
                </a:solidFill>
                <a:latin typeface="Verdana" pitchFamily="34" charset="0"/>
                <a:cs typeface="Verdana" pitchFamily="34" charset="0"/>
              </a:rPr>
              <a:t>of the SDM</a:t>
            </a:r>
            <a:r>
              <a:rPr lang="en-US" sz="3100" baseline="30000" dirty="0">
                <a:solidFill>
                  <a:schemeClr val="tx1"/>
                </a:solidFill>
                <a:latin typeface="Verdana" pitchFamily="34" charset="0"/>
                <a:cs typeface="Verdana" pitchFamily="34" charset="0"/>
              </a:rPr>
              <a:t> </a:t>
            </a:r>
            <a:r>
              <a:rPr lang="en-US" sz="3100" smtClean="0">
                <a:solidFill>
                  <a:schemeClr val="tx1"/>
                </a:solidFill>
                <a:latin typeface="Verdana" pitchFamily="34" charset="0"/>
                <a:cs typeface="Verdana" pitchFamily="34" charset="0"/>
              </a:rPr>
              <a:t>safety assessment</a:t>
            </a:r>
            <a:r>
              <a:rPr lang="en-US" sz="3100" dirty="0">
                <a:solidFill>
                  <a:schemeClr val="tx1"/>
                </a:solidFill>
                <a:latin typeface="Verdana" pitchFamily="34" charset="0"/>
                <a:cs typeface="Verdana" pitchFamily="34" charset="0"/>
              </a:rPr>
              <a:t>:</a:t>
            </a:r>
          </a:p>
        </p:txBody>
      </p:sp>
    </p:spTree>
    <p:extLst>
      <p:ext uri="{BB962C8B-B14F-4D97-AF65-F5344CB8AC3E}">
        <p14:creationId xmlns:p14="http://schemas.microsoft.com/office/powerpoint/2010/main" val="347393395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271976919"/>
              </p:ext>
            </p:extLst>
          </p:nvPr>
        </p:nvGraphicFramePr>
        <p:xfrm>
          <a:off x="304800" y="1268084"/>
          <a:ext cx="5391150" cy="5410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5943600" y="1524000"/>
            <a:ext cx="3200400" cy="838200"/>
          </a:xfrm>
          <a:prstGeom prst="rect">
            <a:avLst/>
          </a:prstGeom>
        </p:spPr>
        <p:txBody>
          <a:bodyPr vert="horz" wrap="square" lIns="91440" tIns="45720" rIns="91440" bIns="45720" rtlCol="0" anchor="ctr">
            <a:no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200" i="0" u="none" strike="noStrike" kern="1200" cap="none" spc="0" normalizeH="0" baseline="0" noProof="0" dirty="0" smtClean="0">
                <a:ln>
                  <a:noFill/>
                </a:ln>
                <a:effectLst/>
                <a:uLnTx/>
                <a:uFillTx/>
                <a:latin typeface="Verdana"/>
                <a:ea typeface="+mj-ea"/>
                <a:cs typeface="Verdana"/>
              </a:rPr>
              <a:t>What are we worried about?</a:t>
            </a:r>
          </a:p>
        </p:txBody>
      </p:sp>
      <p:sp>
        <p:nvSpPr>
          <p:cNvPr id="9" name="TextBox 8"/>
          <p:cNvSpPr txBox="1"/>
          <p:nvPr/>
        </p:nvSpPr>
        <p:spPr>
          <a:xfrm>
            <a:off x="5943600" y="2788599"/>
            <a:ext cx="3147695" cy="827407"/>
          </a:xfrm>
          <a:prstGeom prst="rect">
            <a:avLst/>
          </a:prstGeom>
        </p:spPr>
        <p:txBody>
          <a:bodyPr vert="horz" wrap="square" lIns="91440" tIns="45720" rIns="91440" bIns="45720" rtlCol="0" anchor="ctr">
            <a:norm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200" i="0" u="none" strike="noStrike" kern="1200" cap="none" spc="0" normalizeH="0" baseline="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rPr>
              <a:t>What is working well?</a:t>
            </a:r>
          </a:p>
        </p:txBody>
      </p:sp>
      <p:sp>
        <p:nvSpPr>
          <p:cNvPr id="10" name="TextBox 9"/>
          <p:cNvSpPr txBox="1"/>
          <p:nvPr/>
        </p:nvSpPr>
        <p:spPr>
          <a:xfrm>
            <a:off x="5893752" y="4032073"/>
            <a:ext cx="3197543" cy="719457"/>
          </a:xfrm>
          <a:prstGeom prst="rect">
            <a:avLst/>
          </a:prstGeom>
        </p:spPr>
        <p:txBody>
          <a:bodyPr vert="horz" wrap="square" lIns="91440" tIns="45720" rIns="91440" bIns="45720" rtlCol="0" anchor="ctr">
            <a:normAutofit lnSpcReduction="10000"/>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200" i="0" u="none" strike="noStrike" kern="1200" cap="none" spc="0" normalizeH="0" baseline="0" noProof="0" dirty="0" smtClean="0">
                <a:ln>
                  <a:noFill/>
                </a:ln>
                <a:effectLst/>
                <a:uLnTx/>
                <a:uFillTx/>
                <a:latin typeface="Verdana" panose="020B0604030504040204" pitchFamily="34" charset="0"/>
                <a:ea typeface="Verdana" panose="020B0604030504040204" pitchFamily="34" charset="0"/>
                <a:cs typeface="Verdana" panose="020B0604030504040204" pitchFamily="34" charset="0"/>
              </a:rPr>
              <a:t>What needs to happen?</a:t>
            </a:r>
          </a:p>
        </p:txBody>
      </p:sp>
      <p:sp>
        <p:nvSpPr>
          <p:cNvPr id="11" name="Title 1"/>
          <p:cNvSpPr>
            <a:spLocks noGrp="1"/>
          </p:cNvSpPr>
          <p:nvPr>
            <p:ph type="title"/>
          </p:nvPr>
        </p:nvSpPr>
        <p:spPr>
          <a:xfrm>
            <a:off x="457200" y="1"/>
            <a:ext cx="8229600" cy="961998"/>
          </a:xfrm>
        </p:spPr>
        <p:txBody>
          <a:bodyPr/>
          <a:lstStyle/>
          <a:p>
            <a:r>
              <a:rPr lang="en-US" sz="2400" b="0" smtClean="0">
                <a:solidFill>
                  <a:schemeClr val="tx1"/>
                </a:solidFill>
                <a:latin typeface="Verdana" pitchFamily="34" charset="0"/>
                <a:cs typeface="Verdana" pitchFamily="34" charset="0"/>
              </a:rPr>
              <a:t>The Three </a:t>
            </a:r>
            <a:r>
              <a:rPr lang="en-US" sz="2400" b="0" dirty="0">
                <a:solidFill>
                  <a:schemeClr val="tx1"/>
                </a:solidFill>
                <a:latin typeface="Verdana" pitchFamily="34" charset="0"/>
                <a:cs typeface="Verdana" pitchFamily="34" charset="0"/>
              </a:rPr>
              <a:t>Questions Can Be Applied to the </a:t>
            </a:r>
            <a:r>
              <a:rPr lang="en-US" sz="2400" b="0" dirty="0" smtClean="0">
                <a:solidFill>
                  <a:schemeClr val="tx1"/>
                </a:solidFill>
                <a:latin typeface="Verdana" pitchFamily="34" charset="0"/>
                <a:cs typeface="Verdana" pitchFamily="34" charset="0"/>
              </a:rPr>
              <a:t>SDM</a:t>
            </a:r>
            <a:r>
              <a:rPr lang="en-US" sz="2400" b="0" baseline="30000" dirty="0" smtClean="0">
                <a:solidFill>
                  <a:schemeClr val="tx1"/>
                </a:solidFill>
                <a:latin typeface="Verdana" pitchFamily="34" charset="0"/>
                <a:cs typeface="Verdana" pitchFamily="34" charset="0"/>
              </a:rPr>
              <a:t>®</a:t>
            </a:r>
            <a:r>
              <a:rPr lang="en-US" sz="2400" b="0" dirty="0" smtClean="0">
                <a:solidFill>
                  <a:schemeClr val="tx1"/>
                </a:solidFill>
                <a:latin typeface="Verdana" pitchFamily="34" charset="0"/>
                <a:cs typeface="Verdana" pitchFamily="34" charset="0"/>
              </a:rPr>
              <a:t> </a:t>
            </a:r>
            <a:r>
              <a:rPr lang="en-US" sz="2400" b="0" dirty="0">
                <a:solidFill>
                  <a:schemeClr val="tx1"/>
                </a:solidFill>
                <a:latin typeface="Verdana" pitchFamily="34" charset="0"/>
                <a:cs typeface="Verdana" pitchFamily="34" charset="0"/>
              </a:rPr>
              <a:t>Safety Assessment</a:t>
            </a:r>
          </a:p>
        </p:txBody>
      </p:sp>
    </p:spTree>
    <p:extLst>
      <p:ext uri="{BB962C8B-B14F-4D97-AF65-F5344CB8AC3E}">
        <p14:creationId xmlns:p14="http://schemas.microsoft.com/office/powerpoint/2010/main" val="3795944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chemeClr val="tx1"/>
                </a:solidFill>
                <a:latin typeface="Verdana" pitchFamily="34" charset="0"/>
                <a:cs typeface="Verdana" pitchFamily="34" charset="0"/>
              </a:rPr>
              <a:t>The </a:t>
            </a:r>
            <a:r>
              <a:rPr lang="en-US" sz="2400" dirty="0" smtClean="0">
                <a:solidFill>
                  <a:schemeClr val="tx1"/>
                </a:solidFill>
                <a:latin typeface="Verdana" pitchFamily="34" charset="0"/>
                <a:cs typeface="Verdana" pitchFamily="34" charset="0"/>
              </a:rPr>
              <a:t>SDM</a:t>
            </a:r>
            <a:r>
              <a:rPr lang="en-US" sz="2400" baseline="30000" dirty="0" smtClean="0">
                <a:solidFill>
                  <a:schemeClr val="tx1"/>
                </a:solidFill>
                <a:latin typeface="Verdana" pitchFamily="34" charset="0"/>
                <a:cs typeface="Verdana" pitchFamily="34" charset="0"/>
              </a:rPr>
              <a:t>®</a:t>
            </a:r>
            <a:r>
              <a:rPr lang="en-US" sz="2400" dirty="0" smtClean="0">
                <a:solidFill>
                  <a:schemeClr val="tx1"/>
                </a:solidFill>
                <a:latin typeface="Verdana" pitchFamily="34" charset="0"/>
                <a:cs typeface="Verdana" pitchFamily="34" charset="0"/>
              </a:rPr>
              <a:t> </a:t>
            </a:r>
            <a:r>
              <a:rPr lang="en-US" sz="2400">
                <a:solidFill>
                  <a:schemeClr val="tx1"/>
                </a:solidFill>
                <a:latin typeface="Verdana" pitchFamily="34" charset="0"/>
                <a:cs typeface="Verdana" pitchFamily="34" charset="0"/>
              </a:rPr>
              <a:t>Safety </a:t>
            </a:r>
            <a:r>
              <a:rPr lang="en-US" sz="2400" smtClean="0">
                <a:solidFill>
                  <a:schemeClr val="tx1"/>
                </a:solidFill>
                <a:latin typeface="Verdana" pitchFamily="34" charset="0"/>
                <a:cs typeface="Verdana" pitchFamily="34" charset="0"/>
              </a:rPr>
              <a:t>Assessment</a:t>
            </a:r>
            <a:r>
              <a:rPr lang="en-US" sz="2400" smtClean="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sz="2400" smtClean="0">
                <a:solidFill>
                  <a:schemeClr val="tx1"/>
                </a:solidFill>
                <a:latin typeface="Verdana" pitchFamily="34" charset="0"/>
                <a:cs typeface="Verdana" pitchFamily="34" charset="0"/>
              </a:rPr>
              <a:t>What </a:t>
            </a:r>
            <a:r>
              <a:rPr lang="en-US" sz="2400" dirty="0">
                <a:solidFill>
                  <a:schemeClr val="tx1"/>
                </a:solidFill>
                <a:latin typeface="Verdana" pitchFamily="34" charset="0"/>
                <a:cs typeface="Verdana" pitchFamily="34" charset="0"/>
              </a:rPr>
              <a:t>Are We Worried About?</a:t>
            </a:r>
          </a:p>
        </p:txBody>
      </p:sp>
      <p:sp>
        <p:nvSpPr>
          <p:cNvPr id="4" name="Rectangle 3"/>
          <p:cNvSpPr/>
          <p:nvPr/>
        </p:nvSpPr>
        <p:spPr>
          <a:xfrm>
            <a:off x="365718" y="1417638"/>
            <a:ext cx="2748916" cy="14801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Is there imminent danger of serious harm?</a:t>
            </a:r>
          </a:p>
        </p:txBody>
      </p:sp>
      <p:sp>
        <p:nvSpPr>
          <p:cNvPr id="5" name="Rectangle 4"/>
          <p:cNvSpPr/>
          <p:nvPr/>
        </p:nvSpPr>
        <p:spPr>
          <a:xfrm>
            <a:off x="365975" y="3374708"/>
            <a:ext cx="2748659" cy="1691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Are caregivers able to take protective actions?</a:t>
            </a:r>
          </a:p>
        </p:txBody>
      </p:sp>
      <p:sp>
        <p:nvSpPr>
          <p:cNvPr id="6" name="Oval 5"/>
          <p:cNvSpPr/>
          <p:nvPr/>
        </p:nvSpPr>
        <p:spPr>
          <a:xfrm>
            <a:off x="4193381" y="1417639"/>
            <a:ext cx="2220278" cy="148018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SAFE</a:t>
            </a:r>
          </a:p>
        </p:txBody>
      </p:sp>
      <p:sp>
        <p:nvSpPr>
          <p:cNvPr id="8" name="Oval 7"/>
          <p:cNvSpPr/>
          <p:nvPr/>
        </p:nvSpPr>
        <p:spPr>
          <a:xfrm>
            <a:off x="4193381" y="5031803"/>
            <a:ext cx="2220278" cy="1480185"/>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UNSAFE</a:t>
            </a:r>
          </a:p>
        </p:txBody>
      </p:sp>
      <p:cxnSp>
        <p:nvCxnSpPr>
          <p:cNvPr id="10" name="Straight Arrow Connector 9"/>
          <p:cNvCxnSpPr/>
          <p:nvPr/>
        </p:nvCxnSpPr>
        <p:spPr>
          <a:xfrm flipV="1">
            <a:off x="3201511" y="2514600"/>
            <a:ext cx="778586" cy="111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2"/>
            <a:endCxn id="5" idx="0"/>
          </p:cNvCxnSpPr>
          <p:nvPr/>
        </p:nvCxnSpPr>
        <p:spPr>
          <a:xfrm>
            <a:off x="1740176" y="2897824"/>
            <a:ext cx="129" cy="47688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347561" y="2003108"/>
            <a:ext cx="845820" cy="369332"/>
          </a:xfrm>
          <a:prstGeom prst="rect">
            <a:avLst/>
          </a:prstGeom>
          <a:noFill/>
        </p:spPr>
        <p:txBody>
          <a:bodyPr wrap="square" rtlCol="0">
            <a:spAutoFit/>
          </a:bodyPr>
          <a:lstStyle/>
          <a:p>
            <a:r>
              <a:rPr lang="en-US" dirty="0">
                <a:latin typeface="+mj-lt"/>
              </a:rPr>
              <a:t>NO</a:t>
            </a:r>
          </a:p>
        </p:txBody>
      </p:sp>
      <p:sp>
        <p:nvSpPr>
          <p:cNvPr id="20" name="TextBox 19"/>
          <p:cNvSpPr txBox="1"/>
          <p:nvPr/>
        </p:nvSpPr>
        <p:spPr>
          <a:xfrm>
            <a:off x="3250162" y="3882470"/>
            <a:ext cx="1057275" cy="369332"/>
          </a:xfrm>
          <a:prstGeom prst="rect">
            <a:avLst/>
          </a:prstGeom>
          <a:noFill/>
        </p:spPr>
        <p:txBody>
          <a:bodyPr wrap="square" rtlCol="0">
            <a:spAutoFit/>
          </a:bodyPr>
          <a:lstStyle/>
          <a:p>
            <a:r>
              <a:rPr lang="en-US" dirty="0">
                <a:latin typeface="+mj-lt"/>
              </a:rPr>
              <a:t>YES</a:t>
            </a:r>
          </a:p>
        </p:txBody>
      </p:sp>
      <p:sp>
        <p:nvSpPr>
          <p:cNvPr id="21" name="TextBox 20"/>
          <p:cNvSpPr txBox="1"/>
          <p:nvPr/>
        </p:nvSpPr>
        <p:spPr>
          <a:xfrm>
            <a:off x="1931875" y="2917803"/>
            <a:ext cx="1057275" cy="369332"/>
          </a:xfrm>
          <a:prstGeom prst="rect">
            <a:avLst/>
          </a:prstGeom>
          <a:noFill/>
        </p:spPr>
        <p:txBody>
          <a:bodyPr wrap="square" rtlCol="0">
            <a:spAutoFit/>
          </a:bodyPr>
          <a:lstStyle/>
          <a:p>
            <a:r>
              <a:rPr lang="en-US" dirty="0">
                <a:latin typeface="+mj-lt"/>
              </a:rPr>
              <a:t>YES</a:t>
            </a:r>
          </a:p>
        </p:txBody>
      </p:sp>
      <p:cxnSp>
        <p:nvCxnSpPr>
          <p:cNvPr id="28" name="Elbow Connector 27"/>
          <p:cNvCxnSpPr>
            <a:stCxn id="5" idx="2"/>
            <a:endCxn id="8" idx="2"/>
          </p:cNvCxnSpPr>
          <p:nvPr/>
        </p:nvCxnSpPr>
        <p:spPr>
          <a:xfrm rot="16200000" flipH="1">
            <a:off x="2614070" y="4192584"/>
            <a:ext cx="705547" cy="2453076"/>
          </a:xfrm>
          <a:prstGeom prst="bent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4233346" y="3272917"/>
            <a:ext cx="2220278" cy="1480185"/>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Safe </a:t>
            </a:r>
            <a:r>
              <a:rPr lang="en-US" smtClean="0">
                <a:solidFill>
                  <a:schemeClr val="bg1"/>
                </a:solidFill>
              </a:rPr>
              <a:t>With </a:t>
            </a:r>
            <a:r>
              <a:rPr lang="en-US" dirty="0">
                <a:solidFill>
                  <a:schemeClr val="bg1"/>
                </a:solidFill>
              </a:rPr>
              <a:t>Plan</a:t>
            </a:r>
          </a:p>
        </p:txBody>
      </p:sp>
      <p:sp>
        <p:nvSpPr>
          <p:cNvPr id="3" name="TextBox 2"/>
          <p:cNvSpPr txBox="1"/>
          <p:nvPr/>
        </p:nvSpPr>
        <p:spPr>
          <a:xfrm>
            <a:off x="6640544" y="3629637"/>
            <a:ext cx="2503455" cy="646331"/>
          </a:xfrm>
          <a:prstGeom prst="rect">
            <a:avLst/>
          </a:prstGeom>
          <a:noFill/>
        </p:spPr>
        <p:txBody>
          <a:bodyPr wrap="square" rtlCol="0">
            <a:spAutoFit/>
          </a:bodyPr>
          <a:lstStyle/>
          <a:p>
            <a:r>
              <a:rPr lang="en-US" dirty="0">
                <a:latin typeface="+mj-lt"/>
              </a:rPr>
              <a:t>Create Safety </a:t>
            </a:r>
            <a:r>
              <a:rPr lang="en-US">
                <a:latin typeface="+mj-lt"/>
              </a:rPr>
              <a:t>Plan </a:t>
            </a:r>
            <a:r>
              <a:rPr lang="en-US" smtClean="0">
                <a:latin typeface="+mj-lt"/>
              </a:rPr>
              <a:t>With </a:t>
            </a:r>
            <a:r>
              <a:rPr lang="en-US" dirty="0">
                <a:latin typeface="+mj-lt"/>
              </a:rPr>
              <a:t>Family</a:t>
            </a:r>
          </a:p>
        </p:txBody>
      </p:sp>
      <p:cxnSp>
        <p:nvCxnSpPr>
          <p:cNvPr id="26" name="Straight Arrow Connector 25"/>
          <p:cNvCxnSpPr/>
          <p:nvPr/>
        </p:nvCxnSpPr>
        <p:spPr>
          <a:xfrm>
            <a:off x="3179997" y="3769520"/>
            <a:ext cx="801160" cy="62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178339" y="5196624"/>
            <a:ext cx="845820" cy="369332"/>
          </a:xfrm>
          <a:prstGeom prst="rect">
            <a:avLst/>
          </a:prstGeom>
          <a:noFill/>
        </p:spPr>
        <p:txBody>
          <a:bodyPr wrap="square" rtlCol="0">
            <a:spAutoFit/>
          </a:bodyPr>
          <a:lstStyle/>
          <a:p>
            <a:r>
              <a:rPr lang="en-US" dirty="0">
                <a:latin typeface="+mj-lt"/>
              </a:rPr>
              <a:t>NO</a:t>
            </a:r>
          </a:p>
        </p:txBody>
      </p:sp>
    </p:spTree>
    <p:extLst>
      <p:ext uri="{BB962C8B-B14F-4D97-AF65-F5344CB8AC3E}">
        <p14:creationId xmlns:p14="http://schemas.microsoft.com/office/powerpoint/2010/main" val="27812517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sz="2400" b="0" dirty="0">
                <a:solidFill>
                  <a:schemeClr val="tx1"/>
                </a:solidFill>
                <a:latin typeface="Verdana" pitchFamily="34" charset="0"/>
                <a:cs typeface="Verdana" pitchFamily="34" charset="0"/>
              </a:rPr>
              <a:t>The SDM</a:t>
            </a:r>
            <a:r>
              <a:rPr lang="en-US" sz="2400" b="0" baseline="30000" dirty="0">
                <a:solidFill>
                  <a:schemeClr val="tx1"/>
                </a:solidFill>
                <a:latin typeface="Verdana" pitchFamily="34" charset="0"/>
                <a:cs typeface="Verdana" pitchFamily="34" charset="0"/>
              </a:rPr>
              <a:t>®</a:t>
            </a:r>
            <a:r>
              <a:rPr lang="en-US" sz="2400" b="0" dirty="0">
                <a:solidFill>
                  <a:schemeClr val="tx1"/>
                </a:solidFill>
                <a:latin typeface="Verdana" pitchFamily="34" charset="0"/>
                <a:cs typeface="Verdana" pitchFamily="34" charset="0"/>
              </a:rPr>
              <a:t> Safety Assessment Helps Identify Safety Threats</a:t>
            </a:r>
          </a:p>
        </p:txBody>
      </p:sp>
      <p:grpSp>
        <p:nvGrpSpPr>
          <p:cNvPr id="2" name="Group 1"/>
          <p:cNvGrpSpPr/>
          <p:nvPr/>
        </p:nvGrpSpPr>
        <p:grpSpPr>
          <a:xfrm>
            <a:off x="160242" y="1284351"/>
            <a:ext cx="2506758" cy="5452351"/>
            <a:chOff x="160242" y="1284351"/>
            <a:chExt cx="2506758" cy="5452351"/>
          </a:xfrm>
        </p:grpSpPr>
        <p:sp>
          <p:nvSpPr>
            <p:cNvPr id="3" name="Freeform 2"/>
            <p:cNvSpPr/>
            <p:nvPr/>
          </p:nvSpPr>
          <p:spPr>
            <a:xfrm>
              <a:off x="160242" y="1284351"/>
              <a:ext cx="2506758" cy="5432298"/>
            </a:xfrm>
            <a:custGeom>
              <a:avLst/>
              <a:gdLst>
                <a:gd name="connsiteX0" fmla="*/ 0 w 2106882"/>
                <a:gd name="connsiteY0" fmla="*/ 210688 h 5432298"/>
                <a:gd name="connsiteX1" fmla="*/ 210688 w 2106882"/>
                <a:gd name="connsiteY1" fmla="*/ 0 h 5432298"/>
                <a:gd name="connsiteX2" fmla="*/ 1896194 w 2106882"/>
                <a:gd name="connsiteY2" fmla="*/ 0 h 5432298"/>
                <a:gd name="connsiteX3" fmla="*/ 2106882 w 2106882"/>
                <a:gd name="connsiteY3" fmla="*/ 210688 h 5432298"/>
                <a:gd name="connsiteX4" fmla="*/ 2106882 w 2106882"/>
                <a:gd name="connsiteY4" fmla="*/ 5221610 h 5432298"/>
                <a:gd name="connsiteX5" fmla="*/ 1896194 w 2106882"/>
                <a:gd name="connsiteY5" fmla="*/ 5432298 h 5432298"/>
                <a:gd name="connsiteX6" fmla="*/ 210688 w 2106882"/>
                <a:gd name="connsiteY6" fmla="*/ 5432298 h 5432298"/>
                <a:gd name="connsiteX7" fmla="*/ 0 w 2106882"/>
                <a:gd name="connsiteY7" fmla="*/ 5221610 h 5432298"/>
                <a:gd name="connsiteX8" fmla="*/ 0 w 2106882"/>
                <a:gd name="connsiteY8" fmla="*/ 210688 h 543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6882" h="5432298">
                  <a:moveTo>
                    <a:pt x="0" y="210688"/>
                  </a:moveTo>
                  <a:cubicBezTo>
                    <a:pt x="0" y="94328"/>
                    <a:pt x="94328" y="0"/>
                    <a:pt x="210688" y="0"/>
                  </a:cubicBezTo>
                  <a:lnTo>
                    <a:pt x="1896194" y="0"/>
                  </a:lnTo>
                  <a:cubicBezTo>
                    <a:pt x="2012554" y="0"/>
                    <a:pt x="2106882" y="94328"/>
                    <a:pt x="2106882" y="210688"/>
                  </a:cubicBezTo>
                  <a:lnTo>
                    <a:pt x="2106882" y="5221610"/>
                  </a:lnTo>
                  <a:cubicBezTo>
                    <a:pt x="2106882" y="5337970"/>
                    <a:pt x="2012554" y="5432298"/>
                    <a:pt x="1896194" y="5432298"/>
                  </a:cubicBezTo>
                  <a:lnTo>
                    <a:pt x="210688" y="5432298"/>
                  </a:lnTo>
                  <a:cubicBezTo>
                    <a:pt x="94328" y="5432298"/>
                    <a:pt x="0" y="5337970"/>
                    <a:pt x="0" y="5221610"/>
                  </a:cubicBezTo>
                  <a:lnTo>
                    <a:pt x="0" y="210688"/>
                  </a:lnTo>
                  <a:close/>
                </a:path>
              </a:pathLst>
            </a:custGeom>
            <a:solidFill>
              <a:srgbClr val="0085B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5760" tIns="365760" rIns="365760" bIns="1879346" numCol="1" spcCol="1270" anchor="t" anchorCtr="0">
              <a:noAutofit/>
            </a:bodyPr>
            <a:lstStyle/>
            <a:p>
              <a:pPr lvl="0" algn="l" defTabSz="800100">
                <a:lnSpc>
                  <a:spcPct val="90000"/>
                </a:lnSpc>
                <a:spcBef>
                  <a:spcPct val="0"/>
                </a:spcBef>
                <a:spcAft>
                  <a:spcPct val="35000"/>
                </a:spcAft>
              </a:pPr>
              <a:r>
                <a:rPr lang="en-US" sz="2000" b="0" kern="1200" dirty="0" smtClean="0">
                  <a:latin typeface="+mn-lt"/>
                  <a:ea typeface="Tahoma" pitchFamily="34" charset="0"/>
                  <a:cs typeface="Tahoma" pitchFamily="34" charset="0"/>
                </a:rPr>
                <a:t>Can the child remain safely in the home, with or without a safety plan?</a:t>
              </a:r>
              <a:endParaRPr lang="en-US" sz="2000" b="0" kern="1200" dirty="0">
                <a:latin typeface="+mn-lt"/>
                <a:ea typeface="Tahoma" pitchFamily="34" charset="0"/>
                <a:cs typeface="Tahoma" pitchFamily="34" charset="0"/>
              </a:endParaRPr>
            </a:p>
          </p:txBody>
        </p:sp>
        <p:sp>
          <p:nvSpPr>
            <p:cNvPr id="5" name="Freeform 4"/>
            <p:cNvSpPr/>
            <p:nvPr/>
          </p:nvSpPr>
          <p:spPr>
            <a:xfrm>
              <a:off x="560118" y="4720702"/>
              <a:ext cx="2106882" cy="2016000"/>
            </a:xfrm>
            <a:custGeom>
              <a:avLst/>
              <a:gdLst>
                <a:gd name="connsiteX0" fmla="*/ 0 w 2106882"/>
                <a:gd name="connsiteY0" fmla="*/ 201600 h 2016000"/>
                <a:gd name="connsiteX1" fmla="*/ 201600 w 2106882"/>
                <a:gd name="connsiteY1" fmla="*/ 0 h 2016000"/>
                <a:gd name="connsiteX2" fmla="*/ 1905282 w 2106882"/>
                <a:gd name="connsiteY2" fmla="*/ 0 h 2016000"/>
                <a:gd name="connsiteX3" fmla="*/ 2106882 w 2106882"/>
                <a:gd name="connsiteY3" fmla="*/ 201600 h 2016000"/>
                <a:gd name="connsiteX4" fmla="*/ 2106882 w 2106882"/>
                <a:gd name="connsiteY4" fmla="*/ 1814400 h 2016000"/>
                <a:gd name="connsiteX5" fmla="*/ 1905282 w 2106882"/>
                <a:gd name="connsiteY5" fmla="*/ 2016000 h 2016000"/>
                <a:gd name="connsiteX6" fmla="*/ 201600 w 2106882"/>
                <a:gd name="connsiteY6" fmla="*/ 2016000 h 2016000"/>
                <a:gd name="connsiteX7" fmla="*/ 0 w 2106882"/>
                <a:gd name="connsiteY7" fmla="*/ 1814400 h 2016000"/>
                <a:gd name="connsiteX8" fmla="*/ 0 w 2106882"/>
                <a:gd name="connsiteY8" fmla="*/ 201600 h 2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6882" h="2016000">
                  <a:moveTo>
                    <a:pt x="0" y="201600"/>
                  </a:moveTo>
                  <a:cubicBezTo>
                    <a:pt x="0" y="90259"/>
                    <a:pt x="90259" y="0"/>
                    <a:pt x="201600" y="0"/>
                  </a:cubicBezTo>
                  <a:lnTo>
                    <a:pt x="1905282" y="0"/>
                  </a:lnTo>
                  <a:cubicBezTo>
                    <a:pt x="2016623" y="0"/>
                    <a:pt x="2106882" y="90259"/>
                    <a:pt x="2106882" y="201600"/>
                  </a:cubicBezTo>
                  <a:lnTo>
                    <a:pt x="2106882" y="1814400"/>
                  </a:lnTo>
                  <a:cubicBezTo>
                    <a:pt x="2106882" y="1925741"/>
                    <a:pt x="2016623" y="2016000"/>
                    <a:pt x="1905282" y="2016000"/>
                  </a:cubicBezTo>
                  <a:lnTo>
                    <a:pt x="201600" y="2016000"/>
                  </a:lnTo>
                  <a:cubicBezTo>
                    <a:pt x="90259" y="2016000"/>
                    <a:pt x="0" y="1925741"/>
                    <a:pt x="0" y="1814400"/>
                  </a:cubicBezTo>
                  <a:lnTo>
                    <a:pt x="0" y="201600"/>
                  </a:lnTo>
                  <a:close/>
                </a:path>
              </a:pathLst>
            </a:custGeom>
            <a:ln>
              <a:solidFill>
                <a:schemeClr val="tx2"/>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7063" tIns="187063" rIns="187063" bIns="187063" numCol="1" spcCol="1270" anchor="t" anchorCtr="0">
              <a:noAutofit/>
            </a:bodyPr>
            <a:lstStyle/>
            <a:p>
              <a:pPr marL="171450" lvl="1" indent="-171450" algn="l" defTabSz="800100">
                <a:lnSpc>
                  <a:spcPct val="90000"/>
                </a:lnSpc>
                <a:spcBef>
                  <a:spcPct val="0"/>
                </a:spcBef>
                <a:spcAft>
                  <a:spcPct val="15000"/>
                </a:spcAft>
                <a:buChar char="••"/>
              </a:pPr>
              <a:endParaRPr lang="en-US" sz="1800" kern="1200" dirty="0">
                <a:latin typeface="+mj-lt"/>
                <a:ea typeface="Tahoma" pitchFamily="34" charset="0"/>
                <a:cs typeface="Tahoma" pitchFamily="34" charset="0"/>
              </a:endParaRPr>
            </a:p>
          </p:txBody>
        </p:sp>
      </p:grpSp>
      <p:sp>
        <p:nvSpPr>
          <p:cNvPr id="4" name="TextBox 3"/>
          <p:cNvSpPr txBox="1"/>
          <p:nvPr/>
        </p:nvSpPr>
        <p:spPr>
          <a:xfrm>
            <a:off x="3066876" y="1284351"/>
            <a:ext cx="5848524" cy="5432298"/>
          </a:xfrm>
          <a:prstGeom prst="rect">
            <a:avLst/>
          </a:prstGeom>
        </p:spPr>
        <p:txBody>
          <a:bodyPr vert="horz" wrap="square" lIns="68580" tIns="34290" rIns="68580" bIns="34290" rtlCol="0" anchor="t">
            <a:noAutofit/>
          </a:bodyPr>
          <a:lstStyle/>
          <a:p>
            <a:pPr>
              <a:spcBef>
                <a:spcPct val="0"/>
              </a:spcBef>
            </a:pPr>
            <a:r>
              <a:rPr lang="en-US" dirty="0">
                <a:solidFill>
                  <a:srgbClr val="484C45"/>
                </a:solidFill>
                <a:latin typeface="+mj-lt"/>
                <a:cs typeface="Verdana"/>
              </a:rPr>
              <a:t>Which Files</a:t>
            </a:r>
            <a:r>
              <a:rPr lang="en-US" dirty="0" smtClean="0">
                <a:solidFill>
                  <a:srgbClr val="484C45"/>
                </a:solidFill>
                <a:latin typeface="+mj-lt"/>
                <a:cs typeface="Verdana"/>
              </a:rPr>
              <a:t>:</a:t>
            </a:r>
            <a:r>
              <a:rPr lang="en-US" b="0" dirty="0" smtClean="0">
                <a:solidFill>
                  <a:srgbClr val="484C45"/>
                </a:solidFill>
                <a:latin typeface="+mj-lt"/>
                <a:cs typeface="Verdana"/>
              </a:rPr>
              <a:t>	</a:t>
            </a:r>
            <a:r>
              <a:rPr lang="en-US" b="0" dirty="0" smtClean="0">
                <a:latin typeface="+mj-lt"/>
              </a:rPr>
              <a:t>All </a:t>
            </a:r>
            <a:r>
              <a:rPr lang="en-US" b="0" dirty="0">
                <a:latin typeface="+mj-lt"/>
              </a:rPr>
              <a:t>referrals that are </a:t>
            </a:r>
            <a:r>
              <a:rPr lang="en-US" b="0" dirty="0" smtClean="0">
                <a:latin typeface="+mj-lt"/>
              </a:rPr>
              <a:t>assigned for </a:t>
            </a:r>
          </a:p>
          <a:p>
            <a:pPr marL="1828800">
              <a:spcBef>
                <a:spcPct val="0"/>
              </a:spcBef>
            </a:pPr>
            <a:r>
              <a:rPr lang="en-US" b="0" smtClean="0">
                <a:latin typeface="+mj-lt"/>
              </a:rPr>
              <a:t>an in-person </a:t>
            </a:r>
            <a:r>
              <a:rPr lang="en-US" b="0" dirty="0" smtClean="0">
                <a:latin typeface="+mj-lt"/>
              </a:rPr>
              <a:t>response</a:t>
            </a:r>
            <a:r>
              <a:rPr lang="en-US" b="0" dirty="0">
                <a:latin typeface="+mj-lt"/>
              </a:rPr>
              <a:t>.</a:t>
            </a:r>
            <a:endParaRPr lang="en-US" b="0" dirty="0">
              <a:solidFill>
                <a:srgbClr val="484C45"/>
              </a:solidFill>
              <a:latin typeface="+mj-lt"/>
              <a:cs typeface="Verdana"/>
            </a:endParaRPr>
          </a:p>
          <a:p>
            <a:pPr>
              <a:spcBef>
                <a:spcPct val="0"/>
              </a:spcBef>
            </a:pPr>
            <a:endParaRPr lang="en-US" b="0" dirty="0">
              <a:solidFill>
                <a:srgbClr val="484C45"/>
              </a:solidFill>
              <a:latin typeface="+mj-lt"/>
              <a:cs typeface="Verdana"/>
            </a:endParaRPr>
          </a:p>
          <a:p>
            <a:pPr>
              <a:spcBef>
                <a:spcPct val="0"/>
              </a:spcBef>
            </a:pPr>
            <a:r>
              <a:rPr lang="en-US" dirty="0">
                <a:solidFill>
                  <a:srgbClr val="484C45"/>
                </a:solidFill>
                <a:latin typeface="+mj-lt"/>
                <a:cs typeface="Verdana"/>
              </a:rPr>
              <a:t>Who: </a:t>
            </a:r>
            <a:r>
              <a:rPr lang="en-US" b="0" dirty="0">
                <a:solidFill>
                  <a:srgbClr val="484C45"/>
                </a:solidFill>
                <a:latin typeface="+mj-lt"/>
                <a:cs typeface="Verdana"/>
              </a:rPr>
              <a:t>		</a:t>
            </a:r>
            <a:r>
              <a:rPr lang="en-US" b="0" dirty="0" smtClean="0">
                <a:solidFill>
                  <a:srgbClr val="484C45"/>
                </a:solidFill>
                <a:latin typeface="+mj-lt"/>
                <a:cs typeface="Verdana"/>
              </a:rPr>
              <a:t>Social </a:t>
            </a:r>
            <a:r>
              <a:rPr lang="en-US" b="0" dirty="0">
                <a:solidFill>
                  <a:srgbClr val="484C45"/>
                </a:solidFill>
                <a:latin typeface="+mj-lt"/>
                <a:cs typeface="Verdana"/>
              </a:rPr>
              <a:t>worker </a:t>
            </a:r>
            <a:r>
              <a:rPr lang="en-US" b="0" dirty="0" smtClean="0">
                <a:solidFill>
                  <a:srgbClr val="484C45"/>
                </a:solidFill>
                <a:latin typeface="+mj-lt"/>
                <a:cs typeface="Verdana"/>
              </a:rPr>
              <a:t>responding to </a:t>
            </a:r>
            <a:r>
              <a:rPr lang="en-US" b="0" dirty="0">
                <a:solidFill>
                  <a:srgbClr val="484C45"/>
                </a:solidFill>
                <a:latin typeface="+mj-lt"/>
                <a:cs typeface="Verdana"/>
              </a:rPr>
              <a:t>the </a:t>
            </a:r>
            <a:endParaRPr lang="en-US" b="0" dirty="0" smtClean="0">
              <a:solidFill>
                <a:srgbClr val="484C45"/>
              </a:solidFill>
              <a:latin typeface="+mj-lt"/>
              <a:cs typeface="Verdana"/>
            </a:endParaRPr>
          </a:p>
          <a:p>
            <a:pPr marL="1828800">
              <a:spcBef>
                <a:spcPct val="0"/>
              </a:spcBef>
            </a:pPr>
            <a:r>
              <a:rPr lang="en-US" b="0" dirty="0" smtClean="0">
                <a:solidFill>
                  <a:srgbClr val="484C45"/>
                </a:solidFill>
                <a:latin typeface="+mj-lt"/>
                <a:cs typeface="Verdana"/>
              </a:rPr>
              <a:t>referral</a:t>
            </a:r>
            <a:r>
              <a:rPr lang="en-US" b="0" dirty="0">
                <a:solidFill>
                  <a:srgbClr val="484C45"/>
                </a:solidFill>
                <a:latin typeface="+mj-lt"/>
                <a:cs typeface="Verdana"/>
              </a:rPr>
              <a:t>.</a:t>
            </a:r>
          </a:p>
          <a:p>
            <a:pPr>
              <a:spcBef>
                <a:spcPct val="0"/>
              </a:spcBef>
            </a:pPr>
            <a:endParaRPr lang="en-US" b="0" dirty="0">
              <a:solidFill>
                <a:srgbClr val="484C45"/>
              </a:solidFill>
              <a:latin typeface="+mj-lt"/>
              <a:cs typeface="Verdana"/>
            </a:endParaRPr>
          </a:p>
          <a:p>
            <a:pPr>
              <a:spcBef>
                <a:spcPct val="0"/>
              </a:spcBef>
            </a:pPr>
            <a:r>
              <a:rPr lang="en-US" dirty="0">
                <a:solidFill>
                  <a:srgbClr val="484C45"/>
                </a:solidFill>
                <a:latin typeface="+mj-lt"/>
                <a:cs typeface="Verdana"/>
              </a:rPr>
              <a:t>When: </a:t>
            </a:r>
            <a:r>
              <a:rPr lang="en-US" b="0" dirty="0">
                <a:solidFill>
                  <a:srgbClr val="484C45"/>
                </a:solidFill>
                <a:latin typeface="+mj-lt"/>
                <a:cs typeface="Verdana"/>
              </a:rPr>
              <a:t>		</a:t>
            </a:r>
            <a:r>
              <a:rPr lang="en-US" b="0" dirty="0" smtClean="0">
                <a:solidFill>
                  <a:srgbClr val="484C45"/>
                </a:solidFill>
                <a:latin typeface="+mj-lt"/>
                <a:cs typeface="Verdana"/>
              </a:rPr>
              <a:t>Process: Typically completed 			during the first face-to-face 			contact </a:t>
            </a:r>
            <a:r>
              <a:rPr lang="en-US" b="0">
                <a:solidFill>
                  <a:srgbClr val="484C45"/>
                </a:solidFill>
                <a:latin typeface="+mj-lt"/>
                <a:cs typeface="Verdana"/>
              </a:rPr>
              <a:t>with </a:t>
            </a:r>
            <a:r>
              <a:rPr lang="en-US" b="0" smtClean="0">
                <a:solidFill>
                  <a:srgbClr val="484C45"/>
                </a:solidFill>
                <a:latin typeface="+mj-lt"/>
                <a:cs typeface="Verdana"/>
              </a:rPr>
              <a:t>children, prior</a:t>
            </a:r>
          </a:p>
          <a:p>
            <a:pPr>
              <a:spcBef>
                <a:spcPct val="0"/>
              </a:spcBef>
            </a:pPr>
            <a:r>
              <a:rPr lang="en-US" b="0" smtClean="0">
                <a:solidFill>
                  <a:srgbClr val="484C45"/>
                </a:solidFill>
                <a:latin typeface="+mj-lt"/>
                <a:cs typeface="Verdana"/>
              </a:rPr>
              <a:t> </a:t>
            </a:r>
            <a:r>
              <a:rPr lang="en-US" b="0" dirty="0" smtClean="0">
                <a:solidFill>
                  <a:srgbClr val="484C45"/>
                </a:solidFill>
                <a:latin typeface="+mj-lt"/>
                <a:cs typeface="Verdana"/>
              </a:rPr>
              <a:t>		to </a:t>
            </a:r>
            <a:r>
              <a:rPr lang="en-US" b="0" dirty="0">
                <a:solidFill>
                  <a:srgbClr val="484C45"/>
                </a:solidFill>
                <a:latin typeface="+mj-lt"/>
                <a:cs typeface="Verdana"/>
              </a:rPr>
              <a:t>leaving a </a:t>
            </a:r>
            <a:r>
              <a:rPr lang="en-US" b="0" dirty="0" smtClean="0">
                <a:solidFill>
                  <a:srgbClr val="484C45"/>
                </a:solidFill>
                <a:latin typeface="+mj-lt"/>
                <a:cs typeface="Verdana"/>
              </a:rPr>
              <a:t>child </a:t>
            </a:r>
            <a:r>
              <a:rPr lang="en-US" b="0" dirty="0">
                <a:solidFill>
                  <a:srgbClr val="484C45"/>
                </a:solidFill>
                <a:latin typeface="+mj-lt"/>
                <a:cs typeface="Verdana"/>
              </a:rPr>
              <a:t>in </a:t>
            </a:r>
            <a:r>
              <a:rPr lang="en-US" b="0" dirty="0" smtClean="0">
                <a:solidFill>
                  <a:srgbClr val="484C45"/>
                </a:solidFill>
                <a:latin typeface="+mj-lt"/>
                <a:cs typeface="Verdana"/>
              </a:rPr>
              <a:t>the </a:t>
            </a:r>
            <a:r>
              <a:rPr lang="en-US" b="0" dirty="0">
                <a:solidFill>
                  <a:srgbClr val="484C45"/>
                </a:solidFill>
                <a:latin typeface="+mj-lt"/>
                <a:cs typeface="Verdana"/>
              </a:rPr>
              <a:t>home</a:t>
            </a:r>
            <a:r>
              <a:rPr lang="en-US" b="0" dirty="0" smtClean="0">
                <a:solidFill>
                  <a:srgbClr val="484C45"/>
                </a:solidFill>
                <a:latin typeface="+mj-lt"/>
                <a:cs typeface="Verdana"/>
              </a:rPr>
              <a:t>.</a:t>
            </a:r>
          </a:p>
          <a:p>
            <a:pPr>
              <a:spcBef>
                <a:spcPct val="0"/>
              </a:spcBef>
            </a:pPr>
            <a:endParaRPr lang="en-US" b="0" dirty="0">
              <a:solidFill>
                <a:srgbClr val="484C45"/>
              </a:solidFill>
              <a:latin typeface="+mj-lt"/>
              <a:cs typeface="Verdana"/>
            </a:endParaRPr>
          </a:p>
          <a:p>
            <a:pPr>
              <a:spcBef>
                <a:spcPct val="0"/>
              </a:spcBef>
            </a:pPr>
            <a:r>
              <a:rPr lang="en-US" b="0" dirty="0" smtClean="0">
                <a:solidFill>
                  <a:srgbClr val="484C45"/>
                </a:solidFill>
                <a:latin typeface="+mj-lt"/>
                <a:cs typeface="Verdana"/>
              </a:rPr>
              <a:t>		Form: Within 2 business days</a:t>
            </a:r>
            <a:endParaRPr lang="en-US" b="0" dirty="0">
              <a:solidFill>
                <a:srgbClr val="484C45"/>
              </a:solidFill>
              <a:latin typeface="+mj-lt"/>
              <a:cs typeface="Verdana"/>
            </a:endParaRPr>
          </a:p>
          <a:p>
            <a:pPr marL="342900" indent="-342900">
              <a:buFont typeface="Arial" panose="020B0604020202020204" pitchFamily="34" charset="0"/>
              <a:buChar char="•"/>
            </a:pPr>
            <a:endParaRPr lang="en-US" b="0" dirty="0">
              <a:solidFill>
                <a:srgbClr val="484C45"/>
              </a:solidFill>
              <a:latin typeface="+mj-lt"/>
              <a:cs typeface="Verdana"/>
            </a:endParaRPr>
          </a:p>
          <a:p>
            <a:pPr>
              <a:spcBef>
                <a:spcPct val="0"/>
              </a:spcBef>
            </a:pPr>
            <a:r>
              <a:rPr lang="en-US" dirty="0">
                <a:solidFill>
                  <a:srgbClr val="484C45"/>
                </a:solidFill>
                <a:latin typeface="+mj-lt"/>
                <a:cs typeface="Verdana"/>
              </a:rPr>
              <a:t>Decision: </a:t>
            </a:r>
            <a:r>
              <a:rPr lang="en-US" b="0" dirty="0">
                <a:solidFill>
                  <a:srgbClr val="484C45"/>
                </a:solidFill>
                <a:latin typeface="+mj-lt"/>
                <a:cs typeface="Verdana"/>
              </a:rPr>
              <a:t>	</a:t>
            </a:r>
            <a:r>
              <a:rPr lang="en-US" b="0" dirty="0" smtClean="0">
                <a:solidFill>
                  <a:srgbClr val="484C45"/>
                </a:solidFill>
                <a:latin typeface="+mj-lt"/>
                <a:cs typeface="Verdana"/>
              </a:rPr>
              <a:t>Concerns </a:t>
            </a:r>
            <a:r>
              <a:rPr lang="en-US" b="0" dirty="0">
                <a:solidFill>
                  <a:srgbClr val="484C45"/>
                </a:solidFill>
                <a:latin typeface="+mj-lt"/>
                <a:cs typeface="Verdana"/>
              </a:rPr>
              <a:t>threat of </a:t>
            </a:r>
            <a:r>
              <a:rPr lang="en-US" b="0" dirty="0" smtClean="0">
                <a:solidFill>
                  <a:srgbClr val="484C45"/>
                </a:solidFill>
                <a:latin typeface="+mj-lt"/>
                <a:cs typeface="Verdana"/>
              </a:rPr>
              <a:t>immediate, </a:t>
            </a:r>
          </a:p>
          <a:p>
            <a:pPr marL="1828800">
              <a:spcBef>
                <a:spcPct val="0"/>
              </a:spcBef>
            </a:pPr>
            <a:r>
              <a:rPr lang="en-US" b="0" dirty="0" smtClean="0">
                <a:solidFill>
                  <a:srgbClr val="484C45"/>
                </a:solidFill>
                <a:latin typeface="+mj-lt"/>
                <a:cs typeface="Verdana"/>
              </a:rPr>
              <a:t>serious harm. Should </a:t>
            </a:r>
            <a:r>
              <a:rPr lang="en-US" b="0" dirty="0">
                <a:solidFill>
                  <a:srgbClr val="484C45"/>
                </a:solidFill>
                <a:latin typeface="+mj-lt"/>
                <a:cs typeface="Verdana"/>
              </a:rPr>
              <a:t>child remain in </a:t>
            </a:r>
            <a:r>
              <a:rPr lang="en-US" b="0" dirty="0" smtClean="0">
                <a:solidFill>
                  <a:srgbClr val="484C45"/>
                </a:solidFill>
                <a:latin typeface="+mj-lt"/>
                <a:cs typeface="Verdana"/>
              </a:rPr>
              <a:t>the home</a:t>
            </a:r>
            <a:r>
              <a:rPr lang="en-US" b="0" dirty="0">
                <a:solidFill>
                  <a:srgbClr val="484C45"/>
                </a:solidFill>
                <a:latin typeface="+mj-lt"/>
                <a:cs typeface="Verdana"/>
              </a:rPr>
              <a:t>? If so, with </a:t>
            </a:r>
            <a:r>
              <a:rPr lang="en-US" b="0" dirty="0" smtClean="0">
                <a:solidFill>
                  <a:srgbClr val="484C45"/>
                </a:solidFill>
                <a:latin typeface="+mj-lt"/>
                <a:cs typeface="Verdana"/>
              </a:rPr>
              <a:t>interventions</a:t>
            </a:r>
            <a:r>
              <a:rPr lang="en-US" b="0" dirty="0">
                <a:solidFill>
                  <a:srgbClr val="484C45"/>
                </a:solidFill>
                <a:latin typeface="+mj-lt"/>
                <a:cs typeface="Verdana"/>
              </a:rPr>
              <a:t>?	</a:t>
            </a:r>
          </a:p>
        </p:txBody>
      </p:sp>
      <p:sp>
        <p:nvSpPr>
          <p:cNvPr id="8" name="TextBox 7"/>
          <p:cNvSpPr txBox="1"/>
          <p:nvPr/>
        </p:nvSpPr>
        <p:spPr>
          <a:xfrm>
            <a:off x="685800" y="5100897"/>
            <a:ext cx="2106882" cy="1295400"/>
          </a:xfrm>
          <a:prstGeom prst="rect">
            <a:avLst/>
          </a:prstGeom>
        </p:spPr>
        <p:txBody>
          <a:bodyPr vert="horz" wrap="square" lIns="91440" tIns="45720" rIns="91440" bIns="45720" rtlCol="0" anchor="ctr">
            <a:normAutofit/>
          </a:bodyPr>
          <a:lstStyle/>
          <a:p>
            <a:pPr marL="0" lvl="1" indent="0" defTabSz="457200" eaLnBrk="1" fontAlgn="auto" hangingPunct="1">
              <a:spcAft>
                <a:spcPts val="0"/>
              </a:spcAft>
            </a:pPr>
            <a:r>
              <a:rPr lang="en-US" sz="2000" b="0" dirty="0">
                <a:latin typeface="+mj-lt"/>
                <a:ea typeface="Tahoma" pitchFamily="34" charset="0"/>
                <a:cs typeface="Tahoma" pitchFamily="34" charset="0"/>
              </a:rPr>
              <a:t>Safety </a:t>
            </a:r>
            <a:r>
              <a:rPr lang="en-US" sz="2000" b="0" dirty="0" smtClean="0">
                <a:latin typeface="+mj-lt"/>
                <a:ea typeface="Tahoma" pitchFamily="34" charset="0"/>
                <a:cs typeface="Tahoma" pitchFamily="34" charset="0"/>
              </a:rPr>
              <a:t>Assessment</a:t>
            </a:r>
            <a:endParaRPr lang="en-US" sz="2000" b="0" dirty="0">
              <a:latin typeface="+mj-lt"/>
              <a:ea typeface="Tahoma" pitchFamily="34" charset="0"/>
              <a:cs typeface="Tahoma" pitchFamily="34" charset="0"/>
            </a:endParaRPr>
          </a:p>
        </p:txBody>
      </p:sp>
    </p:spTree>
    <p:extLst>
      <p:ext uri="{BB962C8B-B14F-4D97-AF65-F5344CB8AC3E}">
        <p14:creationId xmlns:p14="http://schemas.microsoft.com/office/powerpoint/2010/main" val="20663869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sz="2400">
                <a:solidFill>
                  <a:schemeClr val="tx1"/>
                </a:solidFill>
                <a:latin typeface="Verdana" pitchFamily="34" charset="0"/>
                <a:cs typeface="Verdana" pitchFamily="34" charset="0"/>
              </a:rPr>
              <a:t>Safety </a:t>
            </a:r>
            <a:r>
              <a:rPr lang="en-US" altLang="en-US" sz="2400" smtClean="0">
                <a:solidFill>
                  <a:schemeClr val="tx1"/>
                </a:solidFill>
                <a:latin typeface="Verdana" pitchFamily="34" charset="0"/>
                <a:cs typeface="Verdana" pitchFamily="34" charset="0"/>
              </a:rPr>
              <a:t>Assessment</a:t>
            </a:r>
            <a:r>
              <a:rPr lang="en-US" altLang="en-US" sz="2400" smtClean="0">
                <a:solidFill>
                  <a:schemeClr val="tx1"/>
                </a:solidFill>
                <a:latin typeface="Verdana" panose="020B0604030504040204" pitchFamily="34" charset="0"/>
                <a:ea typeface="Verdana" panose="020B0604030504040204" pitchFamily="34" charset="0"/>
                <a:cs typeface="Verdana" panose="020B0604030504040204" pitchFamily="34" charset="0"/>
              </a:rPr>
              <a:t>—</a:t>
            </a:r>
            <a:r>
              <a:rPr lang="en-US" altLang="en-US" sz="2400" smtClean="0">
                <a:solidFill>
                  <a:schemeClr val="tx1"/>
                </a:solidFill>
                <a:latin typeface="Verdana" pitchFamily="34" charset="0"/>
                <a:cs typeface="Verdana" pitchFamily="34" charset="0"/>
              </a:rPr>
              <a:t>Child </a:t>
            </a:r>
            <a:r>
              <a:rPr lang="en-US" altLang="en-US" sz="2400" dirty="0">
                <a:solidFill>
                  <a:schemeClr val="tx1"/>
                </a:solidFill>
                <a:latin typeface="Verdana" pitchFamily="34" charset="0"/>
                <a:cs typeface="Verdana" pitchFamily="34" charset="0"/>
              </a:rPr>
              <a:t>Vulnerabilities </a:t>
            </a:r>
            <a:r>
              <a:rPr lang="en-US" altLang="en-US" sz="2400">
                <a:solidFill>
                  <a:schemeClr val="tx1"/>
                </a:solidFill>
                <a:latin typeface="Verdana" pitchFamily="34" charset="0"/>
                <a:cs typeface="Verdana" pitchFamily="34" charset="0"/>
              </a:rPr>
              <a:t>and </a:t>
            </a:r>
            <a:r>
              <a:rPr lang="en-US" altLang="en-US" sz="2400" smtClean="0">
                <a:solidFill>
                  <a:schemeClr val="tx1"/>
                </a:solidFill>
                <a:latin typeface="Verdana" pitchFamily="34" charset="0"/>
                <a:cs typeface="Verdana" pitchFamily="34" charset="0"/>
              </a:rPr>
              <a:t> Safety </a:t>
            </a:r>
            <a:r>
              <a:rPr lang="en-US" altLang="en-US" sz="2400" dirty="0">
                <a:solidFill>
                  <a:schemeClr val="tx1"/>
                </a:solidFill>
                <a:latin typeface="Verdana" pitchFamily="34" charset="0"/>
                <a:cs typeface="Verdana" pitchFamily="34" charset="0"/>
              </a:rPr>
              <a:t>Threats</a:t>
            </a:r>
          </a:p>
        </p:txBody>
      </p:sp>
      <p:sp>
        <p:nvSpPr>
          <p:cNvPr id="52227" name="Rectangle 3"/>
          <p:cNvSpPr>
            <a:spLocks noGrp="1" noChangeArrowheads="1"/>
          </p:cNvSpPr>
          <p:nvPr>
            <p:ph idx="4294967295"/>
          </p:nvPr>
        </p:nvSpPr>
        <p:spPr>
          <a:xfrm>
            <a:off x="3886200" y="1185863"/>
            <a:ext cx="4800600" cy="5181600"/>
          </a:xfrm>
        </p:spPr>
        <p:txBody>
          <a:bodyPr/>
          <a:lstStyle/>
          <a:p>
            <a:pPr marL="455613" indent="-455613" algn="just" defTabSz="912813" eaLnBrk="1" hangingPunct="1">
              <a:spcBef>
                <a:spcPct val="0"/>
              </a:spcBef>
              <a:buFont typeface="Wingdings" panose="05000000000000000000" pitchFamily="2" charset="2"/>
              <a:buNone/>
            </a:pPr>
            <a:r>
              <a:rPr lang="en-US" altLang="en-US" sz="2400" dirty="0" smtClean="0"/>
              <a:t>Practice activity</a:t>
            </a:r>
          </a:p>
          <a:p>
            <a:pPr marL="455613" indent="-455613" algn="just" defTabSz="912813" eaLnBrk="1" hangingPunct="1">
              <a:spcBef>
                <a:spcPct val="0"/>
              </a:spcBef>
              <a:buFont typeface="Wingdings" panose="05000000000000000000" pitchFamily="2" charset="2"/>
              <a:buNone/>
            </a:pPr>
            <a:endParaRPr lang="en-US" altLang="en-US" sz="2400" dirty="0" smtClean="0"/>
          </a:p>
          <a:p>
            <a:pPr marL="463550" indent="-463550">
              <a:buFont typeface="Verdana" panose="020B0604030504040204" pitchFamily="34" charset="0"/>
              <a:buChar char="•"/>
            </a:pPr>
            <a:r>
              <a:rPr lang="en-US" altLang="en-US" sz="2400" dirty="0"/>
              <a:t>Read </a:t>
            </a:r>
            <a:r>
              <a:rPr lang="en-US" altLang="en-US" sz="2400" dirty="0" smtClean="0"/>
              <a:t>Segment 2 </a:t>
            </a:r>
            <a:r>
              <a:rPr lang="en-US" altLang="en-US" sz="2400" dirty="0"/>
              <a:t>of </a:t>
            </a:r>
            <a:r>
              <a:rPr lang="en-US" altLang="en-US" sz="2400" dirty="0" smtClean="0"/>
              <a:t>the </a:t>
            </a:r>
            <a:r>
              <a:rPr lang="en-US" altLang="en-US" sz="2400" smtClean="0"/>
              <a:t>Jefferson/Baxter case,  pages 4</a:t>
            </a:r>
            <a:r>
              <a:rPr lang="en-US" altLang="en-US" sz="2400" smtClean="0">
                <a:latin typeface="Verdana" panose="020B0604030504040204" pitchFamily="34" charset="0"/>
                <a:ea typeface="Verdana" panose="020B0604030504040204" pitchFamily="34" charset="0"/>
                <a:cs typeface="Verdana" panose="020B0604030504040204" pitchFamily="34" charset="0"/>
              </a:rPr>
              <a:t>–</a:t>
            </a:r>
            <a:r>
              <a:rPr lang="en-US" altLang="en-US" sz="2400" smtClean="0"/>
              <a:t>6</a:t>
            </a:r>
            <a:endParaRPr lang="en-US" altLang="en-US" sz="2400" dirty="0"/>
          </a:p>
          <a:p>
            <a:pPr marL="463550" indent="-463550">
              <a:buFont typeface="Verdana" panose="020B0604030504040204" pitchFamily="34" charset="0"/>
              <a:buChar char="•"/>
            </a:pPr>
            <a:endParaRPr lang="en-US" altLang="en-US" sz="2400" dirty="0" smtClean="0"/>
          </a:p>
          <a:p>
            <a:pPr marL="463550" indent="-463550">
              <a:buFont typeface="Verdana" panose="020B0604030504040204" pitchFamily="34" charset="0"/>
              <a:buChar char="•"/>
            </a:pPr>
            <a:r>
              <a:rPr lang="en-US" altLang="en-US" sz="2400" dirty="0" smtClean="0"/>
              <a:t>Complete </a:t>
            </a:r>
            <a:r>
              <a:rPr lang="en-US" altLang="en-US" sz="2400" dirty="0"/>
              <a:t>safety </a:t>
            </a:r>
            <a:r>
              <a:rPr lang="en-US" altLang="en-US" sz="2400" dirty="0" smtClean="0"/>
              <a:t>assessment header, Factors Influencing Child Vulnerability, Safety Threats, and Complicating Behaviors.</a:t>
            </a:r>
            <a:endParaRPr lang="en-US" altLang="en-US" sz="2400" dirty="0"/>
          </a:p>
          <a:p>
            <a:pPr marL="463550" indent="-463550">
              <a:buFont typeface="Verdana" panose="020B0604030504040204" pitchFamily="34" charset="0"/>
              <a:buChar char="•"/>
            </a:pPr>
            <a:endParaRPr lang="en-US" altLang="en-US" sz="2400" dirty="0" smtClean="0"/>
          </a:p>
          <a:p>
            <a:pPr marL="463550" indent="-463550">
              <a:buFont typeface="Verdana" panose="020B0604030504040204" pitchFamily="34" charset="0"/>
              <a:buChar char="•"/>
            </a:pPr>
            <a:r>
              <a:rPr lang="en-US" altLang="en-US" sz="2400" dirty="0" smtClean="0"/>
              <a:t>Use definitions in the P&amp;P manual.</a:t>
            </a:r>
            <a:endParaRPr lang="en-US" alt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00200"/>
            <a:ext cx="3272376" cy="2176463"/>
          </a:xfrm>
          <a:prstGeom prst="rect">
            <a:avLst/>
          </a:prstGeom>
        </p:spPr>
      </p:pic>
    </p:spTree>
    <p:extLst>
      <p:ext uri="{BB962C8B-B14F-4D97-AF65-F5344CB8AC3E}">
        <p14:creationId xmlns:p14="http://schemas.microsoft.com/office/powerpoint/2010/main" val="29873361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sz="2400" dirty="0">
                <a:solidFill>
                  <a:schemeClr val="tx1"/>
                </a:solidFill>
                <a:latin typeface="Verdana" pitchFamily="34" charset="0"/>
                <a:cs typeface="Verdana" pitchFamily="34" charset="0"/>
              </a:rPr>
              <a:t>Harm Statements</a:t>
            </a:r>
          </a:p>
        </p:txBody>
      </p:sp>
      <p:sp>
        <p:nvSpPr>
          <p:cNvPr id="59395" name="Content Placeholder 2"/>
          <p:cNvSpPr>
            <a:spLocks noGrp="1"/>
          </p:cNvSpPr>
          <p:nvPr>
            <p:ph idx="4294967295"/>
          </p:nvPr>
        </p:nvSpPr>
        <p:spPr>
          <a:xfrm>
            <a:off x="489284" y="1600200"/>
            <a:ext cx="8229600" cy="4983162"/>
          </a:xfrm>
        </p:spPr>
        <p:txBody>
          <a:bodyPr/>
          <a:lstStyle/>
          <a:p>
            <a:pPr marL="4763" indent="-4763" eaLnBrk="1" hangingPunct="1">
              <a:lnSpc>
                <a:spcPct val="90000"/>
              </a:lnSpc>
              <a:spcBef>
                <a:spcPct val="20000"/>
              </a:spcBef>
              <a:buClr>
                <a:schemeClr val="accent2"/>
              </a:buClr>
              <a:buSzPct val="110000"/>
            </a:pPr>
            <a:r>
              <a:rPr lang="en-US" altLang="en-US" sz="2400" dirty="0" smtClean="0">
                <a:latin typeface="Verdana" panose="020B0604030504040204" pitchFamily="34" charset="0"/>
                <a:cs typeface="Verdana" panose="020B0604030504040204" pitchFamily="34" charset="0"/>
              </a:rPr>
              <a:t>Harm statements are </a:t>
            </a:r>
            <a:r>
              <a:rPr lang="en-US" altLang="en-US" sz="2400" dirty="0" smtClean="0">
                <a:solidFill>
                  <a:srgbClr val="484C45"/>
                </a:solidFill>
                <a:latin typeface="Verdana" panose="020B0604030504040204" pitchFamily="34" charset="0"/>
                <a:cs typeface="Verdana" panose="020B0604030504040204" pitchFamily="34" charset="0"/>
                <a:sym typeface="Tahoma" panose="020B0604030504040204" pitchFamily="34" charset="0"/>
              </a:rPr>
              <a:t>clear and specific statements about the harm or maltreatment that has happened to the child.</a:t>
            </a:r>
          </a:p>
          <a:p>
            <a:pPr marL="4763" indent="-4763" eaLnBrk="1" hangingPunct="1">
              <a:lnSpc>
                <a:spcPct val="90000"/>
              </a:lnSpc>
              <a:spcBef>
                <a:spcPct val="20000"/>
              </a:spcBef>
              <a:buClr>
                <a:schemeClr val="accent2"/>
              </a:buClr>
              <a:buSzPct val="110000"/>
            </a:pPr>
            <a:endParaRPr lang="en-US" altLang="en-US" sz="2400" i="1" dirty="0" smtClean="0">
              <a:latin typeface="Verdana" panose="020B0604030504040204" pitchFamily="34" charset="0"/>
              <a:cs typeface="Verdana" panose="020B0604030504040204" pitchFamily="34" charset="0"/>
            </a:endParaRPr>
          </a:p>
          <a:p>
            <a:pPr marL="4763" indent="-4763" eaLnBrk="1" hangingPunct="1">
              <a:lnSpc>
                <a:spcPct val="90000"/>
              </a:lnSpc>
              <a:spcBef>
                <a:spcPct val="20000"/>
              </a:spcBef>
              <a:buClr>
                <a:srgbClr val="996600"/>
              </a:buClr>
              <a:buSzPct val="110000"/>
            </a:pPr>
            <a:r>
              <a:rPr lang="en-US" altLang="en-US" sz="2400" dirty="0" smtClean="0">
                <a:latin typeface="Verdana" panose="020B0604030504040204" pitchFamily="34" charset="0"/>
                <a:cs typeface="Verdana" panose="020B0604030504040204" pitchFamily="34" charset="0"/>
              </a:rPr>
              <a:t>Details, not judgment!</a:t>
            </a:r>
          </a:p>
          <a:p>
            <a:pPr marL="4763" indent="-4763" eaLnBrk="1" hangingPunct="1">
              <a:lnSpc>
                <a:spcPct val="90000"/>
              </a:lnSpc>
              <a:spcBef>
                <a:spcPct val="20000"/>
              </a:spcBef>
              <a:buClr>
                <a:srgbClr val="996600"/>
              </a:buClr>
              <a:buSzPct val="110000"/>
            </a:pPr>
            <a:endParaRPr lang="en-US" altLang="en-US" i="1" dirty="0" smtClean="0">
              <a:latin typeface="Verdana" panose="020B0604030504040204" pitchFamily="34" charset="0"/>
              <a:cs typeface="Verdana" panose="020B0604030504040204" pitchFamily="34" charset="0"/>
            </a:endParaRPr>
          </a:p>
          <a:p>
            <a:pPr marL="4763" indent="-4763" eaLnBrk="1" hangingPunct="1"/>
            <a:endParaRPr lang="en-US" altLang="en-US" dirty="0" smtClean="0">
              <a:latin typeface="Verdana" panose="020B0604030504040204" pitchFamily="34" charset="0"/>
              <a:cs typeface="Verdana" panose="020B0604030504040204" pitchFamily="34" charset="0"/>
            </a:endParaRPr>
          </a:p>
        </p:txBody>
      </p:sp>
      <p:graphicFrame>
        <p:nvGraphicFramePr>
          <p:cNvPr id="6" name="Content Placeholder 5"/>
          <p:cNvGraphicFramePr>
            <a:graphicFrameLocks/>
          </p:cNvGraphicFramePr>
          <p:nvPr>
            <p:extLst>
              <p:ext uri="{D42A27DB-BD31-4B8C-83A1-F6EECF244321}">
                <p14:modId xmlns:p14="http://schemas.microsoft.com/office/powerpoint/2010/main" val="1887682587"/>
              </p:ext>
            </p:extLst>
          </p:nvPr>
        </p:nvGraphicFramePr>
        <p:xfrm>
          <a:off x="685800" y="3200400"/>
          <a:ext cx="7543800" cy="3382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06844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ltLang="en-US" sz="2400" dirty="0">
                <a:solidFill>
                  <a:schemeClr val="tx1"/>
                </a:solidFill>
                <a:latin typeface="Verdana" pitchFamily="34" charset="0"/>
                <a:cs typeface="Verdana" pitchFamily="34" charset="0"/>
              </a:rPr>
              <a:t>Harm Statements</a:t>
            </a:r>
          </a:p>
        </p:txBody>
      </p:sp>
      <p:sp>
        <p:nvSpPr>
          <p:cNvPr id="61443" name="Content Placeholder 2"/>
          <p:cNvSpPr>
            <a:spLocks noGrp="1"/>
          </p:cNvSpPr>
          <p:nvPr>
            <p:ph idx="4294967295"/>
          </p:nvPr>
        </p:nvSpPr>
        <p:spPr>
          <a:xfrm>
            <a:off x="429126" y="1447800"/>
            <a:ext cx="8229600" cy="4983163"/>
          </a:xfrm>
        </p:spPr>
        <p:txBody>
          <a:bodyPr/>
          <a:lstStyle/>
          <a:p>
            <a:pPr marL="4763" indent="-4763" eaLnBrk="1" hangingPunct="1">
              <a:lnSpc>
                <a:spcPct val="90000"/>
              </a:lnSpc>
              <a:spcBef>
                <a:spcPct val="20000"/>
              </a:spcBef>
              <a:buClr>
                <a:schemeClr val="accent2"/>
              </a:buClr>
              <a:buSzPct val="110000"/>
            </a:pPr>
            <a:r>
              <a:rPr lang="en-US" altLang="en-US" sz="2400" i="1" dirty="0" smtClean="0">
                <a:latin typeface="Verdana" panose="020B0604030504040204" pitchFamily="34" charset="0"/>
                <a:cs typeface="Verdana" panose="020B0604030504040204" pitchFamily="34" charset="0"/>
              </a:rPr>
              <a:t>It was reported </a:t>
            </a:r>
            <a:r>
              <a:rPr lang="en-US" altLang="en-US" sz="2400" dirty="0" smtClean="0">
                <a:latin typeface="Verdana" panose="020B0604030504040204" pitchFamily="34" charset="0"/>
                <a:cs typeface="Verdana" panose="020B0604030504040204" pitchFamily="34" charset="0"/>
              </a:rPr>
              <a:t>[or] </a:t>
            </a:r>
            <a:r>
              <a:rPr lang="en-US" altLang="en-US" sz="2400" i="1" dirty="0" smtClean="0">
                <a:latin typeface="Verdana" panose="020B0604030504040204" pitchFamily="34" charset="0"/>
                <a:cs typeface="Verdana" panose="020B0604030504040204" pitchFamily="34" charset="0"/>
              </a:rPr>
              <a:t>law enforcement reported </a:t>
            </a:r>
            <a:r>
              <a:rPr lang="en-US" altLang="en-US" sz="2400" dirty="0" smtClean="0">
                <a:latin typeface="Verdana" panose="020B0604030504040204" pitchFamily="34" charset="0"/>
                <a:cs typeface="Verdana" panose="020B0604030504040204" pitchFamily="34" charset="0"/>
              </a:rPr>
              <a:t>that Adam’</a:t>
            </a:r>
            <a:r>
              <a:rPr lang="en-US" altLang="ja-JP" sz="2400" dirty="0" smtClean="0">
                <a:latin typeface="Verdana" panose="020B0604030504040204" pitchFamily="34" charset="0"/>
                <a:cs typeface="Verdana" panose="020B0604030504040204" pitchFamily="34" charset="0"/>
              </a:rPr>
              <a:t>s dad, Matt, hit Adam last night on the face and back, leaving multiple bruises on both parts of his body and requiring Adam to get medical care at the local emergency room. </a:t>
            </a:r>
            <a:br>
              <a:rPr lang="en-US" altLang="ja-JP" sz="2400" dirty="0" smtClean="0">
                <a:latin typeface="Verdana" panose="020B0604030504040204" pitchFamily="34" charset="0"/>
                <a:cs typeface="Verdana" panose="020B0604030504040204" pitchFamily="34" charset="0"/>
              </a:rPr>
            </a:br>
            <a:endParaRPr lang="en-US" altLang="ja-JP" sz="2400" i="1" dirty="0" smtClean="0">
              <a:latin typeface="Verdana" panose="020B0604030504040204" pitchFamily="34" charset="0"/>
              <a:cs typeface="Verdana" panose="020B0604030504040204" pitchFamily="34" charset="0"/>
            </a:endParaRPr>
          </a:p>
          <a:p>
            <a:pPr marL="4763" indent="-4763" eaLnBrk="1" hangingPunct="1"/>
            <a:endParaRPr lang="en-US" altLang="en-US" sz="2400" dirty="0" smtClean="0">
              <a:latin typeface="Verdana" panose="020B0604030504040204" pitchFamily="34" charset="0"/>
              <a:cs typeface="Verdana" panose="020B0604030504040204" pitchFamily="34" charset="0"/>
            </a:endParaRPr>
          </a:p>
        </p:txBody>
      </p:sp>
      <p:graphicFrame>
        <p:nvGraphicFramePr>
          <p:cNvPr id="7" name="Content Placeholder 5"/>
          <p:cNvGraphicFramePr>
            <a:graphicFrameLocks/>
          </p:cNvGraphicFramePr>
          <p:nvPr>
            <p:extLst>
              <p:ext uri="{D42A27DB-BD31-4B8C-83A1-F6EECF244321}">
                <p14:modId xmlns:p14="http://schemas.microsoft.com/office/powerpoint/2010/main" val="3429554725"/>
              </p:ext>
            </p:extLst>
          </p:nvPr>
        </p:nvGraphicFramePr>
        <p:xfrm>
          <a:off x="990600" y="3200400"/>
          <a:ext cx="7239000"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40291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sz="2400" dirty="0">
                <a:solidFill>
                  <a:schemeClr val="tx1"/>
                </a:solidFill>
                <a:latin typeface="Verdana" pitchFamily="34" charset="0"/>
                <a:cs typeface="Verdana" pitchFamily="34" charset="0"/>
              </a:rPr>
              <a:t>Danger Statements</a:t>
            </a:r>
          </a:p>
        </p:txBody>
      </p:sp>
      <p:sp>
        <p:nvSpPr>
          <p:cNvPr id="62467" name="Content Placeholder 2"/>
          <p:cNvSpPr>
            <a:spLocks noGrp="1"/>
          </p:cNvSpPr>
          <p:nvPr>
            <p:ph idx="4294967295"/>
          </p:nvPr>
        </p:nvSpPr>
        <p:spPr>
          <a:xfrm>
            <a:off x="457200" y="1493838"/>
            <a:ext cx="8229600" cy="4983162"/>
          </a:xfrm>
        </p:spPr>
        <p:txBody>
          <a:bodyPr/>
          <a:lstStyle/>
          <a:p>
            <a:pPr marL="0" indent="0">
              <a:buClr>
                <a:schemeClr val="accent1"/>
              </a:buClr>
              <a:buSzPct val="100000"/>
              <a:defRPr/>
            </a:pPr>
            <a:r>
              <a:rPr lang="en-US" sz="2400" dirty="0" smtClean="0">
                <a:sym typeface="Tahoma" charset="0"/>
              </a:rPr>
              <a:t>Simple </a:t>
            </a:r>
            <a:r>
              <a:rPr lang="en-US" sz="2400" dirty="0">
                <a:sym typeface="Tahoma" charset="0"/>
              </a:rPr>
              <a:t>behavioral statements of the specific worries we have about this child </a:t>
            </a:r>
            <a:r>
              <a:rPr lang="en-US" sz="2400" b="1" dirty="0">
                <a:sym typeface="Tahoma" charset="0"/>
              </a:rPr>
              <a:t>now</a:t>
            </a:r>
            <a:r>
              <a:rPr lang="en-US" sz="2400" dirty="0">
                <a:sym typeface="Tahoma" charset="0"/>
              </a:rPr>
              <a:t> and for the </a:t>
            </a:r>
            <a:r>
              <a:rPr lang="en-US" sz="2400" b="1" dirty="0">
                <a:sym typeface="Tahoma" charset="0"/>
              </a:rPr>
              <a:t>future</a:t>
            </a:r>
            <a:r>
              <a:rPr lang="en-US" sz="2400" dirty="0">
                <a:sym typeface="Tahoma" charset="0"/>
              </a:rPr>
              <a:t>. </a:t>
            </a:r>
          </a:p>
          <a:p>
            <a:pPr marL="4763" indent="-4763" eaLnBrk="1" hangingPunct="1">
              <a:buClr>
                <a:schemeClr val="accent2"/>
              </a:buClr>
              <a:buSzPct val="110000"/>
              <a:buFontTx/>
              <a:buChar char="•"/>
              <a:defRPr/>
            </a:pPr>
            <a:endParaRPr lang="en-US" altLang="en-US" sz="900" dirty="0" smtClean="0">
              <a:latin typeface="Verdana" panose="020B0604030504040204" pitchFamily="34" charset="0"/>
              <a:cs typeface="Verdana" panose="020B0604030504040204" pitchFamily="34" charset="0"/>
            </a:endParaRPr>
          </a:p>
          <a:p>
            <a:pPr marL="4763" indent="-4763" eaLnBrk="1" hangingPunct="1">
              <a:buClr>
                <a:srgbClr val="996600"/>
              </a:buClr>
              <a:buSzPct val="110000"/>
              <a:defRPr/>
            </a:pPr>
            <a:endParaRPr lang="en-US" altLang="en-US" sz="2400" i="1" dirty="0" smtClean="0">
              <a:latin typeface="Verdana" panose="020B0604030504040204" pitchFamily="34" charset="0"/>
              <a:cs typeface="Verdana" panose="020B0604030504040204" pitchFamily="34" charset="0"/>
            </a:endParaRPr>
          </a:p>
          <a:p>
            <a:pPr marL="4763" indent="-4763" eaLnBrk="1" hangingPunct="1">
              <a:buClr>
                <a:srgbClr val="996600"/>
              </a:buClr>
              <a:buSzPct val="110000"/>
              <a:defRPr/>
            </a:pPr>
            <a:r>
              <a:rPr lang="en-US" altLang="en-US" sz="2400" dirty="0" smtClean="0">
                <a:latin typeface="Verdana" panose="020B0604030504040204" pitchFamily="34" charset="0"/>
                <a:cs typeface="Verdana" panose="020B0604030504040204" pitchFamily="34" charset="0"/>
              </a:rPr>
              <a:t>Details, not judgment!</a:t>
            </a:r>
          </a:p>
          <a:p>
            <a:pPr marL="4763" indent="-4763" eaLnBrk="1" hangingPunct="1">
              <a:buClr>
                <a:srgbClr val="996600"/>
              </a:buClr>
              <a:buSzPct val="110000"/>
              <a:defRPr/>
            </a:pPr>
            <a:endParaRPr lang="en-US" altLang="en-US" sz="2400" i="1" dirty="0" smtClean="0">
              <a:latin typeface="Verdana" panose="020B0604030504040204" pitchFamily="34" charset="0"/>
              <a:cs typeface="Verdana" panose="020B0604030504040204" pitchFamily="34" charset="0"/>
            </a:endParaRPr>
          </a:p>
          <a:p>
            <a:pPr marL="4763" indent="-4763" eaLnBrk="1" hangingPunct="1">
              <a:defRPr/>
            </a:pPr>
            <a:endParaRPr lang="en-US" altLang="en-US" sz="2400" dirty="0" smtClean="0">
              <a:latin typeface="Verdana" panose="020B0604030504040204" pitchFamily="34" charset="0"/>
              <a:cs typeface="Verdana" panose="020B0604030504040204" pitchFamily="34" charset="0"/>
            </a:endParaRPr>
          </a:p>
        </p:txBody>
      </p:sp>
      <p:graphicFrame>
        <p:nvGraphicFramePr>
          <p:cNvPr id="6" name="Content Placeholder 5"/>
          <p:cNvGraphicFramePr>
            <a:graphicFrameLocks/>
          </p:cNvGraphicFramePr>
          <p:nvPr>
            <p:extLst>
              <p:ext uri="{D42A27DB-BD31-4B8C-83A1-F6EECF244321}">
                <p14:modId xmlns:p14="http://schemas.microsoft.com/office/powerpoint/2010/main" val="3395782821"/>
              </p:ext>
            </p:extLst>
          </p:nvPr>
        </p:nvGraphicFramePr>
        <p:xfrm>
          <a:off x="1295400" y="2649296"/>
          <a:ext cx="6553200" cy="350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1233488" y="5562600"/>
            <a:ext cx="914400" cy="914400"/>
          </a:xfrm>
          <a:prstGeom prst="rect">
            <a:avLst/>
          </a:prstGeom>
        </p:spPr>
        <p:txBody>
          <a:bodyPr wrap="none" anchor="ctr">
            <a:normAutofit/>
          </a:bodyPr>
          <a:lstStyle/>
          <a:p>
            <a:pPr defTabSz="457200" eaLnBrk="1" fontAlgn="auto" hangingPunct="1">
              <a:spcAft>
                <a:spcPts val="0"/>
              </a:spcAft>
              <a:defRPr/>
            </a:pPr>
            <a:endParaRPr lang="en-US" sz="2800" dirty="0">
              <a:solidFill>
                <a:srgbClr val="FFFFFF"/>
              </a:solidFill>
              <a:latin typeface="Verdana"/>
              <a:ea typeface="+mj-ea"/>
              <a:cs typeface="Verdana"/>
            </a:endParaRPr>
          </a:p>
        </p:txBody>
      </p:sp>
      <p:sp>
        <p:nvSpPr>
          <p:cNvPr id="3" name="TextBox 2"/>
          <p:cNvSpPr txBox="1"/>
          <p:nvPr/>
        </p:nvSpPr>
        <p:spPr>
          <a:xfrm>
            <a:off x="1295400" y="6019800"/>
            <a:ext cx="4267200" cy="914400"/>
          </a:xfrm>
          <a:prstGeom prst="rect">
            <a:avLst/>
          </a:prstGeom>
        </p:spPr>
        <p:txBody>
          <a:bodyPr wrap="none" anchor="ctr">
            <a:normAutofit/>
          </a:bodyPr>
          <a:lstStyle/>
          <a:p>
            <a:pPr defTabSz="457200" eaLnBrk="1" fontAlgn="auto" hangingPunct="1">
              <a:spcAft>
                <a:spcPts val="0"/>
              </a:spcAft>
              <a:defRPr/>
            </a:pPr>
            <a:endParaRPr lang="en-US" sz="2800" dirty="0">
              <a:solidFill>
                <a:srgbClr val="FFFFFF"/>
              </a:solidFill>
              <a:latin typeface="Verdana"/>
              <a:ea typeface="+mj-ea"/>
              <a:cs typeface="Verdana"/>
            </a:endParaRPr>
          </a:p>
        </p:txBody>
      </p:sp>
      <p:sp>
        <p:nvSpPr>
          <p:cNvPr id="4" name="TextBox 3"/>
          <p:cNvSpPr txBox="1"/>
          <p:nvPr/>
        </p:nvSpPr>
        <p:spPr>
          <a:xfrm>
            <a:off x="1690688" y="6069013"/>
            <a:ext cx="2652712" cy="914400"/>
          </a:xfrm>
          <a:prstGeom prst="rect">
            <a:avLst/>
          </a:prstGeom>
        </p:spPr>
        <p:txBody>
          <a:bodyPr wrap="none" anchor="ctr">
            <a:normAutofit/>
          </a:bodyPr>
          <a:lstStyle/>
          <a:p>
            <a:pPr defTabSz="457200" eaLnBrk="1" fontAlgn="auto" hangingPunct="1">
              <a:spcAft>
                <a:spcPts val="0"/>
              </a:spcAft>
              <a:defRPr/>
            </a:pPr>
            <a:endParaRPr lang="en-US" sz="2800" dirty="0">
              <a:solidFill>
                <a:srgbClr val="FFFFFF"/>
              </a:solidFill>
              <a:latin typeface="Verdana"/>
              <a:ea typeface="+mj-ea"/>
              <a:cs typeface="Verdana"/>
            </a:endParaRPr>
          </a:p>
        </p:txBody>
      </p:sp>
      <p:sp>
        <p:nvSpPr>
          <p:cNvPr id="62472" name="Rectangle 4"/>
          <p:cNvSpPr>
            <a:spLocks noChangeArrowheads="1"/>
          </p:cNvSpPr>
          <p:nvPr/>
        </p:nvSpPr>
        <p:spPr bwMode="auto">
          <a:xfrm>
            <a:off x="457200" y="5502275"/>
            <a:ext cx="5105400" cy="1023938"/>
          </a:xfrm>
          <a:prstGeom prst="rect">
            <a:avLst/>
          </a:prstGeom>
          <a:noFill/>
          <a:ln>
            <a:noFill/>
          </a:ln>
          <a:extLst>
            <a:ext uri="{909E8E84-426E-40dd-AFC4-6F175D3DCCD1}"/>
            <a:ext uri="{91240B29-F687-4f45-9708-019B960494DF}"/>
          </a:extLst>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defRPr/>
            </a:pPr>
            <a:r>
              <a:rPr lang="en-US" altLang="en-US" sz="2000" b="0" dirty="0" smtClean="0">
                <a:latin typeface="+mn-lt"/>
                <a:cs typeface="Tahoma" panose="020B0604030504040204" pitchFamily="34" charset="0"/>
                <a:sym typeface="Tahoma" panose="020B0604030504040204" pitchFamily="34" charset="0"/>
              </a:rPr>
              <a:t>The danger statement can go in the investigation report and on the first page of the case plan.</a:t>
            </a:r>
            <a:endParaRPr lang="en-US" altLang="en-US" sz="2000" b="0" dirty="0" smtClean="0">
              <a:latin typeface="+mn-lt"/>
            </a:endParaRPr>
          </a:p>
        </p:txBody>
      </p:sp>
    </p:spTree>
    <p:extLst>
      <p:ext uri="{BB962C8B-B14F-4D97-AF65-F5344CB8AC3E}">
        <p14:creationId xmlns:p14="http://schemas.microsoft.com/office/powerpoint/2010/main" val="23299270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altLang="en-US" sz="2400" dirty="0">
                <a:solidFill>
                  <a:schemeClr val="tx1"/>
                </a:solidFill>
                <a:latin typeface="Verdana" pitchFamily="34" charset="0"/>
                <a:cs typeface="Verdana" pitchFamily="34" charset="0"/>
              </a:rPr>
              <a:t>Danger Statements</a:t>
            </a:r>
          </a:p>
        </p:txBody>
      </p:sp>
      <p:sp>
        <p:nvSpPr>
          <p:cNvPr id="68611" name="Content Placeholder 2"/>
          <p:cNvSpPr>
            <a:spLocks noGrp="1"/>
          </p:cNvSpPr>
          <p:nvPr>
            <p:ph idx="4294967295"/>
          </p:nvPr>
        </p:nvSpPr>
        <p:spPr>
          <a:xfrm>
            <a:off x="457200" y="1447800"/>
            <a:ext cx="8229600" cy="4983163"/>
          </a:xfrm>
        </p:spPr>
        <p:txBody>
          <a:bodyPr/>
          <a:lstStyle/>
          <a:p>
            <a:pPr marL="4763" indent="-4763" eaLnBrk="1" hangingPunct="1">
              <a:lnSpc>
                <a:spcPct val="90000"/>
              </a:lnSpc>
              <a:spcBef>
                <a:spcPct val="20000"/>
              </a:spcBef>
              <a:buClr>
                <a:schemeClr val="accent2"/>
              </a:buClr>
              <a:buSzPct val="110000"/>
            </a:pPr>
            <a:r>
              <a:rPr lang="en-US" altLang="en-US" sz="2400" dirty="0" smtClean="0">
                <a:latin typeface="Verdana" panose="020B0604030504040204" pitchFamily="34" charset="0"/>
                <a:cs typeface="Verdana" panose="020B0604030504040204" pitchFamily="34" charset="0"/>
              </a:rPr>
              <a:t>CWS</a:t>
            </a:r>
            <a:r>
              <a:rPr lang="en-US" altLang="en-US" sz="2400" smtClean="0">
                <a:latin typeface="Verdana" panose="020B0604030504040204" pitchFamily="34" charset="0"/>
                <a:cs typeface="Verdana" panose="020B0604030504040204" pitchFamily="34" charset="0"/>
              </a:rPr>
              <a:t>, Helen, </a:t>
            </a:r>
            <a:r>
              <a:rPr lang="en-US" altLang="en-US" sz="2400" dirty="0" smtClean="0">
                <a:latin typeface="Verdana" panose="020B0604030504040204" pitchFamily="34" charset="0"/>
                <a:cs typeface="Verdana" panose="020B0604030504040204" pitchFamily="34" charset="0"/>
              </a:rPr>
              <a:t>and Aunt Sue are all worried that when Jerry becomes drunk and </a:t>
            </a:r>
            <a:r>
              <a:rPr lang="en-US" altLang="en-US" sz="2400" smtClean="0">
                <a:latin typeface="Verdana" panose="020B0604030504040204" pitchFamily="34" charset="0"/>
                <a:cs typeface="Verdana" panose="020B0604030504040204" pitchFamily="34" charset="0"/>
              </a:rPr>
              <a:t>hits Helen or </a:t>
            </a:r>
            <a:r>
              <a:rPr lang="en-US" altLang="en-US" sz="2400" dirty="0" smtClean="0">
                <a:latin typeface="Verdana" panose="020B0604030504040204" pitchFamily="34" charset="0"/>
                <a:cs typeface="Verdana" panose="020B0604030504040204" pitchFamily="34" charset="0"/>
              </a:rPr>
              <a:t>yells </a:t>
            </a:r>
            <a:r>
              <a:rPr lang="en-US" altLang="en-US" sz="2400" smtClean="0">
                <a:latin typeface="Verdana" panose="020B0604030504040204" pitchFamily="34" charset="0"/>
                <a:cs typeface="Verdana" panose="020B0604030504040204" pitchFamily="34" charset="0"/>
              </a:rPr>
              <a:t>at her, </a:t>
            </a:r>
            <a:r>
              <a:rPr lang="en-US" altLang="en-US" sz="2400" dirty="0" smtClean="0">
                <a:latin typeface="Verdana" panose="020B0604030504040204" pitchFamily="34" charset="0"/>
                <a:cs typeface="Verdana" panose="020B0604030504040204" pitchFamily="34" charset="0"/>
              </a:rPr>
              <a:t>Sam (age 6) may become physically harmed (hit or caught in the middle of the violence).</a:t>
            </a:r>
          </a:p>
          <a:p>
            <a:pPr marL="4763" indent="-4763" eaLnBrk="1" hangingPunct="1">
              <a:lnSpc>
                <a:spcPct val="90000"/>
              </a:lnSpc>
              <a:spcBef>
                <a:spcPct val="20000"/>
              </a:spcBef>
              <a:buClr>
                <a:schemeClr val="accent2"/>
              </a:buClr>
              <a:buSzPct val="110000"/>
            </a:pPr>
            <a:r>
              <a:rPr lang="en-US" altLang="ja-JP" sz="2400" dirty="0" smtClean="0">
                <a:latin typeface="Verdana" panose="020B0604030504040204" pitchFamily="34" charset="0"/>
                <a:cs typeface="Verdana" panose="020B0604030504040204" pitchFamily="34" charset="0"/>
              </a:rPr>
              <a:t/>
            </a:r>
            <a:br>
              <a:rPr lang="en-US" altLang="ja-JP" sz="2400" dirty="0" smtClean="0">
                <a:latin typeface="Verdana" panose="020B0604030504040204" pitchFamily="34" charset="0"/>
                <a:cs typeface="Verdana" panose="020B0604030504040204" pitchFamily="34" charset="0"/>
              </a:rPr>
            </a:br>
            <a:endParaRPr lang="en-US" altLang="ja-JP" sz="2400" i="1" dirty="0" smtClean="0">
              <a:latin typeface="Verdana" panose="020B0604030504040204" pitchFamily="34" charset="0"/>
              <a:cs typeface="Verdana" panose="020B0604030504040204" pitchFamily="34" charset="0"/>
            </a:endParaRPr>
          </a:p>
          <a:p>
            <a:pPr marL="4763" indent="-4763" eaLnBrk="1" hangingPunct="1"/>
            <a:endParaRPr lang="en-US" altLang="en-US" sz="2400" dirty="0" smtClean="0">
              <a:latin typeface="Verdana" panose="020B0604030504040204" pitchFamily="34" charset="0"/>
              <a:cs typeface="Verdana" panose="020B0604030504040204" pitchFamily="34" charset="0"/>
            </a:endParaRPr>
          </a:p>
        </p:txBody>
      </p:sp>
      <p:graphicFrame>
        <p:nvGraphicFramePr>
          <p:cNvPr id="5" name="Content Placeholder 5"/>
          <p:cNvGraphicFramePr>
            <a:graphicFrameLocks/>
          </p:cNvGraphicFramePr>
          <p:nvPr>
            <p:extLst>
              <p:ext uri="{D42A27DB-BD31-4B8C-83A1-F6EECF244321}">
                <p14:modId xmlns:p14="http://schemas.microsoft.com/office/powerpoint/2010/main" val="1321334794"/>
              </p:ext>
            </p:extLst>
          </p:nvPr>
        </p:nvGraphicFramePr>
        <p:xfrm>
          <a:off x="1371600" y="2895600"/>
          <a:ext cx="6553200" cy="350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47004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smtClean="0">
                <a:solidFill>
                  <a:schemeClr val="tx1"/>
                </a:solidFill>
              </a:rPr>
              <a:t>The SDM</a:t>
            </a:r>
            <a:r>
              <a:rPr lang="en-US" sz="2400" baseline="30000" dirty="0" smtClean="0">
                <a:solidFill>
                  <a:schemeClr val="tx1"/>
                </a:solidFill>
              </a:rPr>
              <a:t>®</a:t>
            </a:r>
            <a:r>
              <a:rPr lang="en-US" sz="2400" dirty="0" smtClean="0">
                <a:solidFill>
                  <a:schemeClr val="tx1"/>
                </a:solidFill>
              </a:rPr>
              <a:t> Policy </a:t>
            </a:r>
            <a:r>
              <a:rPr lang="en-US" sz="2400" dirty="0">
                <a:solidFill>
                  <a:schemeClr val="tx1"/>
                </a:solidFill>
              </a:rPr>
              <a:t>and Procedures Manual</a:t>
            </a:r>
          </a:p>
        </p:txBody>
      </p:sp>
      <p:sp>
        <p:nvSpPr>
          <p:cNvPr id="2" name="Text Placeholder 1"/>
          <p:cNvSpPr>
            <a:spLocks noGrp="1"/>
          </p:cNvSpPr>
          <p:nvPr>
            <p:ph type="body" sz="quarter" idx="4294967295"/>
          </p:nvPr>
        </p:nvSpPr>
        <p:spPr>
          <a:xfrm>
            <a:off x="4800600" y="1758789"/>
            <a:ext cx="4041775" cy="639763"/>
          </a:xfrm>
        </p:spPr>
        <p:txBody>
          <a:bodyPr/>
          <a:lstStyle/>
          <a:p>
            <a:r>
              <a:rPr lang="en-US" sz="2000" dirty="0" smtClean="0"/>
              <a:t>For Each SDM</a:t>
            </a:r>
            <a:r>
              <a:rPr lang="en-US" sz="2000" baseline="30000" dirty="0" smtClean="0">
                <a:latin typeface="Verdana" panose="020B0604030504040204" pitchFamily="34" charset="0"/>
                <a:ea typeface="Verdana" panose="020B0604030504040204" pitchFamily="34" charset="0"/>
                <a:cs typeface="Verdana" panose="020B0604030504040204" pitchFamily="34" charset="0"/>
              </a:rPr>
              <a:t>®</a:t>
            </a:r>
            <a:r>
              <a:rPr lang="en-US" sz="2000" dirty="0" smtClean="0"/>
              <a:t> Assessment:</a:t>
            </a:r>
            <a:endParaRPr lang="en-US" sz="2000" dirty="0"/>
          </a:p>
        </p:txBody>
      </p:sp>
      <p:sp>
        <p:nvSpPr>
          <p:cNvPr id="3" name="Content Placeholder 2"/>
          <p:cNvSpPr>
            <a:spLocks noGrp="1"/>
          </p:cNvSpPr>
          <p:nvPr>
            <p:ph sz="quarter" idx="4294967295"/>
          </p:nvPr>
        </p:nvSpPr>
        <p:spPr>
          <a:xfrm>
            <a:off x="4800600" y="2370138"/>
            <a:ext cx="4041775" cy="3756025"/>
          </a:xfrm>
        </p:spPr>
        <p:txBody>
          <a:bodyPr/>
          <a:lstStyle/>
          <a:p>
            <a:pPr marL="465138" indent="-465138">
              <a:buFont typeface="Verdana" panose="020B0604030504040204" pitchFamily="34" charset="0"/>
              <a:buChar char="•"/>
            </a:pPr>
            <a:r>
              <a:rPr lang="en-US" sz="2000" dirty="0" smtClean="0"/>
              <a:t>Paper copy of the assessment tool</a:t>
            </a:r>
          </a:p>
          <a:p>
            <a:pPr marL="465138" indent="-465138">
              <a:buFont typeface="Verdana" panose="020B0604030504040204" pitchFamily="34" charset="0"/>
              <a:buChar char="•"/>
            </a:pPr>
            <a:endParaRPr lang="en-US" sz="2000" dirty="0" smtClean="0"/>
          </a:p>
          <a:p>
            <a:pPr marL="465138" indent="-465138">
              <a:buFont typeface="Verdana" panose="020B0604030504040204" pitchFamily="34" charset="0"/>
              <a:buChar char="•"/>
            </a:pPr>
            <a:r>
              <a:rPr lang="en-US" sz="2000" dirty="0" smtClean="0"/>
              <a:t>Definitions that support assessment process and tool completion</a:t>
            </a:r>
          </a:p>
          <a:p>
            <a:pPr marL="465138" indent="-465138">
              <a:buFont typeface="Verdana" panose="020B0604030504040204" pitchFamily="34" charset="0"/>
              <a:buChar char="•"/>
            </a:pPr>
            <a:endParaRPr lang="en-US" sz="2000" dirty="0" smtClean="0"/>
          </a:p>
          <a:p>
            <a:pPr marL="465138" indent="-465138">
              <a:buFont typeface="Verdana" panose="020B0604030504040204" pitchFamily="34" charset="0"/>
              <a:buChar char="•"/>
            </a:pPr>
            <a:r>
              <a:rPr lang="en-US" sz="2000" dirty="0" smtClean="0"/>
              <a:t>Policies and procedures for who, when, and how assessments are completed</a:t>
            </a:r>
            <a:endParaRPr lang="en-US" sz="2000"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29" y="1309920"/>
            <a:ext cx="4102771" cy="5301235"/>
          </a:xfrm>
          <a:prstGeom prst="rect">
            <a:avLst/>
          </a:prstGeom>
        </p:spPr>
      </p:pic>
    </p:spTree>
    <p:extLst>
      <p:ext uri="{BB962C8B-B14F-4D97-AF65-F5344CB8AC3E}">
        <p14:creationId xmlns:p14="http://schemas.microsoft.com/office/powerpoint/2010/main" val="32756456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sz="2400" dirty="0">
                <a:solidFill>
                  <a:schemeClr val="tx1"/>
                </a:solidFill>
                <a:latin typeface="Verdana" pitchFamily="34" charset="0"/>
                <a:cs typeface="Verdana" pitchFamily="34" charset="0"/>
              </a:rPr>
              <a:t>Harm and Danger Statement Practice</a:t>
            </a:r>
          </a:p>
        </p:txBody>
      </p:sp>
      <p:graphicFrame>
        <p:nvGraphicFramePr>
          <p:cNvPr id="5" name="Content Placeholder 5"/>
          <p:cNvGraphicFramePr>
            <a:graphicFrameLocks/>
          </p:cNvGraphicFramePr>
          <p:nvPr>
            <p:extLst>
              <p:ext uri="{D42A27DB-BD31-4B8C-83A1-F6EECF244321}">
                <p14:modId xmlns:p14="http://schemas.microsoft.com/office/powerpoint/2010/main" val="92492952"/>
              </p:ext>
            </p:extLst>
          </p:nvPr>
        </p:nvGraphicFramePr>
        <p:xfrm>
          <a:off x="304800" y="1143000"/>
          <a:ext cx="6096000" cy="281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609600" y="1143000"/>
            <a:ext cx="914400" cy="914400"/>
          </a:xfrm>
          <a:prstGeom prst="rect">
            <a:avLst/>
          </a:prstGeom>
        </p:spPr>
        <p:txBody>
          <a:bodyPr wrap="none" anchor="ctr">
            <a:normAutofit/>
          </a:bodyPr>
          <a:lstStyle/>
          <a:p>
            <a:pPr defTabSz="457200" eaLnBrk="1" fontAlgn="auto" hangingPunct="1">
              <a:spcAft>
                <a:spcPts val="0"/>
              </a:spcAft>
              <a:defRPr/>
            </a:pPr>
            <a:r>
              <a:rPr lang="en-US" dirty="0">
                <a:latin typeface="Verdana"/>
                <a:ea typeface="+mj-ea"/>
                <a:cs typeface="Verdana"/>
              </a:rPr>
              <a:t>Harm Statements</a:t>
            </a:r>
          </a:p>
        </p:txBody>
      </p:sp>
      <p:graphicFrame>
        <p:nvGraphicFramePr>
          <p:cNvPr id="7" name="Content Placeholder 5"/>
          <p:cNvGraphicFramePr>
            <a:graphicFrameLocks/>
          </p:cNvGraphicFramePr>
          <p:nvPr>
            <p:extLst>
              <p:ext uri="{D42A27DB-BD31-4B8C-83A1-F6EECF244321}">
                <p14:modId xmlns:p14="http://schemas.microsoft.com/office/powerpoint/2010/main" val="1552332207"/>
              </p:ext>
            </p:extLst>
          </p:nvPr>
        </p:nvGraphicFramePr>
        <p:xfrm>
          <a:off x="3124200" y="3962400"/>
          <a:ext cx="5715000" cy="2895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TextBox 7"/>
          <p:cNvSpPr txBox="1"/>
          <p:nvPr/>
        </p:nvSpPr>
        <p:spPr>
          <a:xfrm>
            <a:off x="3810000" y="3886200"/>
            <a:ext cx="914400" cy="914400"/>
          </a:xfrm>
          <a:prstGeom prst="rect">
            <a:avLst/>
          </a:prstGeom>
        </p:spPr>
        <p:txBody>
          <a:bodyPr wrap="none" anchor="ctr">
            <a:normAutofit/>
          </a:bodyPr>
          <a:lstStyle/>
          <a:p>
            <a:pPr defTabSz="457200" eaLnBrk="1" fontAlgn="auto" hangingPunct="1">
              <a:spcAft>
                <a:spcPts val="0"/>
              </a:spcAft>
              <a:defRPr/>
            </a:pPr>
            <a:r>
              <a:rPr lang="en-US" dirty="0">
                <a:latin typeface="Verdana"/>
                <a:ea typeface="+mj-ea"/>
                <a:cs typeface="Verdana"/>
              </a:rPr>
              <a:t>Danger Statements</a:t>
            </a:r>
          </a:p>
        </p:txBody>
      </p:sp>
    </p:spTree>
    <p:extLst>
      <p:ext uri="{BB962C8B-B14F-4D97-AF65-F5344CB8AC3E}">
        <p14:creationId xmlns:p14="http://schemas.microsoft.com/office/powerpoint/2010/main" val="31394810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sz="2400" smtClean="0">
                <a:solidFill>
                  <a:schemeClr val="tx1"/>
                </a:solidFill>
                <a:latin typeface="Verdana" pitchFamily="34" charset="0"/>
                <a:cs typeface="Verdana" pitchFamily="34" charset="0"/>
              </a:rPr>
              <a:t>The SDM</a:t>
            </a:r>
            <a:r>
              <a:rPr lang="en-US" sz="2400" baseline="30000" dirty="0">
                <a:solidFill>
                  <a:schemeClr val="tx1"/>
                </a:solidFill>
                <a:latin typeface="Verdana" pitchFamily="34" charset="0"/>
                <a:cs typeface="Verdana" pitchFamily="34" charset="0"/>
              </a:rPr>
              <a:t>®</a:t>
            </a:r>
            <a:r>
              <a:rPr lang="en-US" sz="2400" dirty="0">
                <a:solidFill>
                  <a:schemeClr val="tx1"/>
                </a:solidFill>
                <a:latin typeface="Verdana" pitchFamily="34" charset="0"/>
                <a:cs typeface="Verdana" pitchFamily="34" charset="0"/>
              </a:rPr>
              <a:t> Safety Assessment Is Enhanced by Engagement With the Family</a:t>
            </a:r>
          </a:p>
        </p:txBody>
      </p:sp>
      <p:graphicFrame>
        <p:nvGraphicFramePr>
          <p:cNvPr id="6" name="Content Placeholder 15"/>
          <p:cNvGraphicFramePr>
            <a:graphicFrameLocks noGrp="1"/>
          </p:cNvGraphicFramePr>
          <p:nvPr>
            <p:ph sz="quarter" idx="4294967295"/>
            <p:extLst>
              <p:ext uri="{D42A27DB-BD31-4B8C-83A1-F6EECF244321}">
                <p14:modId xmlns:p14="http://schemas.microsoft.com/office/powerpoint/2010/main" val="78893296"/>
              </p:ext>
            </p:extLst>
          </p:nvPr>
        </p:nvGraphicFramePr>
        <p:xfrm>
          <a:off x="4064000" y="1905000"/>
          <a:ext cx="5080000" cy="3771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381000" y="1752600"/>
            <a:ext cx="4343400" cy="4800600"/>
          </a:xfrm>
          <a:prstGeom prst="rect">
            <a:avLst/>
          </a:prstGeom>
        </p:spPr>
        <p:txBody>
          <a:bodyPr vert="horz" wrap="none" lIns="91440" tIns="45720" rIns="91440" bIns="45720" rtlCol="0" anchor="t">
            <a:normAutofit/>
          </a:bodyPr>
          <a:lstStyle/>
          <a:p>
            <a:pPr marL="0" marR="0" indent="0" algn="l" defTabSz="457200" rtl="0" eaLnBrk="1" fontAlgn="auto" latinLnBrk="0" hangingPunct="1">
              <a:lnSpc>
                <a:spcPct val="100000"/>
              </a:lnSpc>
              <a:spcBef>
                <a:spcPct val="0"/>
              </a:spcBef>
              <a:spcAft>
                <a:spcPts val="0"/>
              </a:spcAft>
              <a:buClrTx/>
              <a:buSzTx/>
              <a:buFontTx/>
              <a:buNone/>
              <a:tabLst/>
            </a:pPr>
            <a:r>
              <a:rPr kumimoji="0" lang="en-US" sz="2800" b="0" i="1" u="none" strike="noStrike" kern="1200" cap="none" spc="0" normalizeH="0" baseline="0" noProof="0" dirty="0" smtClean="0">
                <a:ln>
                  <a:noFill/>
                </a:ln>
                <a:effectLst/>
                <a:uLnTx/>
                <a:uFillTx/>
                <a:latin typeface="Verdana"/>
                <a:ea typeface="+mj-ea"/>
                <a:cs typeface="Verdana"/>
              </a:rPr>
              <a:t>How would you help</a:t>
            </a:r>
          </a:p>
          <a:p>
            <a:pPr marL="0" marR="0" indent="0" algn="l" defTabSz="457200" rtl="0" eaLnBrk="1" fontAlgn="auto" latinLnBrk="0" hangingPunct="1">
              <a:lnSpc>
                <a:spcPct val="100000"/>
              </a:lnSpc>
              <a:spcBef>
                <a:spcPct val="0"/>
              </a:spcBef>
              <a:spcAft>
                <a:spcPts val="0"/>
              </a:spcAft>
              <a:buClrTx/>
              <a:buSzTx/>
              <a:buFontTx/>
              <a:buNone/>
              <a:tabLst/>
            </a:pPr>
            <a:r>
              <a:rPr kumimoji="0" lang="en-US" sz="2800" b="0" i="1" u="none" strike="noStrike" kern="1200" cap="none" spc="0" normalizeH="0" baseline="0" noProof="0" dirty="0" smtClean="0">
                <a:ln>
                  <a:noFill/>
                </a:ln>
                <a:effectLst/>
                <a:uLnTx/>
                <a:uFillTx/>
                <a:latin typeface="Verdana"/>
                <a:ea typeface="+mj-ea"/>
                <a:cs typeface="Verdana"/>
              </a:rPr>
              <a:t>Tom</a:t>
            </a:r>
            <a:r>
              <a:rPr kumimoji="0" lang="en-US" sz="2800" b="0" i="1" u="none" strike="noStrike" kern="1200" cap="none" spc="0" normalizeH="0" noProof="0" dirty="0" smtClean="0">
                <a:ln>
                  <a:noFill/>
                </a:ln>
                <a:effectLst/>
                <a:uLnTx/>
                <a:uFillTx/>
                <a:latin typeface="Verdana"/>
                <a:ea typeface="+mj-ea"/>
                <a:cs typeface="Verdana"/>
              </a:rPr>
              <a:t> and Tammy</a:t>
            </a:r>
          </a:p>
          <a:p>
            <a:pPr marL="0" marR="0" indent="0" algn="l" defTabSz="457200" rtl="0" eaLnBrk="1" fontAlgn="auto" latinLnBrk="0" hangingPunct="1">
              <a:lnSpc>
                <a:spcPct val="100000"/>
              </a:lnSpc>
              <a:spcBef>
                <a:spcPct val="0"/>
              </a:spcBef>
              <a:spcAft>
                <a:spcPts val="0"/>
              </a:spcAft>
              <a:buClrTx/>
              <a:buSzTx/>
              <a:buFontTx/>
              <a:buNone/>
              <a:tabLst/>
            </a:pPr>
            <a:r>
              <a:rPr kumimoji="0" lang="en-US" sz="2800" b="0" i="1" u="none" strike="noStrike" kern="1200" cap="none" spc="0" normalizeH="0" noProof="0" dirty="0" smtClean="0">
                <a:ln>
                  <a:noFill/>
                </a:ln>
                <a:effectLst/>
                <a:uLnTx/>
                <a:uFillTx/>
                <a:latin typeface="Verdana"/>
                <a:ea typeface="+mj-ea"/>
                <a:cs typeface="Verdana"/>
              </a:rPr>
              <a:t>understand worries</a:t>
            </a:r>
          </a:p>
          <a:p>
            <a:pPr marL="0" marR="0" indent="0" algn="l" defTabSz="457200" rtl="0" eaLnBrk="1" fontAlgn="auto" latinLnBrk="0" hangingPunct="1">
              <a:lnSpc>
                <a:spcPct val="100000"/>
              </a:lnSpc>
              <a:spcBef>
                <a:spcPct val="0"/>
              </a:spcBef>
              <a:spcAft>
                <a:spcPts val="0"/>
              </a:spcAft>
              <a:buClrTx/>
              <a:buSzTx/>
              <a:buFontTx/>
              <a:buNone/>
              <a:tabLst/>
            </a:pPr>
            <a:r>
              <a:rPr kumimoji="0" lang="en-US" sz="2800" b="0" i="1" u="none" strike="noStrike" kern="1200" cap="none" spc="0" normalizeH="0" noProof="0" dirty="0" smtClean="0">
                <a:ln>
                  <a:noFill/>
                </a:ln>
                <a:effectLst/>
                <a:uLnTx/>
                <a:uFillTx/>
                <a:latin typeface="Verdana"/>
                <a:ea typeface="+mj-ea"/>
                <a:cs typeface="Verdana"/>
              </a:rPr>
              <a:t>about </a:t>
            </a:r>
            <a:r>
              <a:rPr lang="en-US" sz="2800" b="0" i="1" dirty="0" smtClean="0">
                <a:latin typeface="Verdana"/>
                <a:ea typeface="+mj-ea"/>
                <a:cs typeface="Verdana"/>
              </a:rPr>
              <a:t>Joshua</a:t>
            </a:r>
            <a:r>
              <a:rPr kumimoji="0" lang="en-US" sz="2800" b="0" i="1" u="none" strike="noStrike" kern="1200" cap="none" spc="0" normalizeH="0" noProof="0" dirty="0" smtClean="0">
                <a:ln>
                  <a:noFill/>
                </a:ln>
                <a:effectLst/>
                <a:uLnTx/>
                <a:uFillTx/>
                <a:latin typeface="Verdana"/>
                <a:ea typeface="+mj-ea"/>
                <a:cs typeface="Verdana"/>
              </a:rPr>
              <a:t>’s safety?</a:t>
            </a:r>
          </a:p>
          <a:p>
            <a:pPr marL="0" marR="0" indent="0" algn="l" defTabSz="457200" rtl="0" eaLnBrk="1" fontAlgn="auto" latinLnBrk="0" hangingPunct="1">
              <a:lnSpc>
                <a:spcPct val="100000"/>
              </a:lnSpc>
              <a:spcBef>
                <a:spcPct val="0"/>
              </a:spcBef>
              <a:spcAft>
                <a:spcPts val="0"/>
              </a:spcAft>
              <a:buClrTx/>
              <a:buSzTx/>
              <a:buFontTx/>
              <a:buNone/>
              <a:tabLst/>
            </a:pPr>
            <a:r>
              <a:rPr kumimoji="0" lang="en-US" sz="2800" b="0" i="1" u="none" strike="noStrike" kern="1200" cap="none" spc="0" normalizeH="0" noProof="0" dirty="0" smtClean="0">
                <a:ln>
                  <a:noFill/>
                </a:ln>
                <a:effectLst/>
                <a:uLnTx/>
                <a:uFillTx/>
                <a:latin typeface="Verdana"/>
                <a:ea typeface="+mj-ea"/>
                <a:cs typeface="Verdana"/>
              </a:rPr>
              <a:t>How would you</a:t>
            </a:r>
          </a:p>
          <a:p>
            <a:pPr marL="0" marR="0" indent="0" algn="l" defTabSz="457200" rtl="0" eaLnBrk="1" fontAlgn="auto" latinLnBrk="0" hangingPunct="1">
              <a:lnSpc>
                <a:spcPct val="100000"/>
              </a:lnSpc>
              <a:spcBef>
                <a:spcPct val="0"/>
              </a:spcBef>
              <a:spcAft>
                <a:spcPts val="0"/>
              </a:spcAft>
              <a:buClrTx/>
              <a:buSzTx/>
              <a:buFontTx/>
              <a:buNone/>
              <a:tabLst/>
            </a:pPr>
            <a:r>
              <a:rPr kumimoji="0" lang="en-US" sz="2800" b="0" i="1" u="none" strike="noStrike" kern="1200" cap="none" spc="0" normalizeH="0" noProof="0" dirty="0" smtClean="0">
                <a:ln>
                  <a:noFill/>
                </a:ln>
                <a:effectLst/>
                <a:uLnTx/>
                <a:uFillTx/>
                <a:latin typeface="Verdana"/>
                <a:ea typeface="+mj-ea"/>
                <a:cs typeface="Verdana"/>
              </a:rPr>
              <a:t>Explain</a:t>
            </a:r>
            <a:r>
              <a:rPr lang="en-US" sz="2800" b="0" i="1" dirty="0" smtClean="0">
                <a:latin typeface="Verdana"/>
                <a:ea typeface="+mj-ea"/>
                <a:cs typeface="Verdana"/>
              </a:rPr>
              <a:t> </a:t>
            </a:r>
            <a:r>
              <a:rPr lang="en-US" sz="2800" b="0" i="1" noProof="0" dirty="0" smtClean="0">
                <a:latin typeface="Verdana"/>
                <a:ea typeface="+mj-ea"/>
                <a:cs typeface="Verdana"/>
              </a:rPr>
              <a:t>the</a:t>
            </a:r>
          </a:p>
          <a:p>
            <a:pPr marL="0" marR="0" indent="0" algn="l" defTabSz="457200" rtl="0" eaLnBrk="1" fontAlgn="auto" latinLnBrk="0" hangingPunct="1">
              <a:lnSpc>
                <a:spcPct val="100000"/>
              </a:lnSpc>
              <a:spcBef>
                <a:spcPct val="0"/>
              </a:spcBef>
              <a:spcAft>
                <a:spcPts val="0"/>
              </a:spcAft>
              <a:buClrTx/>
              <a:buSzTx/>
              <a:buFontTx/>
              <a:buNone/>
              <a:tabLst/>
            </a:pPr>
            <a:r>
              <a:rPr lang="en-US" sz="2800" b="0" i="1" noProof="0" dirty="0" smtClean="0">
                <a:latin typeface="Verdana"/>
                <a:ea typeface="+mj-ea"/>
                <a:cs typeface="Verdana"/>
              </a:rPr>
              <a:t>process of </a:t>
            </a:r>
          </a:p>
          <a:p>
            <a:pPr marL="0" marR="0" indent="0" algn="l" defTabSz="457200" rtl="0" eaLnBrk="1" fontAlgn="auto" latinLnBrk="0" hangingPunct="1">
              <a:lnSpc>
                <a:spcPct val="100000"/>
              </a:lnSpc>
              <a:spcBef>
                <a:spcPct val="0"/>
              </a:spcBef>
              <a:spcAft>
                <a:spcPts val="0"/>
              </a:spcAft>
              <a:buClrTx/>
              <a:buSzTx/>
              <a:buFontTx/>
              <a:buNone/>
              <a:tabLst/>
            </a:pPr>
            <a:r>
              <a:rPr kumimoji="0" lang="en-US" sz="2800" b="0" i="1" u="none" strike="noStrike" kern="1200" cap="none" spc="0" normalizeH="0" noProof="0" dirty="0" smtClean="0">
                <a:ln>
                  <a:noFill/>
                </a:ln>
                <a:effectLst/>
                <a:uLnTx/>
                <a:uFillTx/>
                <a:latin typeface="Verdana"/>
                <a:ea typeface="+mj-ea"/>
                <a:cs typeface="Verdana"/>
              </a:rPr>
              <a:t>safety planning?</a:t>
            </a:r>
            <a:endParaRPr kumimoji="0" lang="en-US" sz="2800" b="0" i="1" u="none" strike="noStrike" kern="1200" cap="none" spc="0" normalizeH="0" baseline="0" noProof="0" dirty="0" smtClean="0">
              <a:ln>
                <a:noFill/>
              </a:ln>
              <a:effectLst/>
              <a:uLnTx/>
              <a:uFillTx/>
              <a:latin typeface="Verdana"/>
              <a:ea typeface="+mj-ea"/>
              <a:cs typeface="Verdana"/>
            </a:endParaRPr>
          </a:p>
        </p:txBody>
      </p:sp>
    </p:spTree>
    <p:extLst>
      <p:ext uri="{BB962C8B-B14F-4D97-AF65-F5344CB8AC3E}">
        <p14:creationId xmlns:p14="http://schemas.microsoft.com/office/powerpoint/2010/main" val="3763756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1"/>
            <a:ext cx="8382000" cy="961998"/>
          </a:xfrm>
        </p:spPr>
        <p:txBody>
          <a:bodyPr/>
          <a:lstStyle/>
          <a:p>
            <a:r>
              <a:rPr lang="en-US" altLang="en-US" sz="2400" dirty="0">
                <a:solidFill>
                  <a:schemeClr val="tx1"/>
                </a:solidFill>
                <a:latin typeface="Verdana" pitchFamily="34" charset="0"/>
                <a:cs typeface="Verdana" pitchFamily="34" charset="0"/>
              </a:rPr>
              <a:t>Safety Assessment – Protective Actions, </a:t>
            </a:r>
            <a:r>
              <a:rPr lang="en-US" altLang="en-US" sz="2400" dirty="0" smtClean="0">
                <a:solidFill>
                  <a:schemeClr val="tx1"/>
                </a:solidFill>
                <a:latin typeface="Verdana" pitchFamily="34" charset="0"/>
                <a:cs typeface="Verdana" pitchFamily="34" charset="0"/>
              </a:rPr>
              <a:t>Household </a:t>
            </a:r>
            <a:r>
              <a:rPr lang="en-US" altLang="en-US" sz="2400" dirty="0">
                <a:solidFill>
                  <a:schemeClr val="tx1"/>
                </a:solidFill>
                <a:latin typeface="Verdana" pitchFamily="34" charset="0"/>
                <a:cs typeface="Verdana" pitchFamily="34" charset="0"/>
              </a:rPr>
              <a:t>Strengths, </a:t>
            </a:r>
            <a:r>
              <a:rPr lang="en-US" altLang="en-US" sz="2400">
                <a:solidFill>
                  <a:schemeClr val="tx1"/>
                </a:solidFill>
                <a:latin typeface="Verdana" pitchFamily="34" charset="0"/>
                <a:cs typeface="Verdana" pitchFamily="34" charset="0"/>
              </a:rPr>
              <a:t>Safety </a:t>
            </a:r>
            <a:r>
              <a:rPr lang="en-US" altLang="en-US" sz="2400" smtClean="0">
                <a:solidFill>
                  <a:schemeClr val="tx1"/>
                </a:solidFill>
                <a:latin typeface="Verdana" pitchFamily="34" charset="0"/>
                <a:cs typeface="Verdana" pitchFamily="34" charset="0"/>
              </a:rPr>
              <a:t>Interventions, </a:t>
            </a:r>
            <a:r>
              <a:rPr lang="en-US" altLang="en-US" sz="2400" dirty="0">
                <a:solidFill>
                  <a:schemeClr val="tx1"/>
                </a:solidFill>
                <a:latin typeface="Verdana" pitchFamily="34" charset="0"/>
                <a:cs typeface="Verdana" pitchFamily="34" charset="0"/>
              </a:rPr>
              <a:t>and </a:t>
            </a:r>
            <a:r>
              <a:rPr lang="en-US" altLang="en-US" sz="2400" dirty="0" smtClean="0">
                <a:solidFill>
                  <a:schemeClr val="tx1"/>
                </a:solidFill>
                <a:latin typeface="Verdana" pitchFamily="34" charset="0"/>
                <a:cs typeface="Verdana" pitchFamily="34" charset="0"/>
              </a:rPr>
              <a:t>Safety </a:t>
            </a:r>
            <a:r>
              <a:rPr lang="en-US" altLang="en-US" sz="2400" dirty="0">
                <a:solidFill>
                  <a:schemeClr val="tx1"/>
                </a:solidFill>
                <a:latin typeface="Verdana" pitchFamily="34" charset="0"/>
                <a:cs typeface="Verdana" pitchFamily="34" charset="0"/>
              </a:rPr>
              <a:t>Decision</a:t>
            </a:r>
          </a:p>
        </p:txBody>
      </p:sp>
      <p:sp>
        <p:nvSpPr>
          <p:cNvPr id="52227" name="Rectangle 3"/>
          <p:cNvSpPr>
            <a:spLocks noGrp="1" noChangeArrowheads="1"/>
          </p:cNvSpPr>
          <p:nvPr>
            <p:ph idx="4294967295"/>
          </p:nvPr>
        </p:nvSpPr>
        <p:spPr>
          <a:xfrm>
            <a:off x="4267200" y="1447800"/>
            <a:ext cx="4419600" cy="5029200"/>
          </a:xfrm>
        </p:spPr>
        <p:txBody>
          <a:bodyPr/>
          <a:lstStyle/>
          <a:p>
            <a:pPr marL="455613" indent="-455613" algn="just" defTabSz="912813" eaLnBrk="1" hangingPunct="1">
              <a:spcBef>
                <a:spcPct val="0"/>
              </a:spcBef>
              <a:buFont typeface="Wingdings" panose="05000000000000000000" pitchFamily="2" charset="2"/>
              <a:buNone/>
            </a:pPr>
            <a:r>
              <a:rPr lang="en-US" altLang="en-US" sz="2400" dirty="0" smtClean="0"/>
              <a:t>Practice activity</a:t>
            </a:r>
          </a:p>
          <a:p>
            <a:pPr marL="455613" indent="-455613" algn="just" defTabSz="912813" eaLnBrk="1" hangingPunct="1">
              <a:spcBef>
                <a:spcPct val="0"/>
              </a:spcBef>
              <a:buFont typeface="Wingdings" panose="05000000000000000000" pitchFamily="2" charset="2"/>
              <a:buNone/>
            </a:pPr>
            <a:endParaRPr lang="en-US" altLang="en-US" sz="2400" dirty="0" smtClean="0"/>
          </a:p>
          <a:p>
            <a:pPr marL="463550" indent="-463550">
              <a:buFont typeface="Verdana" panose="020B0604030504040204" pitchFamily="34" charset="0"/>
              <a:buChar char="•"/>
            </a:pPr>
            <a:r>
              <a:rPr lang="en-US" altLang="en-US" sz="2400" dirty="0"/>
              <a:t>Read </a:t>
            </a:r>
            <a:r>
              <a:rPr lang="en-US" altLang="en-US" sz="2400" dirty="0" smtClean="0"/>
              <a:t>Segment 3 </a:t>
            </a:r>
            <a:r>
              <a:rPr lang="en-US" altLang="en-US" sz="2400" dirty="0"/>
              <a:t>of </a:t>
            </a:r>
            <a:r>
              <a:rPr lang="en-US" altLang="en-US" sz="2400" dirty="0" smtClean="0"/>
              <a:t>the </a:t>
            </a:r>
            <a:r>
              <a:rPr lang="en-US" altLang="en-US" sz="2400" smtClean="0"/>
              <a:t>Jefferson/Baxter case example, </a:t>
            </a:r>
            <a:r>
              <a:rPr lang="en-US" altLang="en-US" sz="2400" dirty="0" smtClean="0"/>
              <a:t>page 7</a:t>
            </a:r>
            <a:endParaRPr lang="en-US" altLang="en-US" sz="2400" dirty="0"/>
          </a:p>
          <a:p>
            <a:pPr marL="463550" indent="-463550">
              <a:buFont typeface="Verdana" panose="020B0604030504040204" pitchFamily="34" charset="0"/>
              <a:buChar char="•"/>
            </a:pPr>
            <a:endParaRPr lang="en-US" altLang="en-US" sz="2400" dirty="0" smtClean="0"/>
          </a:p>
          <a:p>
            <a:pPr marL="463550" indent="-463550">
              <a:buFont typeface="Verdana" panose="020B0604030504040204" pitchFamily="34" charset="0"/>
              <a:buChar char="•"/>
            </a:pPr>
            <a:r>
              <a:rPr lang="en-US" altLang="en-US" sz="2400" dirty="0" smtClean="0"/>
              <a:t>Complete remaining sections of </a:t>
            </a:r>
            <a:r>
              <a:rPr lang="en-US" altLang="en-US" sz="2400" dirty="0"/>
              <a:t>safety assessment</a:t>
            </a:r>
          </a:p>
          <a:p>
            <a:pPr marL="463550" indent="-463550">
              <a:buFont typeface="Verdana" panose="020B0604030504040204" pitchFamily="34" charset="0"/>
              <a:buChar char="•"/>
            </a:pPr>
            <a:endParaRPr lang="en-US" altLang="en-US" sz="2400" dirty="0" smtClean="0"/>
          </a:p>
          <a:p>
            <a:pPr marL="463550" indent="-463550">
              <a:buFont typeface="Verdana" panose="020B0604030504040204" pitchFamily="34" charset="0"/>
              <a:buChar char="•"/>
            </a:pPr>
            <a:r>
              <a:rPr lang="en-US" altLang="en-US" sz="2400" dirty="0" smtClean="0"/>
              <a:t>Use definitions in the P&amp;P manual</a:t>
            </a:r>
            <a:endParaRPr lang="en-US" alt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676400"/>
            <a:ext cx="3666206" cy="243840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p:cNvSpPr>
            <a:spLocks noGrp="1" noChangeArrowheads="1"/>
          </p:cNvSpPr>
          <p:nvPr>
            <p:ph type="title"/>
          </p:nvPr>
        </p:nvSpPr>
        <p:spPr/>
        <p:txBody>
          <a:bodyPr/>
          <a:lstStyle/>
          <a:p>
            <a:r>
              <a:rPr lang="en-US" altLang="en-US" sz="2400" dirty="0">
                <a:solidFill>
                  <a:schemeClr val="tx1"/>
                </a:solidFill>
                <a:latin typeface="Verdana" pitchFamily="34" charset="0"/>
                <a:cs typeface="Verdana" pitchFamily="34" charset="0"/>
              </a:rPr>
              <a:t>Safety Assessment Documentation</a:t>
            </a:r>
          </a:p>
        </p:txBody>
      </p:sp>
      <p:graphicFrame>
        <p:nvGraphicFramePr>
          <p:cNvPr id="2" name="Diagram 1"/>
          <p:cNvGraphicFramePr/>
          <p:nvPr>
            <p:extLst>
              <p:ext uri="{D42A27DB-BD31-4B8C-83A1-F6EECF244321}">
                <p14:modId xmlns:p14="http://schemas.microsoft.com/office/powerpoint/2010/main" val="1920233459"/>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7366580"/>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sz="2400" dirty="0">
                <a:solidFill>
                  <a:schemeClr val="tx1"/>
                </a:solidFill>
                <a:latin typeface="Verdana" pitchFamily="34" charset="0"/>
                <a:cs typeface="Verdana" pitchFamily="34" charset="0"/>
              </a:rPr>
              <a:t>Safety Plan</a:t>
            </a:r>
          </a:p>
        </p:txBody>
      </p:sp>
      <p:graphicFrame>
        <p:nvGraphicFramePr>
          <p:cNvPr id="2" name="Diagram 1"/>
          <p:cNvGraphicFramePr/>
          <p:nvPr>
            <p:extLst>
              <p:ext uri="{D42A27DB-BD31-4B8C-83A1-F6EECF244321}">
                <p14:modId xmlns:p14="http://schemas.microsoft.com/office/powerpoint/2010/main" val="418110199"/>
              </p:ext>
            </p:extLst>
          </p:nvPr>
        </p:nvGraphicFramePr>
        <p:xfrm>
          <a:off x="609600" y="1447800"/>
          <a:ext cx="7924800" cy="523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sz="2400" dirty="0">
                <a:solidFill>
                  <a:schemeClr val="tx1"/>
                </a:solidFill>
                <a:latin typeface="Verdana" pitchFamily="34" charset="0"/>
                <a:cs typeface="Verdana" pitchFamily="34" charset="0"/>
              </a:rPr>
              <a:t>Safety Planning With the Family</a:t>
            </a:r>
          </a:p>
        </p:txBody>
      </p:sp>
      <p:graphicFrame>
        <p:nvGraphicFramePr>
          <p:cNvPr id="3" name="Diagram 2"/>
          <p:cNvGraphicFramePr/>
          <p:nvPr>
            <p:extLst>
              <p:ext uri="{D42A27DB-BD31-4B8C-83A1-F6EECF244321}">
                <p14:modId xmlns:p14="http://schemas.microsoft.com/office/powerpoint/2010/main" val="1101398946"/>
              </p:ext>
            </p:extLst>
          </p:nvPr>
        </p:nvGraphicFramePr>
        <p:xfrm>
          <a:off x="417095" y="1295400"/>
          <a:ext cx="85344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sz="2400" dirty="0">
                <a:solidFill>
                  <a:schemeClr val="tx1"/>
                </a:solidFill>
                <a:latin typeface="Verdana" pitchFamily="34" charset="0"/>
                <a:cs typeface="Verdana" pitchFamily="34" charset="0"/>
              </a:rPr>
              <a:t>Safety Planning With Children</a:t>
            </a:r>
          </a:p>
        </p:txBody>
      </p:sp>
      <p:sp>
        <p:nvSpPr>
          <p:cNvPr id="50179" name="Content Placeholder 2"/>
          <p:cNvSpPr>
            <a:spLocks noGrp="1"/>
          </p:cNvSpPr>
          <p:nvPr>
            <p:ph idx="4294967295"/>
          </p:nvPr>
        </p:nvSpPr>
        <p:spPr>
          <a:xfrm>
            <a:off x="306670" y="1524000"/>
            <a:ext cx="3962400" cy="4572000"/>
          </a:xfrm>
        </p:spPr>
        <p:txBody>
          <a:bodyPr/>
          <a:lstStyle/>
          <a:p>
            <a:pPr marL="465138" indent="-465138">
              <a:buFont typeface="Verdana" panose="020B0604030504040204" pitchFamily="34" charset="0"/>
              <a:buChar char="•"/>
            </a:pPr>
            <a:r>
              <a:rPr lang="en-US" altLang="en-US" sz="2400" dirty="0" smtClean="0"/>
              <a:t>Simple language</a:t>
            </a:r>
          </a:p>
          <a:p>
            <a:pPr marL="465138" indent="-465138">
              <a:buFont typeface="Verdana" panose="020B0604030504040204" pitchFamily="34" charset="0"/>
              <a:buChar char="•"/>
            </a:pPr>
            <a:endParaRPr lang="en-US" altLang="en-US" sz="2400" dirty="0" smtClean="0"/>
          </a:p>
          <a:p>
            <a:pPr marL="465138" indent="-465138">
              <a:buFont typeface="Verdana" panose="020B0604030504040204" pitchFamily="34" charset="0"/>
              <a:buChar char="•"/>
            </a:pPr>
            <a:r>
              <a:rPr lang="en-US" altLang="en-US" sz="2400" dirty="0" smtClean="0"/>
              <a:t>Developmentally appropriate strategies</a:t>
            </a:r>
          </a:p>
          <a:p>
            <a:pPr marL="465138" indent="-465138">
              <a:buFont typeface="Verdana" panose="020B0604030504040204" pitchFamily="34" charset="0"/>
              <a:buChar char="•"/>
            </a:pPr>
            <a:endParaRPr lang="en-US" altLang="en-US" sz="2400" dirty="0" smtClean="0"/>
          </a:p>
          <a:p>
            <a:pPr marL="465138" indent="-465138">
              <a:buFont typeface="Verdana" panose="020B0604030504040204" pitchFamily="34" charset="0"/>
              <a:buChar char="•"/>
            </a:pPr>
            <a:r>
              <a:rPr lang="en-US" altLang="en-US" sz="2400" dirty="0" smtClean="0"/>
              <a:t>Network of support</a:t>
            </a:r>
          </a:p>
          <a:p>
            <a:pPr marL="465138" indent="-465138">
              <a:buFont typeface="Verdana" panose="020B0604030504040204" pitchFamily="34" charset="0"/>
              <a:buChar char="•"/>
            </a:pPr>
            <a:endParaRPr lang="en-US" altLang="en-US" sz="2400" dirty="0" smtClean="0"/>
          </a:p>
          <a:p>
            <a:pPr marL="465138" indent="-465138">
              <a:buFont typeface="Verdana" panose="020B0604030504040204" pitchFamily="34" charset="0"/>
              <a:buChar char="•"/>
            </a:pPr>
            <a:r>
              <a:rPr lang="en-US" altLang="en-US" sz="2400" dirty="0" smtClean="0"/>
              <a:t>Practice!</a:t>
            </a:r>
          </a:p>
        </p:txBody>
      </p:sp>
      <p:pic>
        <p:nvPicPr>
          <p:cNvPr id="50180" name="Picture 2" descr="O:\Publications\Stock Photos\iStock_000000519136_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070" y="1178310"/>
            <a:ext cx="4853594" cy="567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1371600" y="1981200"/>
            <a:ext cx="6350000" cy="4385734"/>
          </a:xfrm>
        </p:spPr>
        <p:txBody>
          <a:bodyPr/>
          <a:lstStyle/>
          <a:p>
            <a:pPr algn="ctr" defTabSz="912813"/>
            <a:r>
              <a:rPr lang="en-US" altLang="en-US" sz="4500" b="1" smtClean="0">
                <a:solidFill>
                  <a:schemeClr val="tx1"/>
                </a:solidFill>
              </a:rPr>
              <a:t>The SDM</a:t>
            </a:r>
            <a:r>
              <a:rPr lang="en-US" altLang="en-US" sz="4400" baseline="30000" dirty="0" smtClean="0">
                <a:solidFill>
                  <a:schemeClr val="tx1"/>
                </a:solidFill>
                <a:latin typeface="Verdana" pitchFamily="34" charset="0"/>
                <a:cs typeface="Verdana" pitchFamily="34" charset="0"/>
              </a:rPr>
              <a:t>® </a:t>
            </a:r>
            <a:r>
              <a:rPr lang="en-US" altLang="en-US" sz="4500" b="1" dirty="0" smtClean="0">
                <a:solidFill>
                  <a:schemeClr val="tx1"/>
                </a:solidFill>
              </a:rPr>
              <a:t>Substitute Care Provider Safety Assessment</a:t>
            </a:r>
          </a:p>
        </p:txBody>
      </p:sp>
    </p:spTree>
    <p:extLst>
      <p:ext uri="{BB962C8B-B14F-4D97-AF65-F5344CB8AC3E}">
        <p14:creationId xmlns:p14="http://schemas.microsoft.com/office/powerpoint/2010/main" val="3904671719"/>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3089779580"/>
              </p:ext>
            </p:extLst>
          </p:nvPr>
        </p:nvGraphicFramePr>
        <p:xfrm>
          <a:off x="4267200" y="0"/>
          <a:ext cx="4114800" cy="6705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txBox="1">
            <a:spLocks/>
          </p:cNvSpPr>
          <p:nvPr/>
        </p:nvSpPr>
        <p:spPr>
          <a:xfrm>
            <a:off x="381000" y="457200"/>
            <a:ext cx="3657600" cy="4495800"/>
          </a:xfrm>
          <a:prstGeom prst="rect">
            <a:avLst/>
          </a:prstGeom>
        </p:spPr>
        <p:txBody>
          <a:bodyPr vert="horz" lIns="68580" tIns="34290" rIns="68580" bIns="34290" rtlCol="0" anchor="t">
            <a:noAutofit/>
          </a:bodyPr>
          <a:lstStyle>
            <a:lvl1pPr algn="l" defTabSz="457200" rtl="0" eaLnBrk="1" latinLnBrk="0" hangingPunct="1">
              <a:lnSpc>
                <a:spcPct val="100000"/>
              </a:lnSpc>
              <a:spcBef>
                <a:spcPct val="0"/>
              </a:spcBef>
              <a:buNone/>
              <a:defRPr sz="3200" kern="1200">
                <a:solidFill>
                  <a:srgbClr val="393634"/>
                </a:solidFill>
                <a:latin typeface="Verdana"/>
                <a:ea typeface="+mj-ea"/>
                <a:cs typeface="Verdana"/>
              </a:defRPr>
            </a:lvl1pPr>
          </a:lstStyle>
          <a:p>
            <a:r>
              <a:rPr lang="en-US" sz="3100" dirty="0" smtClean="0">
                <a:solidFill>
                  <a:schemeClr val="tx1"/>
                </a:solidFill>
                <a:latin typeface="Verdana" pitchFamily="34" charset="0"/>
                <a:cs typeface="Verdana" pitchFamily="34" charset="0"/>
              </a:rPr>
              <a:t>There are five main </a:t>
            </a:r>
            <a:r>
              <a:rPr lang="en-US" sz="3100" dirty="0">
                <a:solidFill>
                  <a:schemeClr val="tx1"/>
                </a:solidFill>
                <a:latin typeface="Verdana" pitchFamily="34" charset="0"/>
                <a:cs typeface="Verdana" pitchFamily="34" charset="0"/>
              </a:rPr>
              <a:t>sections of the SDM</a:t>
            </a:r>
            <a:r>
              <a:rPr lang="en-US" sz="3100" baseline="30000" dirty="0">
                <a:solidFill>
                  <a:schemeClr val="tx1"/>
                </a:solidFill>
                <a:latin typeface="Verdana" pitchFamily="34" charset="0"/>
                <a:cs typeface="Verdana" pitchFamily="34" charset="0"/>
              </a:rPr>
              <a:t> </a:t>
            </a:r>
            <a:r>
              <a:rPr lang="en-US" sz="3100" baseline="30000" dirty="0" smtClean="0">
                <a:solidFill>
                  <a:schemeClr val="tx1"/>
                </a:solidFill>
                <a:latin typeface="Verdana" pitchFamily="34" charset="0"/>
                <a:cs typeface="Verdana" pitchFamily="34" charset="0"/>
              </a:rPr>
              <a:t> </a:t>
            </a:r>
            <a:r>
              <a:rPr lang="en-US" sz="3100" dirty="0" smtClean="0">
                <a:solidFill>
                  <a:schemeClr val="tx1"/>
                </a:solidFill>
                <a:latin typeface="Verdana" pitchFamily="34" charset="0"/>
                <a:cs typeface="Verdana" pitchFamily="34" charset="0"/>
              </a:rPr>
              <a:t>SCP </a:t>
            </a:r>
            <a:r>
              <a:rPr lang="en-US" sz="3100" smtClean="0">
                <a:solidFill>
                  <a:schemeClr val="tx1"/>
                </a:solidFill>
                <a:latin typeface="Verdana" pitchFamily="34" charset="0"/>
                <a:cs typeface="Verdana" pitchFamily="34" charset="0"/>
              </a:rPr>
              <a:t>safety assessment:</a:t>
            </a:r>
            <a:endParaRPr lang="en-US" sz="3100" dirty="0">
              <a:solidFill>
                <a:schemeClr val="tx1"/>
              </a:solidFill>
              <a:latin typeface="Verdana" pitchFamily="34" charset="0"/>
              <a:cs typeface="Verdana" pitchFamily="34" charset="0"/>
            </a:endParaRPr>
          </a:p>
        </p:txBody>
      </p:sp>
    </p:spTree>
    <p:extLst>
      <p:ext uri="{BB962C8B-B14F-4D97-AF65-F5344CB8AC3E}">
        <p14:creationId xmlns:p14="http://schemas.microsoft.com/office/powerpoint/2010/main" val="1611191694"/>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sz="2400" b="0" dirty="0">
                <a:solidFill>
                  <a:schemeClr val="tx1"/>
                </a:solidFill>
                <a:latin typeface="Verdana" pitchFamily="34" charset="0"/>
                <a:cs typeface="Verdana" pitchFamily="34" charset="0"/>
              </a:rPr>
              <a:t>The SDM</a:t>
            </a:r>
            <a:r>
              <a:rPr lang="en-US" sz="2400" b="0" baseline="30000" dirty="0">
                <a:solidFill>
                  <a:schemeClr val="tx1"/>
                </a:solidFill>
                <a:latin typeface="Verdana" pitchFamily="34" charset="0"/>
                <a:cs typeface="Verdana" pitchFamily="34" charset="0"/>
              </a:rPr>
              <a:t>®</a:t>
            </a:r>
            <a:r>
              <a:rPr lang="en-US" sz="2400" b="0" dirty="0">
                <a:solidFill>
                  <a:schemeClr val="tx1"/>
                </a:solidFill>
                <a:latin typeface="Verdana" pitchFamily="34" charset="0"/>
                <a:cs typeface="Verdana" pitchFamily="34" charset="0"/>
              </a:rPr>
              <a:t> </a:t>
            </a:r>
            <a:r>
              <a:rPr lang="en-US" sz="2400" b="0" dirty="0" smtClean="0">
                <a:solidFill>
                  <a:schemeClr val="tx1"/>
                </a:solidFill>
                <a:latin typeface="Verdana" pitchFamily="34" charset="0"/>
                <a:cs typeface="Verdana" pitchFamily="34" charset="0"/>
              </a:rPr>
              <a:t>Substitute </a:t>
            </a:r>
            <a:r>
              <a:rPr lang="en-US" sz="2400" b="0" dirty="0">
                <a:solidFill>
                  <a:schemeClr val="tx1"/>
                </a:solidFill>
                <a:latin typeface="Verdana" pitchFamily="34" charset="0"/>
                <a:cs typeface="Verdana" pitchFamily="34" charset="0"/>
              </a:rPr>
              <a:t>Care Provider Safety Assessment</a:t>
            </a:r>
          </a:p>
        </p:txBody>
      </p:sp>
      <p:grpSp>
        <p:nvGrpSpPr>
          <p:cNvPr id="3" name="Group 2"/>
          <p:cNvGrpSpPr/>
          <p:nvPr/>
        </p:nvGrpSpPr>
        <p:grpSpPr>
          <a:xfrm>
            <a:off x="465042" y="1284351"/>
            <a:ext cx="2602832" cy="5432298"/>
            <a:chOff x="465042" y="1284351"/>
            <a:chExt cx="2602832" cy="5432298"/>
          </a:xfrm>
        </p:grpSpPr>
        <p:sp>
          <p:nvSpPr>
            <p:cNvPr id="5" name="Freeform 4"/>
            <p:cNvSpPr/>
            <p:nvPr/>
          </p:nvSpPr>
          <p:spPr>
            <a:xfrm>
              <a:off x="465042" y="1284351"/>
              <a:ext cx="2582958" cy="5432298"/>
            </a:xfrm>
            <a:custGeom>
              <a:avLst/>
              <a:gdLst>
                <a:gd name="connsiteX0" fmla="*/ 0 w 2106882"/>
                <a:gd name="connsiteY0" fmla="*/ 210688 h 5432298"/>
                <a:gd name="connsiteX1" fmla="*/ 210688 w 2106882"/>
                <a:gd name="connsiteY1" fmla="*/ 0 h 5432298"/>
                <a:gd name="connsiteX2" fmla="*/ 1896194 w 2106882"/>
                <a:gd name="connsiteY2" fmla="*/ 0 h 5432298"/>
                <a:gd name="connsiteX3" fmla="*/ 2106882 w 2106882"/>
                <a:gd name="connsiteY3" fmla="*/ 210688 h 5432298"/>
                <a:gd name="connsiteX4" fmla="*/ 2106882 w 2106882"/>
                <a:gd name="connsiteY4" fmla="*/ 5221610 h 5432298"/>
                <a:gd name="connsiteX5" fmla="*/ 1896194 w 2106882"/>
                <a:gd name="connsiteY5" fmla="*/ 5432298 h 5432298"/>
                <a:gd name="connsiteX6" fmla="*/ 210688 w 2106882"/>
                <a:gd name="connsiteY6" fmla="*/ 5432298 h 5432298"/>
                <a:gd name="connsiteX7" fmla="*/ 0 w 2106882"/>
                <a:gd name="connsiteY7" fmla="*/ 5221610 h 5432298"/>
                <a:gd name="connsiteX8" fmla="*/ 0 w 2106882"/>
                <a:gd name="connsiteY8" fmla="*/ 210688 h 5432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6882" h="5432298">
                  <a:moveTo>
                    <a:pt x="0" y="210688"/>
                  </a:moveTo>
                  <a:cubicBezTo>
                    <a:pt x="0" y="94328"/>
                    <a:pt x="94328" y="0"/>
                    <a:pt x="210688" y="0"/>
                  </a:cubicBezTo>
                  <a:lnTo>
                    <a:pt x="1896194" y="0"/>
                  </a:lnTo>
                  <a:cubicBezTo>
                    <a:pt x="2012554" y="0"/>
                    <a:pt x="2106882" y="94328"/>
                    <a:pt x="2106882" y="210688"/>
                  </a:cubicBezTo>
                  <a:lnTo>
                    <a:pt x="2106882" y="5221610"/>
                  </a:lnTo>
                  <a:cubicBezTo>
                    <a:pt x="2106882" y="5337970"/>
                    <a:pt x="2012554" y="5432298"/>
                    <a:pt x="1896194" y="5432298"/>
                  </a:cubicBezTo>
                  <a:lnTo>
                    <a:pt x="210688" y="5432298"/>
                  </a:lnTo>
                  <a:cubicBezTo>
                    <a:pt x="94328" y="5432298"/>
                    <a:pt x="0" y="5337970"/>
                    <a:pt x="0" y="5221610"/>
                  </a:cubicBezTo>
                  <a:lnTo>
                    <a:pt x="0" y="210688"/>
                  </a:lnTo>
                  <a:close/>
                </a:path>
              </a:pathLst>
            </a:custGeom>
            <a:solidFill>
              <a:srgbClr val="0085B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5760" tIns="365760" rIns="365760" bIns="1879346" numCol="1" spcCol="1270" anchor="t" anchorCtr="0">
              <a:noAutofit/>
            </a:bodyPr>
            <a:lstStyle/>
            <a:p>
              <a:pPr lvl="0" algn="l" defTabSz="800100">
                <a:lnSpc>
                  <a:spcPct val="90000"/>
                </a:lnSpc>
                <a:spcBef>
                  <a:spcPct val="0"/>
                </a:spcBef>
                <a:spcAft>
                  <a:spcPct val="35000"/>
                </a:spcAft>
              </a:pPr>
              <a:r>
                <a:rPr lang="en-US" sz="2000" b="0" kern="1200" dirty="0" smtClean="0">
                  <a:latin typeface="+mn-lt"/>
                  <a:ea typeface="Tahoma" pitchFamily="34" charset="0"/>
                  <a:cs typeface="Tahoma" pitchFamily="34" charset="0"/>
                </a:rPr>
                <a:t>Can the child remain safely in the SCP’s home, with or without a safety plan?</a:t>
              </a:r>
              <a:endParaRPr lang="en-US" sz="2000" b="0" kern="1200" dirty="0">
                <a:latin typeface="+mn-lt"/>
                <a:ea typeface="Tahoma" pitchFamily="34" charset="0"/>
                <a:cs typeface="Tahoma" pitchFamily="34" charset="0"/>
              </a:endParaRPr>
            </a:p>
          </p:txBody>
        </p:sp>
        <p:sp>
          <p:nvSpPr>
            <p:cNvPr id="8" name="Freeform 7"/>
            <p:cNvSpPr/>
            <p:nvPr/>
          </p:nvSpPr>
          <p:spPr>
            <a:xfrm>
              <a:off x="960992" y="4648200"/>
              <a:ext cx="2106882" cy="2016000"/>
            </a:xfrm>
            <a:custGeom>
              <a:avLst/>
              <a:gdLst>
                <a:gd name="connsiteX0" fmla="*/ 0 w 2106882"/>
                <a:gd name="connsiteY0" fmla="*/ 201600 h 2016000"/>
                <a:gd name="connsiteX1" fmla="*/ 201600 w 2106882"/>
                <a:gd name="connsiteY1" fmla="*/ 0 h 2016000"/>
                <a:gd name="connsiteX2" fmla="*/ 1905282 w 2106882"/>
                <a:gd name="connsiteY2" fmla="*/ 0 h 2016000"/>
                <a:gd name="connsiteX3" fmla="*/ 2106882 w 2106882"/>
                <a:gd name="connsiteY3" fmla="*/ 201600 h 2016000"/>
                <a:gd name="connsiteX4" fmla="*/ 2106882 w 2106882"/>
                <a:gd name="connsiteY4" fmla="*/ 1814400 h 2016000"/>
                <a:gd name="connsiteX5" fmla="*/ 1905282 w 2106882"/>
                <a:gd name="connsiteY5" fmla="*/ 2016000 h 2016000"/>
                <a:gd name="connsiteX6" fmla="*/ 201600 w 2106882"/>
                <a:gd name="connsiteY6" fmla="*/ 2016000 h 2016000"/>
                <a:gd name="connsiteX7" fmla="*/ 0 w 2106882"/>
                <a:gd name="connsiteY7" fmla="*/ 1814400 h 2016000"/>
                <a:gd name="connsiteX8" fmla="*/ 0 w 2106882"/>
                <a:gd name="connsiteY8" fmla="*/ 201600 h 2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6882" h="2016000">
                  <a:moveTo>
                    <a:pt x="0" y="201600"/>
                  </a:moveTo>
                  <a:cubicBezTo>
                    <a:pt x="0" y="90259"/>
                    <a:pt x="90259" y="0"/>
                    <a:pt x="201600" y="0"/>
                  </a:cubicBezTo>
                  <a:lnTo>
                    <a:pt x="1905282" y="0"/>
                  </a:lnTo>
                  <a:cubicBezTo>
                    <a:pt x="2016623" y="0"/>
                    <a:pt x="2106882" y="90259"/>
                    <a:pt x="2106882" y="201600"/>
                  </a:cubicBezTo>
                  <a:lnTo>
                    <a:pt x="2106882" y="1814400"/>
                  </a:lnTo>
                  <a:cubicBezTo>
                    <a:pt x="2106882" y="1925741"/>
                    <a:pt x="2016623" y="2016000"/>
                    <a:pt x="1905282" y="2016000"/>
                  </a:cubicBezTo>
                  <a:lnTo>
                    <a:pt x="201600" y="2016000"/>
                  </a:lnTo>
                  <a:cubicBezTo>
                    <a:pt x="90259" y="2016000"/>
                    <a:pt x="0" y="1925741"/>
                    <a:pt x="0" y="1814400"/>
                  </a:cubicBezTo>
                  <a:lnTo>
                    <a:pt x="0" y="201600"/>
                  </a:lnTo>
                  <a:close/>
                </a:path>
              </a:pathLst>
            </a:custGeom>
            <a:ln>
              <a:solidFill>
                <a:schemeClr val="accent3"/>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7063" tIns="187063" rIns="187063" bIns="187063" numCol="1" spcCol="1270" anchor="t" anchorCtr="0">
              <a:noAutofit/>
            </a:bodyPr>
            <a:lstStyle/>
            <a:p>
              <a:pPr marL="171450" lvl="1" indent="-171450" algn="l" defTabSz="800100">
                <a:lnSpc>
                  <a:spcPct val="90000"/>
                </a:lnSpc>
                <a:spcBef>
                  <a:spcPct val="0"/>
                </a:spcBef>
                <a:spcAft>
                  <a:spcPct val="15000"/>
                </a:spcAft>
                <a:buChar char="••"/>
              </a:pPr>
              <a:endParaRPr lang="en-US" sz="1800" kern="1200" dirty="0">
                <a:latin typeface="+mj-lt"/>
                <a:ea typeface="Tahoma" pitchFamily="34" charset="0"/>
                <a:cs typeface="Tahoma" pitchFamily="34" charset="0"/>
              </a:endParaRPr>
            </a:p>
          </p:txBody>
        </p:sp>
      </p:grpSp>
      <p:sp>
        <p:nvSpPr>
          <p:cNvPr id="4" name="TextBox 3"/>
          <p:cNvSpPr txBox="1"/>
          <p:nvPr/>
        </p:nvSpPr>
        <p:spPr>
          <a:xfrm>
            <a:off x="3225338" y="1600200"/>
            <a:ext cx="5461462" cy="4953000"/>
          </a:xfrm>
          <a:prstGeom prst="rect">
            <a:avLst/>
          </a:prstGeom>
        </p:spPr>
        <p:txBody>
          <a:bodyPr vert="horz" wrap="square" lIns="68580" tIns="34290" rIns="68580" bIns="34290" rtlCol="0" anchor="t">
            <a:normAutofit fontScale="32500" lnSpcReduction="20000"/>
          </a:bodyPr>
          <a:lstStyle/>
          <a:p>
            <a:pPr>
              <a:tabLst>
                <a:tab pos="2052638" algn="l"/>
              </a:tabLst>
            </a:pPr>
            <a:r>
              <a:rPr lang="en-US" sz="6400" dirty="0">
                <a:solidFill>
                  <a:srgbClr val="484C45"/>
                </a:solidFill>
                <a:latin typeface="+mj-lt"/>
                <a:cs typeface="Verdana"/>
              </a:rPr>
              <a:t>Which Files</a:t>
            </a:r>
            <a:r>
              <a:rPr lang="en-US" sz="6400" dirty="0" smtClean="0">
                <a:solidFill>
                  <a:srgbClr val="484C45"/>
                </a:solidFill>
                <a:latin typeface="+mj-lt"/>
                <a:cs typeface="Verdana"/>
              </a:rPr>
              <a:t>: </a:t>
            </a:r>
            <a:r>
              <a:rPr lang="en-US" sz="6400" b="0" dirty="0" smtClean="0">
                <a:solidFill>
                  <a:srgbClr val="484C45"/>
                </a:solidFill>
                <a:latin typeface="+mj-lt"/>
                <a:cs typeface="Verdana"/>
              </a:rPr>
              <a:t>	</a:t>
            </a:r>
            <a:r>
              <a:rPr lang="en-US" sz="6400" b="0" dirty="0" smtClean="0">
                <a:latin typeface="+mj-lt"/>
              </a:rPr>
              <a:t>All </a:t>
            </a:r>
            <a:r>
              <a:rPr lang="en-US" sz="6400" b="0" dirty="0">
                <a:latin typeface="+mj-lt"/>
              </a:rPr>
              <a:t>investigations of </a:t>
            </a:r>
            <a:r>
              <a:rPr lang="en-US" sz="6400" b="0" dirty="0" smtClean="0">
                <a:latin typeface="+mj-lt"/>
              </a:rPr>
              <a:t>	substitute care 	provider homes</a:t>
            </a:r>
            <a:endParaRPr lang="en-US" sz="6400" b="0" dirty="0">
              <a:solidFill>
                <a:srgbClr val="484C45"/>
              </a:solidFill>
              <a:latin typeface="+mj-lt"/>
              <a:cs typeface="Verdana"/>
            </a:endParaRPr>
          </a:p>
          <a:p>
            <a:pPr>
              <a:spcBef>
                <a:spcPct val="0"/>
              </a:spcBef>
            </a:pPr>
            <a:endParaRPr lang="en-US" sz="6400" dirty="0">
              <a:solidFill>
                <a:srgbClr val="484C45"/>
              </a:solidFill>
              <a:latin typeface="+mj-lt"/>
              <a:cs typeface="Verdana"/>
            </a:endParaRPr>
          </a:p>
          <a:p>
            <a:pPr marL="2005013" indent="-2005013">
              <a:spcBef>
                <a:spcPct val="0"/>
              </a:spcBef>
              <a:tabLst>
                <a:tab pos="2117725" algn="l"/>
              </a:tabLst>
            </a:pPr>
            <a:r>
              <a:rPr lang="en-US" sz="6400" dirty="0">
                <a:solidFill>
                  <a:srgbClr val="484C45"/>
                </a:solidFill>
                <a:latin typeface="+mj-lt"/>
                <a:cs typeface="Verdana"/>
              </a:rPr>
              <a:t>Who: </a:t>
            </a:r>
            <a:r>
              <a:rPr lang="en-US" sz="6400" b="0" dirty="0">
                <a:solidFill>
                  <a:srgbClr val="484C45"/>
                </a:solidFill>
                <a:latin typeface="+mj-lt"/>
                <a:cs typeface="Verdana"/>
              </a:rPr>
              <a:t>	</a:t>
            </a:r>
            <a:r>
              <a:rPr lang="en-US" sz="6400" b="0" dirty="0" smtClean="0">
                <a:solidFill>
                  <a:srgbClr val="484C45"/>
                </a:solidFill>
                <a:latin typeface="+mj-lt"/>
                <a:cs typeface="Verdana"/>
              </a:rPr>
              <a:t>Social </a:t>
            </a:r>
            <a:r>
              <a:rPr lang="en-US" sz="6400" b="0" dirty="0">
                <a:solidFill>
                  <a:srgbClr val="484C45"/>
                </a:solidFill>
                <a:latin typeface="+mj-lt"/>
                <a:cs typeface="Verdana"/>
              </a:rPr>
              <a:t>worker </a:t>
            </a:r>
            <a:r>
              <a:rPr lang="en-US" sz="6400" b="0" dirty="0" smtClean="0">
                <a:solidFill>
                  <a:srgbClr val="484C45"/>
                </a:solidFill>
                <a:latin typeface="+mj-lt"/>
                <a:cs typeface="Verdana"/>
              </a:rPr>
              <a:t>responding to </a:t>
            </a:r>
            <a:r>
              <a:rPr lang="en-US" sz="6400" b="0" dirty="0">
                <a:solidFill>
                  <a:srgbClr val="484C45"/>
                </a:solidFill>
                <a:latin typeface="+mj-lt"/>
                <a:cs typeface="Verdana"/>
              </a:rPr>
              <a:t>the referral.</a:t>
            </a:r>
          </a:p>
          <a:p>
            <a:pPr>
              <a:spcBef>
                <a:spcPct val="0"/>
              </a:spcBef>
            </a:pPr>
            <a:endParaRPr lang="en-US" sz="6400" b="0" dirty="0">
              <a:solidFill>
                <a:srgbClr val="484C45"/>
              </a:solidFill>
              <a:latin typeface="+mj-lt"/>
              <a:cs typeface="Verdana"/>
            </a:endParaRPr>
          </a:p>
          <a:p>
            <a:pPr defTabSz="912813" eaLnBrk="1" hangingPunct="1">
              <a:tabLst>
                <a:tab pos="2005013" algn="l"/>
              </a:tabLst>
            </a:pPr>
            <a:r>
              <a:rPr lang="en-US" sz="6400" dirty="0">
                <a:solidFill>
                  <a:srgbClr val="484C45"/>
                </a:solidFill>
                <a:latin typeface="+mj-lt"/>
                <a:cs typeface="Verdana"/>
              </a:rPr>
              <a:t>When: 	</a:t>
            </a:r>
            <a:r>
              <a:rPr lang="en-US" altLang="en-US" sz="6400" b="0" dirty="0" smtClean="0">
                <a:latin typeface="+mj-lt"/>
              </a:rPr>
              <a:t>Process—before </a:t>
            </a:r>
            <a:r>
              <a:rPr lang="en-US" altLang="en-US" sz="6400" b="0" dirty="0">
                <a:latin typeface="+mj-lt"/>
              </a:rPr>
              <a:t>leaving </a:t>
            </a:r>
            <a:r>
              <a:rPr lang="en-US" altLang="en-US" sz="6400" b="0" dirty="0" smtClean="0">
                <a:latin typeface="+mj-lt"/>
              </a:rPr>
              <a:t>	a </a:t>
            </a:r>
            <a:r>
              <a:rPr lang="en-US" altLang="en-US" sz="6400" b="0" dirty="0">
                <a:latin typeface="+mj-lt"/>
              </a:rPr>
              <a:t>child in the </a:t>
            </a:r>
            <a:r>
              <a:rPr lang="en-US" altLang="en-US" sz="6400" b="0" dirty="0" smtClean="0">
                <a:latin typeface="+mj-lt"/>
              </a:rPr>
              <a:t>home</a:t>
            </a:r>
          </a:p>
          <a:p>
            <a:pPr marL="2005013" lvl="3" indent="0" defTabSz="912813" eaLnBrk="1" hangingPunct="1"/>
            <a:r>
              <a:rPr lang="en-US" altLang="en-US" sz="6400" b="0" dirty="0" smtClean="0">
                <a:latin typeface="+mj-lt"/>
              </a:rPr>
              <a:t>Form—within two working days</a:t>
            </a:r>
          </a:p>
          <a:p>
            <a:pPr marL="342900" indent="-342900">
              <a:buFont typeface="Arial" panose="020B0604020202020204" pitchFamily="34" charset="0"/>
              <a:buChar char="•"/>
            </a:pPr>
            <a:endParaRPr lang="en-US" sz="6400" b="0" dirty="0">
              <a:solidFill>
                <a:srgbClr val="484C45"/>
              </a:solidFill>
              <a:latin typeface="+mj-lt"/>
              <a:cs typeface="Verdana"/>
            </a:endParaRPr>
          </a:p>
          <a:p>
            <a:pPr defTabSz="1001713" eaLnBrk="1" hangingPunct="1"/>
            <a:r>
              <a:rPr lang="en-US" sz="6400" dirty="0" smtClean="0">
                <a:solidFill>
                  <a:srgbClr val="484C45"/>
                </a:solidFill>
                <a:latin typeface="+mj-lt"/>
                <a:cs typeface="Verdana"/>
              </a:rPr>
              <a:t>Decision: </a:t>
            </a:r>
            <a:r>
              <a:rPr lang="en-US" sz="6400" b="0" dirty="0" smtClean="0">
                <a:solidFill>
                  <a:srgbClr val="484C45"/>
                </a:solidFill>
                <a:latin typeface="+mj-lt"/>
                <a:cs typeface="Verdana"/>
              </a:rPr>
              <a:t>	</a:t>
            </a:r>
            <a:r>
              <a:rPr lang="en-US" altLang="en-US" sz="6400" b="0" dirty="0" smtClean="0">
                <a:latin typeface="+mj-lt"/>
              </a:rPr>
              <a:t>Safe </a:t>
            </a:r>
            <a:r>
              <a:rPr lang="en-US" altLang="en-US" sz="6400" b="0" dirty="0">
                <a:latin typeface="+mj-lt"/>
              </a:rPr>
              <a:t>with </a:t>
            </a:r>
            <a:r>
              <a:rPr lang="en-US" altLang="en-US" sz="6400" b="0" dirty="0" smtClean="0">
                <a:latin typeface="+mj-lt"/>
              </a:rPr>
              <a:t>Plan</a:t>
            </a:r>
            <a:endParaRPr lang="en-US" altLang="en-US" sz="6400" b="0" dirty="0">
              <a:latin typeface="+mj-lt"/>
            </a:endParaRPr>
          </a:p>
          <a:p>
            <a:pPr marL="2005013" defTabSz="912813" eaLnBrk="1" hangingPunct="1"/>
            <a:r>
              <a:rPr lang="en-US" altLang="en-US" sz="6400" b="0" dirty="0" smtClean="0">
                <a:latin typeface="+mj-lt"/>
              </a:rPr>
              <a:t>Unsafe </a:t>
            </a:r>
            <a:r>
              <a:rPr lang="en-US" altLang="en-US" sz="6400" b="0" dirty="0">
                <a:latin typeface="+mj-lt"/>
              </a:rPr>
              <a:t>(remove foster </a:t>
            </a:r>
            <a:r>
              <a:rPr lang="en-US" altLang="en-US" sz="6400" b="0" dirty="0" smtClean="0">
                <a:latin typeface="+mj-lt"/>
              </a:rPr>
              <a:t>child </a:t>
            </a:r>
            <a:r>
              <a:rPr lang="en-US" altLang="en-US" sz="6400" b="0" dirty="0">
                <a:latin typeface="+mj-lt"/>
              </a:rPr>
              <a:t>from SCP home)</a:t>
            </a:r>
          </a:p>
          <a:p>
            <a:pPr>
              <a:spcBef>
                <a:spcPct val="0"/>
              </a:spcBef>
            </a:pPr>
            <a:r>
              <a:rPr lang="en-US" dirty="0" smtClean="0">
                <a:solidFill>
                  <a:srgbClr val="484C45"/>
                </a:solidFill>
                <a:cs typeface="Verdana"/>
              </a:rPr>
              <a:t>	</a:t>
            </a:r>
            <a:endParaRPr lang="en-US" dirty="0">
              <a:solidFill>
                <a:srgbClr val="484C45"/>
              </a:solidFill>
              <a:cs typeface="Verdana"/>
            </a:endParaRPr>
          </a:p>
        </p:txBody>
      </p:sp>
      <p:sp>
        <p:nvSpPr>
          <p:cNvPr id="2" name="TextBox 1"/>
          <p:cNvSpPr txBox="1"/>
          <p:nvPr/>
        </p:nvSpPr>
        <p:spPr>
          <a:xfrm>
            <a:off x="1089206" y="4932300"/>
            <a:ext cx="2057400" cy="1447800"/>
          </a:xfrm>
          <a:prstGeom prst="rect">
            <a:avLst/>
          </a:prstGeom>
        </p:spPr>
        <p:txBody>
          <a:bodyPr vert="horz" wrap="square" lIns="91440" tIns="45720" rIns="91440" bIns="45720" rtlCol="0" anchor="ctr">
            <a:normAutofit/>
          </a:bodyPr>
          <a:lstStyle/>
          <a:p>
            <a:pPr lvl="0" defTabSz="457200" eaLnBrk="1" fontAlgn="auto" hangingPunct="1">
              <a:spcAft>
                <a:spcPts val="0"/>
              </a:spcAft>
            </a:pPr>
            <a:r>
              <a:rPr lang="en-US" sz="2000" b="0" dirty="0">
                <a:latin typeface="+mj-lt"/>
                <a:ea typeface="Tahoma" pitchFamily="34" charset="0"/>
                <a:cs typeface="Tahoma" pitchFamily="34" charset="0"/>
              </a:rPr>
              <a:t>SCP Safety </a:t>
            </a:r>
            <a:r>
              <a:rPr lang="en-US" sz="2000" b="0" dirty="0" smtClean="0">
                <a:latin typeface="+mj-lt"/>
                <a:ea typeface="Tahoma" pitchFamily="34" charset="0"/>
                <a:cs typeface="Tahoma" pitchFamily="34" charset="0"/>
              </a:rPr>
              <a:t>Assessment</a:t>
            </a:r>
            <a:endParaRPr lang="en-US" sz="2000" b="0" dirty="0">
              <a:latin typeface="+mj-lt"/>
              <a:ea typeface="Tahoma" pitchFamily="34" charset="0"/>
              <a:cs typeface="Tahoma" pitchFamily="34" charset="0"/>
            </a:endParaRPr>
          </a:p>
        </p:txBody>
      </p:sp>
    </p:spTree>
    <p:extLst>
      <p:ext uri="{BB962C8B-B14F-4D97-AF65-F5344CB8AC3E}">
        <p14:creationId xmlns:p14="http://schemas.microsoft.com/office/powerpoint/2010/main" val="12032640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sz="2400" dirty="0">
                <a:solidFill>
                  <a:schemeClr val="tx1"/>
                </a:solidFill>
              </a:rPr>
              <a:t>Key Concepts Underlie the </a:t>
            </a:r>
            <a:r>
              <a:rPr lang="en-US" sz="2400" dirty="0" smtClean="0">
                <a:solidFill>
                  <a:schemeClr val="tx1"/>
                </a:solidFill>
              </a:rPr>
              <a:t>SDM</a:t>
            </a:r>
            <a:r>
              <a:rPr lang="en-US" sz="2400" baseline="30000" dirty="0" smtClean="0">
                <a:solidFill>
                  <a:schemeClr val="tx1"/>
                </a:solidFill>
                <a:latin typeface="Verdana" pitchFamily="34" charset="0"/>
                <a:cs typeface="Verdana" pitchFamily="34" charset="0"/>
              </a:rPr>
              <a:t>®</a:t>
            </a:r>
            <a:r>
              <a:rPr lang="en-US" sz="2400" dirty="0" smtClean="0">
                <a:solidFill>
                  <a:schemeClr val="tx1"/>
                </a:solidFill>
              </a:rPr>
              <a:t> </a:t>
            </a:r>
            <a:r>
              <a:rPr lang="en-US" sz="2400" dirty="0">
                <a:solidFill>
                  <a:schemeClr val="tx1"/>
                </a:solidFill>
              </a:rPr>
              <a:t>System</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1634" t="6949" r="22278" b="6719"/>
          <a:stretch/>
        </p:blipFill>
        <p:spPr>
          <a:xfrm>
            <a:off x="609600" y="1828800"/>
            <a:ext cx="2440984" cy="3754465"/>
          </a:xfrm>
          <a:prstGeom prst="rect">
            <a:avLst/>
          </a:prstGeom>
        </p:spPr>
      </p:pic>
      <p:sp>
        <p:nvSpPr>
          <p:cNvPr id="4" name="Content Placeholder 3"/>
          <p:cNvSpPr txBox="1">
            <a:spLocks/>
          </p:cNvSpPr>
          <p:nvPr/>
        </p:nvSpPr>
        <p:spPr>
          <a:xfrm>
            <a:off x="3581400" y="1828801"/>
            <a:ext cx="5105400" cy="4191000"/>
          </a:xfrm>
          <a:prstGeom prst="rect">
            <a:avLst/>
          </a:prstGeom>
        </p:spPr>
        <p:txBody>
          <a:bodyPr vert="horz" lIns="68580" tIns="34290" rIns="68580" bIns="34290" rtlCol="0">
            <a:noAutofit/>
          </a:bodyPr>
          <a:lstStyle>
            <a:lvl1pPr marL="0" indent="0" algn="l" defTabSz="457200" rtl="0" eaLnBrk="1" latinLnBrk="0" hangingPunct="1">
              <a:lnSpc>
                <a:spcPct val="100000"/>
              </a:lnSpc>
              <a:spcBef>
                <a:spcPts val="0"/>
              </a:spcBef>
              <a:spcAft>
                <a:spcPts val="0"/>
              </a:spcAft>
              <a:buFontTx/>
              <a:buNone/>
              <a:defRPr sz="1800" kern="1200">
                <a:solidFill>
                  <a:srgbClr val="393634"/>
                </a:solidFill>
                <a:latin typeface="Verdana"/>
                <a:ea typeface="+mn-ea"/>
                <a:cs typeface="Verdana"/>
              </a:defRPr>
            </a:lvl1pPr>
            <a:lvl2pPr marL="457200" indent="-457200" algn="l" defTabSz="457200" rtl="0" eaLnBrk="1" latinLnBrk="0" hangingPunct="1">
              <a:lnSpc>
                <a:spcPct val="100000"/>
              </a:lnSpc>
              <a:spcBef>
                <a:spcPts val="0"/>
              </a:spcBef>
              <a:spcAft>
                <a:spcPts val="0"/>
              </a:spcAft>
              <a:buFont typeface="Arial"/>
              <a:buChar char="•"/>
              <a:defRPr sz="1800" kern="1200">
                <a:solidFill>
                  <a:srgbClr val="393634"/>
                </a:solidFill>
                <a:latin typeface="Verdana"/>
                <a:ea typeface="+mn-ea"/>
                <a:cs typeface="Verdana"/>
              </a:defRPr>
            </a:lvl2pPr>
            <a:lvl3pPr marL="914400" indent="-457200" algn="l" defTabSz="457200" rtl="0" eaLnBrk="1" latinLnBrk="0" hangingPunct="1">
              <a:lnSpc>
                <a:spcPct val="100000"/>
              </a:lnSpc>
              <a:spcBef>
                <a:spcPts val="0"/>
              </a:spcBef>
              <a:spcAft>
                <a:spcPts val="0"/>
              </a:spcAft>
              <a:buFont typeface="Verdana" pitchFamily="34" charset="0"/>
              <a:buChar char="»"/>
              <a:defRPr sz="1800" kern="1200">
                <a:solidFill>
                  <a:srgbClr val="393634"/>
                </a:solidFill>
                <a:latin typeface="Verdana"/>
                <a:ea typeface="+mn-ea"/>
                <a:cs typeface="Verdana"/>
              </a:defRPr>
            </a:lvl3pPr>
            <a:lvl4pPr marL="1371600" indent="-457200" algn="l" defTabSz="457200" rtl="0" eaLnBrk="1" latinLnBrk="0" hangingPunct="1">
              <a:lnSpc>
                <a:spcPct val="100000"/>
              </a:lnSpc>
              <a:spcBef>
                <a:spcPts val="0"/>
              </a:spcBef>
              <a:spcAft>
                <a:spcPts val="0"/>
              </a:spcAft>
              <a:buFont typeface="Wingdings" pitchFamily="2" charset="2"/>
              <a:buChar char="§"/>
              <a:defRPr sz="1800" kern="1200">
                <a:solidFill>
                  <a:srgbClr val="393634"/>
                </a:solidFill>
                <a:latin typeface="Verdana"/>
                <a:ea typeface="+mn-ea"/>
                <a:cs typeface="Verdana"/>
              </a:defRPr>
            </a:lvl4pPr>
            <a:lvl5pPr marL="889000" indent="-228600" algn="l" defTabSz="457200" rtl="0" eaLnBrk="1" latinLnBrk="0" hangingPunct="1">
              <a:lnSpc>
                <a:spcPct val="100000"/>
              </a:lnSpc>
              <a:spcBef>
                <a:spcPts val="0"/>
              </a:spcBef>
              <a:spcAft>
                <a:spcPts val="0"/>
              </a:spcAft>
              <a:buFont typeface="Arial"/>
              <a:buChar char="»"/>
              <a:defRPr sz="18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r>
              <a:rPr lang="en-US" sz="2000" b="0" dirty="0"/>
              <a:t>Successful implementation of the </a:t>
            </a:r>
            <a:r>
              <a:rPr lang="en-US" sz="2000" b="0" dirty="0" smtClean="0"/>
              <a:t>SDM</a:t>
            </a:r>
            <a:r>
              <a:rPr lang="en-US" sz="2000" b="0" baseline="30000" dirty="0" smtClean="0">
                <a:latin typeface="Verdana" panose="020B0604030504040204" pitchFamily="34" charset="0"/>
                <a:ea typeface="Verdana" panose="020B0604030504040204" pitchFamily="34" charset="0"/>
                <a:cs typeface="Verdana" panose="020B0604030504040204" pitchFamily="34" charset="0"/>
              </a:rPr>
              <a:t>®</a:t>
            </a:r>
            <a:r>
              <a:rPr lang="en-US" sz="2000" b="0" baseline="30000" dirty="0" smtClean="0">
                <a:solidFill>
                  <a:schemeClr val="tx1"/>
                </a:solidFill>
                <a:latin typeface="Verdana" pitchFamily="34" charset="0"/>
                <a:cs typeface="Verdana" pitchFamily="34" charset="0"/>
              </a:rPr>
              <a:t> </a:t>
            </a:r>
            <a:r>
              <a:rPr lang="en-US" sz="2000" b="0" dirty="0"/>
              <a:t>system requires an understanding of:</a:t>
            </a:r>
          </a:p>
          <a:p>
            <a:pPr marL="285750" indent="-285750">
              <a:buFont typeface="Verdana" panose="020B0604030504040204" pitchFamily="34" charset="0"/>
              <a:buChar char="•"/>
            </a:pPr>
            <a:endParaRPr lang="en-US" sz="2000" b="0" dirty="0"/>
          </a:p>
          <a:p>
            <a:pPr marL="465138" indent="-465138">
              <a:buFont typeface="Verdana" panose="020B0604030504040204" pitchFamily="34" charset="0"/>
              <a:buChar char="•"/>
            </a:pPr>
            <a:r>
              <a:rPr lang="en-US" sz="2000" b="0" dirty="0"/>
              <a:t>The difference between needs, risk, and </a:t>
            </a:r>
            <a:r>
              <a:rPr lang="en-US" sz="2000" b="0" dirty="0" smtClean="0"/>
              <a:t>danger/safety threats;</a:t>
            </a:r>
            <a:endParaRPr lang="en-US" sz="2000" b="0" dirty="0"/>
          </a:p>
          <a:p>
            <a:pPr marL="465138" indent="-465138">
              <a:buFont typeface="Verdana" panose="020B0604030504040204" pitchFamily="34" charset="0"/>
              <a:buChar char="•"/>
            </a:pPr>
            <a:endParaRPr lang="en-US" sz="2000" b="0" dirty="0"/>
          </a:p>
          <a:p>
            <a:pPr marL="465138" indent="-465138">
              <a:buFont typeface="Verdana" panose="020B0604030504040204" pitchFamily="34" charset="0"/>
              <a:buChar char="•"/>
            </a:pPr>
            <a:r>
              <a:rPr lang="en-US" sz="2000" b="0" dirty="0"/>
              <a:t>The “household” as the unit of analysis; and</a:t>
            </a:r>
          </a:p>
          <a:p>
            <a:pPr marL="465138" indent="-465138">
              <a:buFont typeface="Verdana" panose="020B0604030504040204" pitchFamily="34" charset="0"/>
              <a:buChar char="•"/>
            </a:pPr>
            <a:endParaRPr lang="en-US" sz="2000" b="0" dirty="0"/>
          </a:p>
          <a:p>
            <a:pPr marL="465138" indent="-465138">
              <a:buFont typeface="Verdana" panose="020B0604030504040204" pitchFamily="34" charset="0"/>
              <a:buChar char="•"/>
            </a:pPr>
            <a:r>
              <a:rPr lang="en-US" sz="2000" b="0" dirty="0"/>
              <a:t>The assessments as a prompt for engagement.</a:t>
            </a:r>
          </a:p>
          <a:p>
            <a:pPr marL="257175" indent="-257175">
              <a:spcAft>
                <a:spcPts val="900"/>
              </a:spcAft>
              <a:buFont typeface="Arial" panose="020B0604020202020204" pitchFamily="34" charset="0"/>
              <a:buChar char="•"/>
            </a:pPr>
            <a:endParaRPr lang="en-US" dirty="0"/>
          </a:p>
          <a:p>
            <a:r>
              <a:rPr lang="en-US" dirty="0"/>
              <a:t> </a:t>
            </a:r>
          </a:p>
          <a:p>
            <a:r>
              <a:rPr lang="en-US" dirty="0"/>
              <a:t> </a:t>
            </a:r>
          </a:p>
        </p:txBody>
      </p:sp>
    </p:spTree>
    <p:extLst>
      <p:ext uri="{BB962C8B-B14F-4D97-AF65-F5344CB8AC3E}">
        <p14:creationId xmlns:p14="http://schemas.microsoft.com/office/powerpoint/2010/main" val="12753939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en-US" sz="2400" dirty="0">
                <a:solidFill>
                  <a:schemeClr val="tx1"/>
                </a:solidFill>
                <a:latin typeface="Verdana" pitchFamily="34" charset="0"/>
                <a:cs typeface="Verdana" pitchFamily="34" charset="0"/>
              </a:rPr>
              <a:t>Substitute Care Provider Safety Assessment Policy</a:t>
            </a:r>
          </a:p>
        </p:txBody>
      </p:sp>
      <p:sp>
        <p:nvSpPr>
          <p:cNvPr id="6147" name="Rectangle 5"/>
          <p:cNvSpPr>
            <a:spLocks noGrp="1" noChangeArrowheads="1"/>
          </p:cNvSpPr>
          <p:nvPr>
            <p:ph idx="4294967295"/>
          </p:nvPr>
        </p:nvSpPr>
        <p:spPr>
          <a:xfrm>
            <a:off x="457200" y="1371600"/>
            <a:ext cx="7772400" cy="4648200"/>
          </a:xfrm>
        </p:spPr>
        <p:txBody>
          <a:bodyPr/>
          <a:lstStyle/>
          <a:p>
            <a:pPr marL="455613" indent="-455613" algn="just" defTabSz="912813" eaLnBrk="1" hangingPunct="1">
              <a:spcBef>
                <a:spcPct val="0"/>
              </a:spcBef>
              <a:buFontTx/>
              <a:buNone/>
              <a:defRPr/>
            </a:pPr>
            <a:r>
              <a:rPr lang="en-US" sz="2000" dirty="0" smtClean="0"/>
              <a:t>Which Cases:	</a:t>
            </a:r>
          </a:p>
          <a:p>
            <a:pPr marL="455613" indent="-455613" algn="just" defTabSz="912813" eaLnBrk="1" hangingPunct="1">
              <a:spcBef>
                <a:spcPct val="0"/>
              </a:spcBef>
              <a:defRPr/>
            </a:pPr>
            <a:endParaRPr lang="en-US" sz="2000" dirty="0" smtClean="0"/>
          </a:p>
          <a:p>
            <a:pPr marL="463550" indent="-463550" defTabSz="912813" eaLnBrk="1" hangingPunct="1">
              <a:spcBef>
                <a:spcPct val="0"/>
              </a:spcBef>
              <a:buFont typeface="Verdana" panose="020B0604030504040204" pitchFamily="34" charset="0"/>
              <a:buChar char="•"/>
              <a:defRPr/>
            </a:pPr>
            <a:r>
              <a:rPr lang="en-US" sz="2000" dirty="0">
                <a:latin typeface="+mj-lt"/>
                <a:cs typeface="+mn-cs"/>
              </a:rPr>
              <a:t>All investigations of alleged abuse/neglect by a substitute care provider (SCP), including</a:t>
            </a:r>
            <a:r>
              <a:rPr lang="en-US" sz="2000" dirty="0" smtClean="0"/>
              <a:t>:</a:t>
            </a:r>
          </a:p>
          <a:p>
            <a:pPr marL="0" indent="0" algn="just" defTabSz="912813" eaLnBrk="1" hangingPunct="1">
              <a:spcBef>
                <a:spcPct val="0"/>
              </a:spcBef>
              <a:defRPr/>
            </a:pPr>
            <a:endParaRPr lang="en-US" sz="2000" dirty="0" smtClean="0"/>
          </a:p>
          <a:p>
            <a:pPr marL="914400" lvl="1" indent="-455613" algn="just" defTabSz="912813" eaLnBrk="1" hangingPunct="1">
              <a:spcBef>
                <a:spcPct val="0"/>
              </a:spcBef>
              <a:buFont typeface="Verdana" panose="020B0604030504040204" pitchFamily="34" charset="0"/>
              <a:buChar char="»"/>
              <a:defRPr/>
            </a:pPr>
            <a:r>
              <a:rPr lang="en-US" sz="1600" dirty="0" smtClean="0"/>
              <a:t>Licensed foster homes</a:t>
            </a:r>
          </a:p>
          <a:p>
            <a:pPr marL="914400" lvl="1" indent="-455613" algn="just" defTabSz="912813" eaLnBrk="1" hangingPunct="1">
              <a:spcBef>
                <a:spcPct val="0"/>
              </a:spcBef>
              <a:buFont typeface="Verdana" panose="020B0604030504040204" pitchFamily="34" charset="0"/>
              <a:buChar char="»"/>
              <a:defRPr/>
            </a:pPr>
            <a:r>
              <a:rPr lang="en-US" sz="1600" dirty="0" smtClean="0"/>
              <a:t>NREFMs</a:t>
            </a:r>
          </a:p>
          <a:p>
            <a:pPr marL="914400" lvl="1" indent="-455613" algn="just" defTabSz="912813" eaLnBrk="1" hangingPunct="1">
              <a:spcBef>
                <a:spcPct val="0"/>
              </a:spcBef>
              <a:buFont typeface="Verdana" panose="020B0604030504040204" pitchFamily="34" charset="0"/>
              <a:buChar char="»"/>
              <a:defRPr/>
            </a:pPr>
            <a:r>
              <a:rPr lang="en-US" sz="1600" dirty="0" smtClean="0"/>
              <a:t>Approved relative homes</a:t>
            </a:r>
          </a:p>
          <a:p>
            <a:pPr marL="914400" lvl="1" indent="-455613" algn="just" defTabSz="912813" eaLnBrk="1" hangingPunct="1">
              <a:spcBef>
                <a:spcPct val="0"/>
              </a:spcBef>
              <a:buFont typeface="Verdana" panose="020B0604030504040204" pitchFamily="34" charset="0"/>
              <a:buChar char="»"/>
              <a:defRPr/>
            </a:pPr>
            <a:r>
              <a:rPr lang="en-US" sz="1600" dirty="0" smtClean="0"/>
              <a:t>Certified FFAs</a:t>
            </a:r>
          </a:p>
          <a:p>
            <a:pPr marL="914400" lvl="1" indent="-455613" algn="just" defTabSz="912813" eaLnBrk="1" hangingPunct="1">
              <a:spcBef>
                <a:spcPct val="0"/>
              </a:spcBef>
              <a:buFont typeface="Verdana" panose="020B0604030504040204" pitchFamily="34" charset="0"/>
              <a:buChar char="»"/>
              <a:defRPr/>
            </a:pPr>
            <a:r>
              <a:rPr lang="en-US" sz="1600" dirty="0" smtClean="0"/>
              <a:t>Small family homes</a:t>
            </a:r>
          </a:p>
          <a:p>
            <a:pPr marL="914400" lvl="1" indent="-455613" algn="just" defTabSz="912813" eaLnBrk="1" hangingPunct="1">
              <a:spcBef>
                <a:spcPct val="0"/>
              </a:spcBef>
              <a:buFont typeface="Verdana" panose="020B0604030504040204" pitchFamily="34" charset="0"/>
              <a:buChar char="»"/>
              <a:defRPr/>
            </a:pPr>
            <a:r>
              <a:rPr lang="en-US" sz="1600" dirty="0" smtClean="0"/>
              <a:t>Adoptive parents if the adoption has not yet been finalized</a:t>
            </a:r>
          </a:p>
          <a:p>
            <a:pPr marL="914400" lvl="1" indent="-455613" algn="just" defTabSz="912813" eaLnBrk="1" hangingPunct="1">
              <a:spcBef>
                <a:spcPct val="0"/>
              </a:spcBef>
              <a:buFont typeface="Verdana" panose="020B0604030504040204" pitchFamily="34" charset="0"/>
              <a:buChar char="»"/>
              <a:defRPr/>
            </a:pPr>
            <a:r>
              <a:rPr lang="en-US" sz="1600" dirty="0" smtClean="0"/>
              <a:t>Legal guardians where a dependency case is still open (i.e., the department has protective responsibility for the child)</a:t>
            </a:r>
          </a:p>
          <a:p>
            <a:pPr marL="855663" lvl="1" indent="-455613" algn="just" defTabSz="912813" eaLnBrk="1" hangingPunct="1">
              <a:spcBef>
                <a:spcPct val="0"/>
              </a:spcBef>
              <a:buFontTx/>
              <a:buNone/>
              <a:defRPr/>
            </a:pPr>
            <a:endParaRPr lang="en-US" sz="1600" dirty="0" smtClean="0"/>
          </a:p>
          <a:p>
            <a:pPr marL="463550" indent="-463550" algn="just" defTabSz="912813" eaLnBrk="1" hangingPunct="1">
              <a:spcBef>
                <a:spcPct val="0"/>
              </a:spcBef>
              <a:buFont typeface="Verdana" panose="020B0604030504040204" pitchFamily="34" charset="0"/>
              <a:buChar char="•"/>
              <a:defRPr/>
            </a:pPr>
            <a:r>
              <a:rPr lang="en-US" sz="2000" dirty="0">
                <a:latin typeface="+mj-lt"/>
                <a:cs typeface="+mn-cs"/>
              </a:rPr>
              <a:t>Do not use with allegations involving</a:t>
            </a:r>
            <a:r>
              <a:rPr lang="en-US" sz="2000" dirty="0" smtClean="0"/>
              <a:t>:</a:t>
            </a:r>
          </a:p>
          <a:p>
            <a:pPr marL="455613" indent="-455613" algn="just" defTabSz="912813" eaLnBrk="1" hangingPunct="1">
              <a:spcBef>
                <a:spcPct val="0"/>
              </a:spcBef>
              <a:defRPr/>
            </a:pPr>
            <a:endParaRPr lang="en-US" sz="2000" dirty="0" smtClean="0"/>
          </a:p>
          <a:p>
            <a:pPr marL="914400" lvl="1" indent="-449263" algn="just" defTabSz="912813" eaLnBrk="1" hangingPunct="1">
              <a:spcBef>
                <a:spcPct val="0"/>
              </a:spcBef>
              <a:buFont typeface="Verdana" panose="020B0604030504040204" pitchFamily="34" charset="0"/>
              <a:buChar char="»"/>
              <a:defRPr/>
            </a:pPr>
            <a:r>
              <a:rPr lang="en-US" sz="1600" dirty="0" smtClean="0"/>
              <a:t>Group homes</a:t>
            </a:r>
          </a:p>
          <a:p>
            <a:pPr marL="914400" lvl="1" indent="-449263" algn="just" defTabSz="912813" eaLnBrk="1" hangingPunct="1">
              <a:spcBef>
                <a:spcPct val="0"/>
              </a:spcBef>
              <a:buFont typeface="Verdana" panose="020B0604030504040204" pitchFamily="34" charset="0"/>
              <a:buChar char="»"/>
              <a:defRPr/>
            </a:pPr>
            <a:r>
              <a:rPr lang="en-US" sz="1600" dirty="0" smtClean="0"/>
              <a:t>Institutions</a:t>
            </a:r>
          </a:p>
          <a:p>
            <a:pPr marL="914400" lvl="1" indent="-449263" algn="just" defTabSz="912813" eaLnBrk="1" hangingPunct="1">
              <a:spcBef>
                <a:spcPct val="0"/>
              </a:spcBef>
              <a:buFont typeface="Verdana" panose="020B0604030504040204" pitchFamily="34" charset="0"/>
              <a:buChar char="»"/>
              <a:defRPr/>
            </a:pPr>
            <a:r>
              <a:rPr lang="en-US" sz="1600" dirty="0" smtClean="0"/>
              <a:t>Residential treatment centers</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ChangeArrowheads="1"/>
          </p:cNvSpPr>
          <p:nvPr/>
        </p:nvSpPr>
        <p:spPr bwMode="auto">
          <a:xfrm>
            <a:off x="457200" y="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2813">
              <a:defRPr b="1">
                <a:solidFill>
                  <a:schemeClr val="tx1"/>
                </a:solidFill>
                <a:latin typeface="Arial" panose="020B0604020202020204" pitchFamily="34" charset="0"/>
              </a:defRPr>
            </a:lvl1pPr>
            <a:lvl2pPr marL="742950" indent="-285750" defTabSz="912813">
              <a:defRPr b="1">
                <a:solidFill>
                  <a:schemeClr val="tx1"/>
                </a:solidFill>
                <a:latin typeface="Arial" panose="020B0604020202020204" pitchFamily="34" charset="0"/>
              </a:defRPr>
            </a:lvl2pPr>
            <a:lvl3pPr marL="1143000" indent="-228600" defTabSz="912813">
              <a:defRPr b="1">
                <a:solidFill>
                  <a:schemeClr val="tx1"/>
                </a:solidFill>
                <a:latin typeface="Arial" panose="020B0604020202020204" pitchFamily="34" charset="0"/>
              </a:defRPr>
            </a:lvl3pPr>
            <a:lvl4pPr marL="1600200" indent="-228600" defTabSz="912813">
              <a:defRPr b="1">
                <a:solidFill>
                  <a:schemeClr val="tx1"/>
                </a:solidFill>
                <a:latin typeface="Arial" panose="020B0604020202020204" pitchFamily="34" charset="0"/>
              </a:defRPr>
            </a:lvl4pPr>
            <a:lvl5pPr marL="2057400" indent="-228600" defTabSz="912813">
              <a:defRPr b="1">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defRPr>
            </a:lvl9pPr>
          </a:lstStyle>
          <a:p>
            <a:pPr defTabSz="457200" eaLnBrk="1" hangingPunct="1"/>
            <a:r>
              <a:rPr lang="en-US" altLang="en-US" sz="2400" b="0" dirty="0">
                <a:latin typeface="Verdana" pitchFamily="34" charset="0"/>
                <a:ea typeface="+mj-ea"/>
                <a:cs typeface="Verdana" pitchFamily="34" charset="0"/>
              </a:rPr>
              <a:t>Discrete Decisions, Different Tools</a:t>
            </a:r>
          </a:p>
        </p:txBody>
      </p:sp>
      <p:graphicFrame>
        <p:nvGraphicFramePr>
          <p:cNvPr id="145456" name="Group 48"/>
          <p:cNvGraphicFramePr>
            <a:graphicFrameLocks noGrp="1"/>
          </p:cNvGraphicFramePr>
          <p:nvPr>
            <p:extLst>
              <p:ext uri="{D42A27DB-BD31-4B8C-83A1-F6EECF244321}">
                <p14:modId xmlns:p14="http://schemas.microsoft.com/office/powerpoint/2010/main" val="1350746297"/>
              </p:ext>
            </p:extLst>
          </p:nvPr>
        </p:nvGraphicFramePr>
        <p:xfrm>
          <a:off x="685800" y="1676400"/>
          <a:ext cx="7696200" cy="4439920"/>
        </p:xfrm>
        <a:graphic>
          <a:graphicData uri="http://schemas.openxmlformats.org/drawingml/2006/table">
            <a:tbl>
              <a:tblPr>
                <a:effectLst/>
                <a:tableStyleId>{284E427A-3D55-4303-BF80-6455036E1DE7}</a:tableStyleId>
              </a:tblPr>
              <a:tblGrid>
                <a:gridCol w="1570653"/>
                <a:gridCol w="2277447"/>
                <a:gridCol w="1924050"/>
                <a:gridCol w="1924050"/>
              </a:tblGrid>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effectLst/>
                        </a:rPr>
                        <a:t>Safety</a:t>
                      </a:r>
                      <a:endParaRPr kumimoji="0" lang="en-US" sz="20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effectLst/>
                        </a:rPr>
                        <a:t>Risk</a:t>
                      </a:r>
                      <a:endParaRPr kumimoji="0" lang="en-US" sz="20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effectLst/>
                        </a:rPr>
                        <a:t>Need</a:t>
                      </a:r>
                      <a:endParaRPr kumimoji="0" lang="en-US" sz="20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16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effectLst/>
                        </a:rPr>
                        <a:t>Question</a:t>
                      </a:r>
                      <a:endParaRPr kumimoji="0" lang="en-US" sz="2000" b="1"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Is child in danger of immediate harm?</a:t>
                      </a:r>
                      <a:endParaRPr kumimoji="0" lang="en-US" sz="20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What is the probability of future harm?</a:t>
                      </a:r>
                      <a:endParaRPr kumimoji="0" lang="en-US" sz="20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What are priority needs?</a:t>
                      </a:r>
                      <a:endParaRPr kumimoji="0" lang="en-US" sz="20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08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effectLst/>
                        </a:rPr>
                        <a:t>Basis</a:t>
                      </a:r>
                      <a:endParaRPr kumimoji="0" lang="en-US" sz="2000" b="1"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Consensus</a:t>
                      </a: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Research</a:t>
                      </a: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Consensus</a:t>
                      </a: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1256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effectLst/>
                        </a:rPr>
                        <a:t>Decisions</a:t>
                      </a:r>
                      <a:endParaRPr kumimoji="0" lang="en-US" sz="2000" b="1"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Should child be placed or remain in home while investigation/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case continues?</a:t>
                      </a:r>
                      <a:endParaRPr kumimoji="0" lang="en-US" sz="20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Should case be opened after investigation and, if so, at what service level?</a:t>
                      </a:r>
                      <a:endParaRPr kumimoji="0" lang="en-US" sz="20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What priority needs should be addressed in case plan?</a:t>
                      </a:r>
                      <a:endParaRPr kumimoji="0" lang="en-US" sz="20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93825" y="1738841"/>
            <a:ext cx="6413744" cy="4385734"/>
          </a:xfrm>
        </p:spPr>
        <p:txBody>
          <a:bodyPr/>
          <a:lstStyle/>
          <a:p>
            <a:pPr algn="ctr"/>
            <a:r>
              <a:rPr lang="en-US" sz="4500" dirty="0" smtClean="0">
                <a:solidFill>
                  <a:schemeClr val="tx1"/>
                </a:solidFill>
              </a:rPr>
              <a:t>Understanding Risk:</a:t>
            </a:r>
            <a:br>
              <a:rPr lang="en-US" sz="4500" dirty="0" smtClean="0">
                <a:solidFill>
                  <a:schemeClr val="tx1"/>
                </a:solidFill>
              </a:rPr>
            </a:br>
            <a:r>
              <a:rPr lang="en-US" sz="4500" dirty="0" smtClean="0">
                <a:solidFill>
                  <a:schemeClr val="tx1"/>
                </a:solidFill>
              </a:rPr>
              <a:t>Practice Activity</a:t>
            </a:r>
            <a:endParaRPr lang="en-US" sz="4500" dirty="0">
              <a:solidFill>
                <a:schemeClr val="tx1"/>
              </a:solidFill>
            </a:endParaRPr>
          </a:p>
        </p:txBody>
      </p:sp>
    </p:spTree>
    <p:extLst>
      <p:ext uri="{BB962C8B-B14F-4D97-AF65-F5344CB8AC3E}">
        <p14:creationId xmlns:p14="http://schemas.microsoft.com/office/powerpoint/2010/main" val="3775004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8227"/>
            <a:ext cx="9144000" cy="5629773"/>
          </a:xfrm>
          <a:prstGeom prst="rect">
            <a:avLst/>
          </a:prstGeom>
        </p:spPr>
      </p:pic>
      <p:sp>
        <p:nvSpPr>
          <p:cNvPr id="3" name="Title 2"/>
          <p:cNvSpPr>
            <a:spLocks noGrp="1"/>
          </p:cNvSpPr>
          <p:nvPr>
            <p:ph type="title"/>
          </p:nvPr>
        </p:nvSpPr>
        <p:spPr/>
        <p:txBody>
          <a:bodyPr/>
          <a:lstStyle/>
          <a:p>
            <a:r>
              <a:rPr lang="en-US" sz="2400" dirty="0">
                <a:solidFill>
                  <a:schemeClr val="tx1"/>
                </a:solidFill>
                <a:latin typeface="Verdana" pitchFamily="34" charset="0"/>
                <a:cs typeface="Verdana" pitchFamily="34" charset="0"/>
              </a:rPr>
              <a:t>Instructions</a:t>
            </a:r>
          </a:p>
        </p:txBody>
      </p:sp>
    </p:spTree>
    <p:extLst>
      <p:ext uri="{BB962C8B-B14F-4D97-AF65-F5344CB8AC3E}">
        <p14:creationId xmlns:p14="http://schemas.microsoft.com/office/powerpoint/2010/main" val="5553143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72" y="0"/>
            <a:ext cx="8229600" cy="961998"/>
          </a:xfrm>
        </p:spPr>
        <p:txBody>
          <a:bodyPr/>
          <a:lstStyle/>
          <a:p>
            <a:pPr>
              <a:defRPr/>
            </a:pPr>
            <a:r>
              <a:rPr lang="en-US" sz="2400" dirty="0">
                <a:solidFill>
                  <a:schemeClr val="tx1"/>
                </a:solidFill>
                <a:latin typeface="Verdana" pitchFamily="34" charset="0"/>
                <a:cs typeface="Verdana" pitchFamily="34" charset="0"/>
              </a:rPr>
              <a:t>Round 1</a:t>
            </a:r>
          </a:p>
        </p:txBody>
      </p:sp>
      <p:grpSp>
        <p:nvGrpSpPr>
          <p:cNvPr id="3" name="Group 2"/>
          <p:cNvGrpSpPr/>
          <p:nvPr/>
        </p:nvGrpSpPr>
        <p:grpSpPr>
          <a:xfrm>
            <a:off x="2031266" y="1352645"/>
            <a:ext cx="8393686" cy="5116208"/>
            <a:chOff x="2984224" y="2169559"/>
            <a:chExt cx="5352312" cy="3175553"/>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6576" y="2221911"/>
              <a:ext cx="3070848" cy="3070848"/>
            </a:xfrm>
            <a:prstGeom prst="rect">
              <a:avLst/>
            </a:prstGeom>
          </p:spPr>
        </p:pic>
        <p:sp>
          <p:nvSpPr>
            <p:cNvPr id="17" name="TextBox 16"/>
            <p:cNvSpPr txBox="1"/>
            <p:nvPr/>
          </p:nvSpPr>
          <p:spPr>
            <a:xfrm>
              <a:off x="4040257" y="2221912"/>
              <a:ext cx="4296279" cy="3123200"/>
            </a:xfrm>
            <a:prstGeom prst="rect">
              <a:avLst/>
            </a:prstGeom>
          </p:spPr>
          <p:txBody>
            <a:bodyPr vert="horz" wrap="square" lIns="68580" tIns="34290" rIns="68580" bIns="34290" rtlCol="0" anchor="t">
              <a:normAutofit/>
            </a:bodyPr>
            <a:lstStyle/>
            <a:p>
              <a:pPr marL="257175" indent="-257175" defTabSz="342900">
                <a:spcBef>
                  <a:spcPct val="0"/>
                </a:spcBef>
                <a:buFont typeface="Arial" panose="020B0604020202020204" pitchFamily="34" charset="0"/>
                <a:buChar char="•"/>
              </a:pPr>
              <a:endParaRPr lang="en-US" dirty="0">
                <a:solidFill>
                  <a:schemeClr val="accent6"/>
                </a:solidFill>
                <a:cs typeface="Verdana"/>
              </a:endParaRPr>
            </a:p>
            <a:p>
              <a:pPr marL="342900" indent="-342900" defTabSz="342900">
                <a:spcBef>
                  <a:spcPct val="0"/>
                </a:spcBef>
                <a:buFont typeface="Arial" panose="020B0604020202020204" pitchFamily="34" charset="0"/>
                <a:buChar char="•"/>
              </a:pPr>
              <a:endParaRPr lang="en-US" dirty="0">
                <a:solidFill>
                  <a:schemeClr val="accent6"/>
                </a:solidFill>
                <a:cs typeface="Verdana"/>
              </a:endParaRPr>
            </a:p>
          </p:txBody>
        </p:sp>
        <p:sp>
          <p:nvSpPr>
            <p:cNvPr id="5" name="&quot;No&quot; Symbol 4"/>
            <p:cNvSpPr/>
            <p:nvPr/>
          </p:nvSpPr>
          <p:spPr>
            <a:xfrm>
              <a:off x="2984224" y="2169559"/>
              <a:ext cx="3175553" cy="3175553"/>
            </a:xfrm>
            <a:prstGeom prst="noSmoking">
              <a:avLst>
                <a:gd name="adj" fmla="val 4423"/>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solidFill>
                  <a:schemeClr val="tx1"/>
                </a:solidFill>
              </a:endParaRPr>
            </a:p>
          </p:txBody>
        </p:sp>
      </p:grpSp>
    </p:spTree>
    <p:extLst>
      <p:ext uri="{BB962C8B-B14F-4D97-AF65-F5344CB8AC3E}">
        <p14:creationId xmlns:p14="http://schemas.microsoft.com/office/powerpoint/2010/main" val="1338682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400" dirty="0">
                <a:solidFill>
                  <a:schemeClr val="tx1"/>
                </a:solidFill>
                <a:latin typeface="Verdana" pitchFamily="34" charset="0"/>
                <a:cs typeface="Verdana" pitchFamily="34" charset="0"/>
              </a:rPr>
              <a:t>Round 2</a:t>
            </a:r>
          </a:p>
        </p:txBody>
      </p:sp>
      <p:sp>
        <p:nvSpPr>
          <p:cNvPr id="17" name="TextBox 16"/>
          <p:cNvSpPr txBox="1"/>
          <p:nvPr/>
        </p:nvSpPr>
        <p:spPr>
          <a:xfrm>
            <a:off x="457200" y="2020128"/>
            <a:ext cx="7879337" cy="3563866"/>
          </a:xfrm>
          <a:prstGeom prst="rect">
            <a:avLst/>
          </a:prstGeom>
        </p:spPr>
        <p:txBody>
          <a:bodyPr vert="horz" wrap="square" lIns="68580" tIns="34290" rIns="68580" bIns="34290" rtlCol="0" anchor="t">
            <a:normAutofit/>
          </a:bodyPr>
          <a:lstStyle/>
          <a:p>
            <a:pPr marL="257175" indent="-257175" defTabSz="342900">
              <a:spcBef>
                <a:spcPct val="0"/>
              </a:spcBef>
              <a:buFont typeface="Arial" panose="020B0604020202020204" pitchFamily="34" charset="0"/>
              <a:buChar char="•"/>
            </a:pPr>
            <a:endParaRPr lang="en-US" sz="1500" dirty="0">
              <a:solidFill>
                <a:schemeClr val="accent6"/>
              </a:solidFill>
              <a:cs typeface="Verdana"/>
            </a:endParaRPr>
          </a:p>
          <a:p>
            <a:pPr marL="257175" indent="-257175" defTabSz="342900">
              <a:spcBef>
                <a:spcPct val="0"/>
              </a:spcBef>
              <a:buFont typeface="Arial" panose="020B0604020202020204" pitchFamily="34" charset="0"/>
              <a:buChar char="•"/>
            </a:pPr>
            <a:endParaRPr lang="en-US" sz="1500" dirty="0">
              <a:solidFill>
                <a:schemeClr val="accent6"/>
              </a:solidFill>
              <a:cs typeface="Verdana"/>
            </a:endParaRPr>
          </a:p>
          <a:p>
            <a:pPr marL="257175" indent="-257175" defTabSz="342900">
              <a:spcBef>
                <a:spcPct val="0"/>
              </a:spcBef>
              <a:buFont typeface="Arial" panose="020B0604020202020204" pitchFamily="34" charset="0"/>
              <a:buChar char="•"/>
            </a:pPr>
            <a:endParaRPr lang="en-US" sz="1500" dirty="0">
              <a:solidFill>
                <a:schemeClr val="accent6"/>
              </a:solidFill>
              <a:cs typeface="Verdana"/>
            </a:endParaRPr>
          </a:p>
          <a:p>
            <a:pPr marL="257175" indent="-257175" defTabSz="342900">
              <a:spcBef>
                <a:spcPct val="0"/>
              </a:spcBef>
              <a:buFont typeface="Arial" panose="020B0604020202020204" pitchFamily="34" charset="0"/>
              <a:buChar char="•"/>
            </a:pPr>
            <a:endParaRPr lang="en-US" sz="1500" dirty="0">
              <a:solidFill>
                <a:schemeClr val="accent6"/>
              </a:solidFill>
              <a:cs typeface="Verdana"/>
            </a:endParaRPr>
          </a:p>
          <a:p>
            <a:pPr marL="342900" indent="-342900" defTabSz="342900">
              <a:spcBef>
                <a:spcPct val="0"/>
              </a:spcBef>
              <a:buFont typeface="Arial" panose="020B0604020202020204" pitchFamily="34" charset="0"/>
              <a:buChar char="•"/>
            </a:pPr>
            <a:endParaRPr lang="en-US" sz="1500" dirty="0">
              <a:solidFill>
                <a:schemeClr val="accent6"/>
              </a:solidFill>
              <a:cs typeface="Verdana"/>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1" y="1424569"/>
            <a:ext cx="5791199" cy="5115557"/>
          </a:xfrm>
          <a:prstGeom prst="rect">
            <a:avLst/>
          </a:prstGeom>
        </p:spPr>
      </p:pic>
      <p:sp>
        <p:nvSpPr>
          <p:cNvPr id="8" name="TextBox 7"/>
          <p:cNvSpPr txBox="1"/>
          <p:nvPr/>
        </p:nvSpPr>
        <p:spPr>
          <a:xfrm>
            <a:off x="457200" y="1957619"/>
            <a:ext cx="4296279" cy="3822582"/>
          </a:xfrm>
          <a:prstGeom prst="rect">
            <a:avLst/>
          </a:prstGeom>
        </p:spPr>
        <p:txBody>
          <a:bodyPr vert="horz" wrap="square" lIns="68580" tIns="34290" rIns="68580" bIns="34290" rtlCol="0" anchor="t">
            <a:noAutofit/>
          </a:bodyPr>
          <a:lstStyle/>
          <a:p>
            <a:pPr marL="257175" indent="-257175" defTabSz="342900">
              <a:spcBef>
                <a:spcPct val="0"/>
              </a:spcBef>
              <a:buFont typeface="Arial" panose="020B0604020202020204" pitchFamily="34" charset="0"/>
              <a:buChar char="•"/>
            </a:pPr>
            <a:endParaRPr lang="en-US" dirty="0">
              <a:solidFill>
                <a:schemeClr val="accent6"/>
              </a:solidFill>
              <a:cs typeface="Verdana"/>
            </a:endParaRPr>
          </a:p>
          <a:p>
            <a:pPr marL="257175" indent="-257175" defTabSz="342900">
              <a:spcBef>
                <a:spcPct val="0"/>
              </a:spcBef>
              <a:buFont typeface="Arial" panose="020B0604020202020204" pitchFamily="34" charset="0"/>
              <a:buChar char="•"/>
            </a:pPr>
            <a:endParaRPr lang="en-US" dirty="0">
              <a:solidFill>
                <a:schemeClr val="accent6"/>
              </a:solidFill>
              <a:cs typeface="Verdana"/>
            </a:endParaRPr>
          </a:p>
          <a:p>
            <a:pPr marL="342900" indent="-342900" defTabSz="342900">
              <a:spcBef>
                <a:spcPct val="0"/>
              </a:spcBef>
              <a:buFont typeface="Arial" panose="020B0604020202020204" pitchFamily="34" charset="0"/>
              <a:buChar char="•"/>
            </a:pPr>
            <a:endParaRPr lang="en-US" dirty="0">
              <a:solidFill>
                <a:schemeClr val="accent6"/>
              </a:solidFill>
              <a:cs typeface="Verdana"/>
            </a:endParaRPr>
          </a:p>
        </p:txBody>
      </p:sp>
    </p:spTree>
    <p:extLst>
      <p:ext uri="{BB962C8B-B14F-4D97-AF65-F5344CB8AC3E}">
        <p14:creationId xmlns:p14="http://schemas.microsoft.com/office/powerpoint/2010/main" val="3517659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graysc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70358" y="1241497"/>
            <a:ext cx="5565227" cy="5565227"/>
          </a:xfrm>
          <a:prstGeom prst="rect">
            <a:avLst/>
          </a:prstGeom>
        </p:spPr>
      </p:pic>
      <p:sp>
        <p:nvSpPr>
          <p:cNvPr id="2" name="Title 1"/>
          <p:cNvSpPr>
            <a:spLocks noGrp="1"/>
          </p:cNvSpPr>
          <p:nvPr>
            <p:ph type="title"/>
          </p:nvPr>
        </p:nvSpPr>
        <p:spPr>
          <a:xfrm>
            <a:off x="457199" y="1"/>
            <a:ext cx="9293669" cy="961998"/>
          </a:xfrm>
        </p:spPr>
        <p:txBody>
          <a:bodyPr/>
          <a:lstStyle/>
          <a:p>
            <a:r>
              <a:rPr lang="en-US" sz="2400" dirty="0">
                <a:solidFill>
                  <a:schemeClr val="tx1"/>
                </a:solidFill>
                <a:latin typeface="Verdana" pitchFamily="34" charset="0"/>
                <a:cs typeface="Verdana" pitchFamily="34" charset="0"/>
              </a:rPr>
              <a:t>How did you consider these different factors?</a:t>
            </a:r>
          </a:p>
        </p:txBody>
      </p:sp>
    </p:spTree>
    <p:extLst>
      <p:ext uri="{BB962C8B-B14F-4D97-AF65-F5344CB8AC3E}">
        <p14:creationId xmlns:p14="http://schemas.microsoft.com/office/powerpoint/2010/main" val="173501905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400" dirty="0">
                <a:solidFill>
                  <a:schemeClr val="tx1"/>
                </a:solidFill>
                <a:latin typeface="Verdana" pitchFamily="34" charset="0"/>
                <a:cs typeface="Verdana" pitchFamily="34" charset="0"/>
              </a:rPr>
              <a:t>Round 3</a:t>
            </a:r>
          </a:p>
        </p:txBody>
      </p:sp>
      <p:sp>
        <p:nvSpPr>
          <p:cNvPr id="17" name="TextBox 16"/>
          <p:cNvSpPr txBox="1"/>
          <p:nvPr/>
        </p:nvSpPr>
        <p:spPr>
          <a:xfrm>
            <a:off x="457200" y="2049947"/>
            <a:ext cx="7879337" cy="3534048"/>
          </a:xfrm>
          <a:prstGeom prst="rect">
            <a:avLst/>
          </a:prstGeom>
        </p:spPr>
        <p:txBody>
          <a:bodyPr vert="horz" wrap="square" lIns="68580" tIns="34290" rIns="68580" bIns="34290" rtlCol="0" anchor="t">
            <a:normAutofit/>
          </a:bodyPr>
          <a:lstStyle/>
          <a:p>
            <a:pPr marL="257175" indent="-257175" defTabSz="342900">
              <a:spcBef>
                <a:spcPct val="0"/>
              </a:spcBef>
              <a:buFont typeface="Arial" panose="020B0604020202020204" pitchFamily="34" charset="0"/>
              <a:buChar char="•"/>
            </a:pPr>
            <a:endParaRPr lang="en-US" sz="1500" dirty="0">
              <a:solidFill>
                <a:schemeClr val="accent6"/>
              </a:solidFill>
              <a:cs typeface="Verdana"/>
            </a:endParaRPr>
          </a:p>
          <a:p>
            <a:pPr defTabSz="342900">
              <a:spcBef>
                <a:spcPct val="0"/>
              </a:spcBef>
            </a:pPr>
            <a:endParaRPr lang="en-US" sz="1500" dirty="0">
              <a:solidFill>
                <a:schemeClr val="accent6"/>
              </a:solidFill>
              <a:cs typeface="Verdana"/>
            </a:endParaRPr>
          </a:p>
          <a:p>
            <a:pPr marL="342900" indent="-342900" defTabSz="342900">
              <a:spcBef>
                <a:spcPct val="0"/>
              </a:spcBef>
              <a:buFont typeface="Arial" panose="020B0604020202020204" pitchFamily="34" charset="0"/>
              <a:buChar char="•"/>
            </a:pPr>
            <a:endParaRPr lang="en-US" sz="1500" dirty="0">
              <a:solidFill>
                <a:schemeClr val="accent6"/>
              </a:solidFill>
              <a:cs typeface="Verdana"/>
            </a:endParaRPr>
          </a:p>
        </p:txBody>
      </p:sp>
      <p:sp>
        <p:nvSpPr>
          <p:cNvPr id="4" name="TextBox 3"/>
          <p:cNvSpPr txBox="1"/>
          <p:nvPr/>
        </p:nvSpPr>
        <p:spPr>
          <a:xfrm>
            <a:off x="4547154" y="2221912"/>
            <a:ext cx="4296279" cy="3123200"/>
          </a:xfrm>
          <a:prstGeom prst="rect">
            <a:avLst/>
          </a:prstGeom>
        </p:spPr>
        <p:txBody>
          <a:bodyPr vert="horz" wrap="square" lIns="68580" tIns="34290" rIns="68580" bIns="34290" rtlCol="0" anchor="t">
            <a:normAutofit/>
          </a:bodyPr>
          <a:lstStyle/>
          <a:p>
            <a:pPr marL="257175" indent="-257175" defTabSz="342900">
              <a:spcBef>
                <a:spcPct val="0"/>
              </a:spcBef>
              <a:buFont typeface="Arial" panose="020B0604020202020204" pitchFamily="34" charset="0"/>
              <a:buChar char="•"/>
            </a:pPr>
            <a:endParaRPr lang="en-US" sz="1500" dirty="0">
              <a:solidFill>
                <a:schemeClr val="accent6"/>
              </a:solidFill>
              <a:cs typeface="Verdana"/>
            </a:endParaRPr>
          </a:p>
          <a:p>
            <a:pPr marL="257175" indent="-257175" defTabSz="342900">
              <a:spcBef>
                <a:spcPct val="0"/>
              </a:spcBef>
              <a:buFont typeface="Arial" panose="020B0604020202020204" pitchFamily="34" charset="0"/>
              <a:buChar char="•"/>
            </a:pPr>
            <a:endParaRPr lang="en-US" sz="1500" dirty="0">
              <a:solidFill>
                <a:schemeClr val="accent6"/>
              </a:solidFill>
              <a:cs typeface="Verdana"/>
            </a:endParaRPr>
          </a:p>
          <a:p>
            <a:pPr marL="342900" indent="-342900" defTabSz="342900">
              <a:spcBef>
                <a:spcPct val="0"/>
              </a:spcBef>
              <a:buFont typeface="Arial" panose="020B0604020202020204" pitchFamily="34" charset="0"/>
              <a:buChar char="•"/>
            </a:pPr>
            <a:endParaRPr lang="en-US" sz="1500" dirty="0">
              <a:solidFill>
                <a:schemeClr val="accent6"/>
              </a:solidFill>
              <a:cs typeface="Verdana"/>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1" y="1223648"/>
            <a:ext cx="5181598" cy="5181598"/>
          </a:xfrm>
          <a:prstGeom prst="rect">
            <a:avLst/>
          </a:prstGeom>
        </p:spPr>
      </p:pic>
      <p:sp>
        <p:nvSpPr>
          <p:cNvPr id="6" name="TextBox 5"/>
          <p:cNvSpPr txBox="1"/>
          <p:nvPr/>
        </p:nvSpPr>
        <p:spPr>
          <a:xfrm>
            <a:off x="4517338" y="2221912"/>
            <a:ext cx="4296279" cy="3123200"/>
          </a:xfrm>
          <a:prstGeom prst="rect">
            <a:avLst/>
          </a:prstGeom>
        </p:spPr>
        <p:txBody>
          <a:bodyPr vert="horz" wrap="square" lIns="68580" tIns="34290" rIns="68580" bIns="34290" rtlCol="0" anchor="t">
            <a:normAutofit/>
          </a:bodyPr>
          <a:lstStyle/>
          <a:p>
            <a:pPr defTabSz="342900">
              <a:spcBef>
                <a:spcPct val="0"/>
              </a:spcBef>
            </a:pPr>
            <a:endParaRPr lang="en-US" dirty="0" smtClean="0">
              <a:solidFill>
                <a:schemeClr val="accent6"/>
              </a:solidFill>
              <a:cs typeface="Verdana"/>
            </a:endParaRPr>
          </a:p>
          <a:p>
            <a:pPr marL="257175" indent="-257175" defTabSz="342900">
              <a:spcBef>
                <a:spcPct val="0"/>
              </a:spcBef>
              <a:buFont typeface="Arial" panose="020B0604020202020204" pitchFamily="34" charset="0"/>
              <a:buChar char="•"/>
            </a:pPr>
            <a:endParaRPr lang="en-US" sz="1500" dirty="0">
              <a:solidFill>
                <a:schemeClr val="accent6"/>
              </a:solidFill>
              <a:cs typeface="Verdana"/>
            </a:endParaRPr>
          </a:p>
          <a:p>
            <a:pPr marL="257175" indent="-257175" defTabSz="342900">
              <a:spcBef>
                <a:spcPct val="0"/>
              </a:spcBef>
              <a:buFont typeface="Arial" panose="020B0604020202020204" pitchFamily="34" charset="0"/>
              <a:buChar char="•"/>
            </a:pPr>
            <a:endParaRPr lang="en-US" sz="1500" dirty="0">
              <a:solidFill>
                <a:schemeClr val="accent6"/>
              </a:solidFill>
              <a:cs typeface="Verdana"/>
            </a:endParaRPr>
          </a:p>
          <a:p>
            <a:pPr marL="342900" indent="-342900" defTabSz="342900">
              <a:spcBef>
                <a:spcPct val="0"/>
              </a:spcBef>
              <a:buFont typeface="Arial" panose="020B0604020202020204" pitchFamily="34" charset="0"/>
              <a:buChar char="•"/>
            </a:pPr>
            <a:endParaRPr lang="en-US" sz="1500" dirty="0">
              <a:solidFill>
                <a:schemeClr val="accent6"/>
              </a:solidFill>
              <a:cs typeface="Verdana"/>
            </a:endParaRPr>
          </a:p>
        </p:txBody>
      </p:sp>
    </p:spTree>
    <p:extLst>
      <p:ext uri="{BB962C8B-B14F-4D97-AF65-F5344CB8AC3E}">
        <p14:creationId xmlns:p14="http://schemas.microsoft.com/office/powerpoint/2010/main" val="3955011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400" dirty="0">
                <a:solidFill>
                  <a:schemeClr val="tx1"/>
                </a:solidFill>
                <a:latin typeface="Verdana" pitchFamily="34" charset="0"/>
                <a:cs typeface="Verdana" pitchFamily="34" charset="0"/>
              </a:rPr>
              <a:t>What is the fuel level assessment?</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575" y="1207271"/>
            <a:ext cx="5276850" cy="5276850"/>
          </a:xfrm>
          <a:prstGeom prst="rect">
            <a:avLst/>
          </a:prstGeom>
        </p:spPr>
      </p:pic>
    </p:spTree>
    <p:extLst>
      <p:ext uri="{BB962C8B-B14F-4D97-AF65-F5344CB8AC3E}">
        <p14:creationId xmlns:p14="http://schemas.microsoft.com/office/powerpoint/2010/main" val="2428737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400" dirty="0">
                <a:solidFill>
                  <a:schemeClr val="tx1"/>
                </a:solidFill>
                <a:latin typeface="Verdana" pitchFamily="34" charset="0"/>
                <a:cs typeface="Verdana" pitchFamily="34" charset="0"/>
              </a:rPr>
              <a:t>Unveiling of the Results!</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686" t="809" r="4500"/>
          <a:stretch/>
        </p:blipFill>
        <p:spPr>
          <a:xfrm>
            <a:off x="228601" y="1600200"/>
            <a:ext cx="8610600" cy="4440951"/>
          </a:xfrm>
          <a:prstGeom prst="rect">
            <a:avLst/>
          </a:prstGeom>
        </p:spPr>
      </p:pic>
    </p:spTree>
    <p:extLst>
      <p:ext uri="{BB962C8B-B14F-4D97-AF65-F5344CB8AC3E}">
        <p14:creationId xmlns:p14="http://schemas.microsoft.com/office/powerpoint/2010/main" val="2611543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iStock_000006334289Medium_dollhous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207" y="1219200"/>
            <a:ext cx="4576394" cy="56415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2418" name="Title 1"/>
          <p:cNvSpPr>
            <a:spLocks noGrp="1"/>
          </p:cNvSpPr>
          <p:nvPr>
            <p:ph type="title"/>
          </p:nvPr>
        </p:nvSpPr>
        <p:spPr/>
        <p:txBody>
          <a:bodyPr/>
          <a:lstStyle/>
          <a:p>
            <a:r>
              <a:rPr lang="en-AU" sz="2400" dirty="0">
                <a:solidFill>
                  <a:schemeClr val="tx1"/>
                </a:solidFill>
              </a:rPr>
              <a:t>Household-Based </a:t>
            </a:r>
            <a:r>
              <a:rPr lang="en-AU" sz="2400" dirty="0" smtClean="0">
                <a:solidFill>
                  <a:schemeClr val="tx1"/>
                </a:solidFill>
              </a:rPr>
              <a:t>Assessments</a:t>
            </a:r>
            <a:endParaRPr lang="en-AU" sz="2400" dirty="0">
              <a:solidFill>
                <a:schemeClr val="tx1"/>
              </a:solidFill>
            </a:endParaRPr>
          </a:p>
        </p:txBody>
      </p:sp>
      <p:sp>
        <p:nvSpPr>
          <p:cNvPr id="5" name="Content Placeholder 4"/>
          <p:cNvSpPr>
            <a:spLocks noGrp="1"/>
          </p:cNvSpPr>
          <p:nvPr>
            <p:ph sz="quarter" idx="4294967295"/>
          </p:nvPr>
        </p:nvSpPr>
        <p:spPr>
          <a:xfrm>
            <a:off x="5259388" y="1681163"/>
            <a:ext cx="3884612" cy="4422775"/>
          </a:xfrm>
          <a:prstGeom prst="rect">
            <a:avLst/>
          </a:prstGeom>
        </p:spPr>
        <p:txBody>
          <a:bodyPr/>
          <a:lstStyle/>
          <a:p>
            <a:pPr marL="0" indent="0"/>
            <a:r>
              <a:rPr lang="en-US" sz="3200" dirty="0" smtClean="0"/>
              <a:t>For assessment purposes, a household is not simply a dwelling; it</a:t>
            </a:r>
            <a:r>
              <a:rPr lang="en-US" sz="3200" dirty="0"/>
              <a:t> </a:t>
            </a:r>
            <a:r>
              <a:rPr lang="en-US" sz="3200" dirty="0" smtClean="0"/>
              <a:t>is a </a:t>
            </a:r>
            <a:r>
              <a:rPr lang="en-US" sz="3200" i="1" dirty="0" smtClean="0"/>
              <a:t>group of people </a:t>
            </a:r>
            <a:r>
              <a:rPr lang="en-US" sz="3200" dirty="0" smtClean="0"/>
              <a:t>who have contact with the child.</a:t>
            </a:r>
            <a:endParaRPr lang="en-US" sz="3200" dirty="0"/>
          </a:p>
        </p:txBody>
      </p:sp>
    </p:spTree>
    <p:extLst>
      <p:ext uri="{BB962C8B-B14F-4D97-AF65-F5344CB8AC3E}">
        <p14:creationId xmlns:p14="http://schemas.microsoft.com/office/powerpoint/2010/main" val="3318292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Stock_000012214616Medium_crystalba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058" y="1209249"/>
            <a:ext cx="7915885" cy="5200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ontent Placeholder 2"/>
          <p:cNvSpPr txBox="1">
            <a:spLocks/>
          </p:cNvSpPr>
          <p:nvPr/>
        </p:nvSpPr>
        <p:spPr>
          <a:xfrm>
            <a:off x="305973" y="2372165"/>
            <a:ext cx="2901461" cy="3798277"/>
          </a:xfrm>
          <a:prstGeom prst="rect">
            <a:avLst/>
          </a:prstGeom>
        </p:spPr>
        <p:txBody>
          <a:bodyPr vert="horz" lIns="68580" tIns="34290" rIns="68580" bIns="34290" rtlCol="0" anchor="ctr">
            <a:noAutofit/>
          </a:bodyPr>
          <a:lstStyle>
            <a:lvl1pPr marL="342900" indent="-342900" algn="l" defTabSz="457200" rtl="0" eaLnBrk="1" latinLnBrk="0" hangingPunct="1">
              <a:lnSpc>
                <a:spcPct val="100000"/>
              </a:lnSpc>
              <a:spcBef>
                <a:spcPts val="0"/>
              </a:spcBef>
              <a:spcAft>
                <a:spcPts val="0"/>
              </a:spcAft>
              <a:buFontTx/>
              <a:buNone/>
              <a:defRPr sz="1800" kern="1200">
                <a:solidFill>
                  <a:schemeClr val="tx1"/>
                </a:solidFill>
                <a:latin typeface="Verdana"/>
                <a:ea typeface="+mn-ea"/>
                <a:cs typeface="Verdana"/>
              </a:defRPr>
            </a:lvl1pPr>
            <a:lvl2pPr marL="457200" indent="-457200" algn="l" defTabSz="457200" rtl="0" eaLnBrk="1" latinLnBrk="0" hangingPunct="1">
              <a:lnSpc>
                <a:spcPct val="100000"/>
              </a:lnSpc>
              <a:spcBef>
                <a:spcPts val="0"/>
              </a:spcBef>
              <a:spcAft>
                <a:spcPts val="0"/>
              </a:spcAft>
              <a:buFont typeface="Arial"/>
              <a:buChar char="•"/>
              <a:defRPr sz="1800" kern="1200">
                <a:solidFill>
                  <a:schemeClr val="tx1"/>
                </a:solidFill>
                <a:latin typeface="Verdana"/>
                <a:ea typeface="+mn-ea"/>
                <a:cs typeface="Verdana"/>
              </a:defRPr>
            </a:lvl2pPr>
            <a:lvl3pPr marL="914400" indent="-457200" algn="l" defTabSz="457200" rtl="0" eaLnBrk="1" latinLnBrk="0" hangingPunct="1">
              <a:lnSpc>
                <a:spcPct val="100000"/>
              </a:lnSpc>
              <a:spcBef>
                <a:spcPts val="0"/>
              </a:spcBef>
              <a:spcAft>
                <a:spcPts val="0"/>
              </a:spcAft>
              <a:buFont typeface="Verdana" pitchFamily="34" charset="0"/>
              <a:buChar char="»"/>
              <a:defRPr sz="1800" kern="1200">
                <a:solidFill>
                  <a:schemeClr val="tx1"/>
                </a:solidFill>
                <a:latin typeface="Verdana"/>
                <a:ea typeface="+mn-ea"/>
                <a:cs typeface="Verdana"/>
              </a:defRPr>
            </a:lvl3pPr>
            <a:lvl4pPr marL="1371600" indent="-457200" algn="l" defTabSz="457200" rtl="0" eaLnBrk="1" latinLnBrk="0" hangingPunct="1">
              <a:lnSpc>
                <a:spcPct val="100000"/>
              </a:lnSpc>
              <a:spcBef>
                <a:spcPts val="0"/>
              </a:spcBef>
              <a:spcAft>
                <a:spcPts val="0"/>
              </a:spcAft>
              <a:buFont typeface="Wingdings" pitchFamily="2" charset="2"/>
              <a:buChar char="§"/>
              <a:defRPr sz="1800" kern="1200">
                <a:solidFill>
                  <a:schemeClr val="tx1"/>
                </a:solidFill>
                <a:latin typeface="Verdana"/>
                <a:ea typeface="+mn-ea"/>
                <a:cs typeface="Verdana"/>
              </a:defRPr>
            </a:lvl4pPr>
            <a:lvl5pPr marL="889000" indent="-228600" algn="l" defTabSz="457200" rtl="0" eaLnBrk="1" latinLnBrk="0" hangingPunct="1">
              <a:lnSpc>
                <a:spcPct val="100000"/>
              </a:lnSpc>
              <a:spcBef>
                <a:spcPts val="0"/>
              </a:spcBef>
              <a:spcAft>
                <a:spcPts val="0"/>
              </a:spcAft>
              <a:buFont typeface="Arial"/>
              <a:buChar char="»"/>
              <a:defRPr sz="18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defRPr/>
            </a:pPr>
            <a:endParaRPr lang="en-US" dirty="0"/>
          </a:p>
        </p:txBody>
      </p:sp>
      <p:sp>
        <p:nvSpPr>
          <p:cNvPr id="6" name="Title 1"/>
          <p:cNvSpPr txBox="1">
            <a:spLocks/>
          </p:cNvSpPr>
          <p:nvPr/>
        </p:nvSpPr>
        <p:spPr>
          <a:xfrm>
            <a:off x="457200" y="0"/>
            <a:ext cx="8965908" cy="970145"/>
          </a:xfrm>
          <a:prstGeom prst="rect">
            <a:avLst/>
          </a:prstGeom>
        </p:spPr>
        <p:txBody>
          <a:bodyPr anchor="ctr">
            <a:noAutofit/>
          </a:bodyPr>
          <a:lstStyle>
            <a:lvl1pPr algn="l" defTabSz="457200" rtl="0" eaLnBrk="1" latinLnBrk="0" hangingPunct="1">
              <a:lnSpc>
                <a:spcPct val="100000"/>
              </a:lnSpc>
              <a:spcBef>
                <a:spcPct val="0"/>
              </a:spcBef>
              <a:buNone/>
              <a:defRPr sz="2400" kern="1200">
                <a:solidFill>
                  <a:srgbClr val="FFFFFF"/>
                </a:solidFill>
                <a:latin typeface="Verdana"/>
                <a:ea typeface="+mj-ea"/>
                <a:cs typeface="Verdana"/>
              </a:defRPr>
            </a:lvl1pPr>
          </a:lstStyle>
          <a:p>
            <a:pPr>
              <a:defRPr/>
            </a:pPr>
            <a:r>
              <a:rPr lang="en-US" b="0" dirty="0">
                <a:solidFill>
                  <a:schemeClr val="tx1"/>
                </a:solidFill>
                <a:latin typeface="Verdana" pitchFamily="34" charset="0"/>
                <a:cs typeface="Verdana" pitchFamily="34" charset="0"/>
              </a:rPr>
              <a:t>Does the fuel assessment predict fuel needs?</a:t>
            </a:r>
          </a:p>
        </p:txBody>
      </p:sp>
    </p:spTree>
    <p:extLst>
      <p:ext uri="{BB962C8B-B14F-4D97-AF65-F5344CB8AC3E}">
        <p14:creationId xmlns:p14="http://schemas.microsoft.com/office/powerpoint/2010/main" val="300939002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788" y="1"/>
            <a:ext cx="8686800" cy="961998"/>
          </a:xfrm>
        </p:spPr>
        <p:txBody>
          <a:bodyPr/>
          <a:lstStyle/>
          <a:p>
            <a:r>
              <a:rPr lang="en-US" sz="2400" smtClean="0">
                <a:solidFill>
                  <a:schemeClr val="tx1"/>
                </a:solidFill>
                <a:latin typeface="Verdana" pitchFamily="34" charset="0"/>
                <a:cs typeface="Verdana" pitchFamily="34" charset="0"/>
              </a:rPr>
              <a:t>The Risk </a:t>
            </a:r>
            <a:r>
              <a:rPr lang="en-US" sz="2400" dirty="0">
                <a:solidFill>
                  <a:schemeClr val="tx1"/>
                </a:solidFill>
                <a:latin typeface="Verdana" pitchFamily="34" charset="0"/>
                <a:cs typeface="Verdana" pitchFamily="34" charset="0"/>
              </a:rPr>
              <a:t>Assessment Offers a Classification System</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756419775"/>
              </p:ext>
            </p:extLst>
          </p:nvPr>
        </p:nvGraphicFramePr>
        <p:xfrm>
          <a:off x="471420" y="1265238"/>
          <a:ext cx="8229600" cy="4983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p:cNvCxnSpPr/>
          <p:nvPr/>
        </p:nvCxnSpPr>
        <p:spPr>
          <a:xfrm flipV="1">
            <a:off x="4953000" y="1981201"/>
            <a:ext cx="3733800" cy="3581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4923692" y="1965328"/>
            <a:ext cx="3629758" cy="356711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0157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Title 1"/>
          <p:cNvSpPr>
            <a:spLocks noGrp="1"/>
          </p:cNvSpPr>
          <p:nvPr>
            <p:ph type="title"/>
          </p:nvPr>
        </p:nvSpPr>
        <p:spPr>
          <a:xfrm>
            <a:off x="457200" y="2"/>
            <a:ext cx="8229600" cy="962025"/>
          </a:xfrm>
        </p:spPr>
        <p:txBody>
          <a:bodyPr/>
          <a:lstStyle/>
          <a:p>
            <a:r>
              <a:rPr lang="en-US" sz="2400" dirty="0">
                <a:solidFill>
                  <a:schemeClr val="tx1"/>
                </a:solidFill>
                <a:latin typeface="Verdana" pitchFamily="34" charset="0"/>
                <a:cs typeface="Verdana" pitchFamily="34" charset="0"/>
              </a:rPr>
              <a:t>Risk Is About Likelihood</a:t>
            </a:r>
          </a:p>
        </p:txBody>
      </p:sp>
      <p:grpSp>
        <p:nvGrpSpPr>
          <p:cNvPr id="2" name="Group 1"/>
          <p:cNvGrpSpPr/>
          <p:nvPr/>
        </p:nvGrpSpPr>
        <p:grpSpPr>
          <a:xfrm>
            <a:off x="381001" y="1612439"/>
            <a:ext cx="8360019" cy="2273295"/>
            <a:chOff x="381001" y="1981205"/>
            <a:chExt cx="8360019" cy="2273295"/>
          </a:xfrm>
        </p:grpSpPr>
        <p:pic>
          <p:nvPicPr>
            <p:cNvPr id="478210"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1" y="2057400"/>
              <a:ext cx="2234712" cy="219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8211"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6602" y="2133600"/>
              <a:ext cx="257175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8212" name="Picture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981205"/>
              <a:ext cx="2264020" cy="226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58054" name="TextBox 28"/>
          <p:cNvSpPr txBox="1">
            <a:spLocks noChangeArrowheads="1"/>
          </p:cNvSpPr>
          <p:nvPr/>
        </p:nvSpPr>
        <p:spPr bwMode="auto">
          <a:xfrm>
            <a:off x="152401" y="4141776"/>
            <a:ext cx="8839200" cy="2677648"/>
          </a:xfrm>
          <a:prstGeom prst="rect">
            <a:avLst/>
          </a:prstGeom>
          <a:noFill/>
          <a:ln>
            <a:noFill/>
          </a:ln>
          <a:extLst/>
        </p:spPr>
        <p:txBody>
          <a:bodyPr lIns="91430" tIns="45716" rIns="91430" bIns="45716">
            <a:spAutoFit/>
          </a:bodyPr>
          <a:lstStyle>
            <a:lvl1pPr eaLnBrk="0" hangingPunct="0">
              <a:defRPr>
                <a:solidFill>
                  <a:schemeClr val="tx1"/>
                </a:solidFill>
                <a:latin typeface="Arial" pitchFamily="34" charset="0"/>
                <a:ea typeface="ヒラギノ角ゴ ProN W3" pitchFamily="-84" charset="-128"/>
              </a:defRPr>
            </a:lvl1pPr>
            <a:lvl2pPr marL="742950" indent="-285750" eaLnBrk="0" hangingPunct="0">
              <a:defRPr>
                <a:solidFill>
                  <a:schemeClr val="tx1"/>
                </a:solidFill>
                <a:latin typeface="Arial" pitchFamily="34" charset="0"/>
                <a:ea typeface="ヒラギノ角ゴ ProN W3" pitchFamily="-84" charset="-128"/>
              </a:defRPr>
            </a:lvl2pPr>
            <a:lvl3pPr marL="1143000" indent="-228600" eaLnBrk="0" hangingPunct="0">
              <a:defRPr>
                <a:solidFill>
                  <a:schemeClr val="tx1"/>
                </a:solidFill>
                <a:latin typeface="Arial" pitchFamily="34" charset="0"/>
                <a:ea typeface="ヒラギノ角ゴ ProN W3" pitchFamily="-84" charset="-128"/>
              </a:defRPr>
            </a:lvl3pPr>
            <a:lvl4pPr marL="1600200" indent="-228600" eaLnBrk="0" hangingPunct="0">
              <a:defRPr>
                <a:solidFill>
                  <a:schemeClr val="tx1"/>
                </a:solidFill>
                <a:latin typeface="Arial" pitchFamily="34" charset="0"/>
                <a:ea typeface="ヒラギノ角ゴ ProN W3" pitchFamily="-84" charset="-128"/>
              </a:defRPr>
            </a:lvl4pPr>
            <a:lvl5pPr marL="2057400" indent="-228600" eaLnBrk="0" hangingPunct="0">
              <a:defRPr>
                <a:solidFill>
                  <a:schemeClr val="tx1"/>
                </a:solidFill>
                <a:latin typeface="Arial" pitchFamily="34" charset="0"/>
                <a:ea typeface="ヒラギノ角ゴ ProN W3" pitchFamily="-84"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N W3" pitchFamily="-84"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N W3" pitchFamily="-84"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N W3" pitchFamily="-84"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N W3" pitchFamily="-84" charset="-128"/>
              </a:defRPr>
            </a:lvl9pPr>
          </a:lstStyle>
          <a:p>
            <a:pPr algn="ctr" defTabSz="914306" eaLnBrk="1" fontAlgn="base" hangingPunct="1">
              <a:spcBef>
                <a:spcPct val="0"/>
              </a:spcBef>
              <a:spcAft>
                <a:spcPct val="0"/>
              </a:spcAft>
              <a:defRPr/>
            </a:pPr>
            <a:r>
              <a:rPr lang="en-US" sz="2400" b="1" dirty="0" smtClean="0">
                <a:solidFill>
                  <a:schemeClr val="tx2"/>
                </a:solidFill>
                <a:latin typeface="Verdana"/>
                <a:cs typeface="ヒラギノ角ゴ ProN W3" charset="0"/>
              </a:rPr>
              <a:t>Would you be glad to know whether the family you were working with had … </a:t>
            </a:r>
          </a:p>
          <a:p>
            <a:pPr algn="ctr" defTabSz="914306" eaLnBrk="1" fontAlgn="base" hangingPunct="1">
              <a:spcBef>
                <a:spcPct val="0"/>
              </a:spcBef>
              <a:spcAft>
                <a:spcPct val="0"/>
              </a:spcAft>
              <a:defRPr/>
            </a:pPr>
            <a:endParaRPr lang="en-US" sz="2400" b="1" i="1" dirty="0" smtClean="0">
              <a:solidFill>
                <a:schemeClr val="tx2"/>
              </a:solidFill>
              <a:latin typeface="Verdana"/>
              <a:cs typeface="ヒラギノ角ゴ ProN W3" charset="0"/>
            </a:endParaRPr>
          </a:p>
          <a:p>
            <a:pPr algn="ctr" defTabSz="914306" eaLnBrk="1" fontAlgn="base" hangingPunct="1">
              <a:spcBef>
                <a:spcPct val="0"/>
              </a:spcBef>
              <a:spcAft>
                <a:spcPct val="0"/>
              </a:spcAft>
              <a:defRPr/>
            </a:pPr>
            <a:r>
              <a:rPr lang="en-US" sz="2400" b="1" i="1" dirty="0" smtClean="0">
                <a:solidFill>
                  <a:schemeClr val="tx2"/>
                </a:solidFill>
                <a:latin typeface="Verdana"/>
                <a:cs typeface="ヒラギノ角ゴ ProN W3" charset="0"/>
              </a:rPr>
              <a:t>A 1:2 chance of coming back in?</a:t>
            </a:r>
          </a:p>
          <a:p>
            <a:pPr algn="ctr" defTabSz="914306" eaLnBrk="1" fontAlgn="base" hangingPunct="1">
              <a:spcBef>
                <a:spcPct val="0"/>
              </a:spcBef>
              <a:spcAft>
                <a:spcPct val="0"/>
              </a:spcAft>
              <a:defRPr/>
            </a:pPr>
            <a:r>
              <a:rPr lang="en-US" sz="2400" b="1" i="1" dirty="0" smtClean="0">
                <a:solidFill>
                  <a:schemeClr val="tx2"/>
                </a:solidFill>
                <a:latin typeface="Verdana"/>
                <a:cs typeface="ヒラギノ角ゴ ProN W3" charset="0"/>
              </a:rPr>
              <a:t>A 1:6 chance?</a:t>
            </a:r>
          </a:p>
          <a:p>
            <a:pPr algn="ctr" defTabSz="914306" eaLnBrk="1" fontAlgn="base" hangingPunct="1">
              <a:spcBef>
                <a:spcPct val="0"/>
              </a:spcBef>
              <a:spcAft>
                <a:spcPct val="0"/>
              </a:spcAft>
              <a:defRPr/>
            </a:pPr>
            <a:r>
              <a:rPr lang="en-US" sz="2400" b="1" i="1" dirty="0" smtClean="0">
                <a:solidFill>
                  <a:schemeClr val="tx2"/>
                </a:solidFill>
                <a:latin typeface="Verdana"/>
                <a:cs typeface="ヒラギノ角ゴ ProN W3" charset="0"/>
              </a:rPr>
              <a:t>A 1:12 chance? </a:t>
            </a:r>
          </a:p>
          <a:p>
            <a:pPr algn="ctr" defTabSz="914306" eaLnBrk="1" fontAlgn="base" hangingPunct="1">
              <a:spcBef>
                <a:spcPct val="0"/>
              </a:spcBef>
              <a:spcAft>
                <a:spcPct val="0"/>
              </a:spcAft>
              <a:defRPr/>
            </a:pPr>
            <a:endParaRPr lang="en-US" sz="2400" dirty="0" smtClean="0">
              <a:solidFill>
                <a:schemeClr val="tx2"/>
              </a:solidFill>
              <a:latin typeface="Verdana"/>
              <a:cs typeface="ヒラギノ角ゴ ProN W3" charset="0"/>
            </a:endParaRPr>
          </a:p>
        </p:txBody>
      </p:sp>
    </p:spTree>
    <p:extLst>
      <p:ext uri="{BB962C8B-B14F-4D97-AF65-F5344CB8AC3E}">
        <p14:creationId xmlns:p14="http://schemas.microsoft.com/office/powerpoint/2010/main" val="2062664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5"/>
          <p:cNvSpPr txBox="1">
            <a:spLocks noChangeArrowheads="1"/>
          </p:cNvSpPr>
          <p:nvPr/>
        </p:nvSpPr>
        <p:spPr bwMode="auto">
          <a:xfrm>
            <a:off x="4419601" y="1752600"/>
            <a:ext cx="2133600" cy="373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spAutoFit/>
          </a:bodyPr>
          <a:lstStyle/>
          <a:p>
            <a:pPr algn="ctr">
              <a:spcBef>
                <a:spcPct val="50000"/>
              </a:spcBef>
            </a:pPr>
            <a:r>
              <a:rPr lang="en-US" b="1" dirty="0">
                <a:latin typeface="Calibri" pitchFamily="34" charset="0"/>
              </a:rPr>
              <a:t>All information</a:t>
            </a:r>
          </a:p>
        </p:txBody>
      </p:sp>
      <p:sp>
        <p:nvSpPr>
          <p:cNvPr id="35843" name="Text Box 7"/>
          <p:cNvSpPr txBox="1">
            <a:spLocks noChangeArrowheads="1"/>
          </p:cNvSpPr>
          <p:nvPr/>
        </p:nvSpPr>
        <p:spPr bwMode="auto">
          <a:xfrm>
            <a:off x="3429000" y="2895601"/>
            <a:ext cx="1905000" cy="654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6" rIns="91430" bIns="45716">
            <a:spAutoFit/>
          </a:bodyPr>
          <a:lstStyle/>
          <a:p>
            <a:pPr algn="ctr">
              <a:spcBef>
                <a:spcPct val="50000"/>
              </a:spcBef>
            </a:pPr>
            <a:r>
              <a:rPr lang="en-US" b="1" dirty="0">
                <a:latin typeface="Calibri" pitchFamily="34" charset="0"/>
              </a:rPr>
              <a:t>Information learned</a:t>
            </a:r>
          </a:p>
        </p:txBody>
      </p:sp>
      <p:graphicFrame>
        <p:nvGraphicFramePr>
          <p:cNvPr id="10" name="Diagram 9"/>
          <p:cNvGraphicFramePr/>
          <p:nvPr>
            <p:extLst>
              <p:ext uri="{D42A27DB-BD31-4B8C-83A1-F6EECF244321}">
                <p14:modId xmlns:p14="http://schemas.microsoft.com/office/powerpoint/2010/main" val="2859984398"/>
              </p:ext>
            </p:extLst>
          </p:nvPr>
        </p:nvGraphicFramePr>
        <p:xfrm>
          <a:off x="990601" y="1368344"/>
          <a:ext cx="7160370" cy="5423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5845" name="Rectangle 2"/>
          <p:cNvSpPr>
            <a:spLocks noGrp="1" noChangeArrowheads="1"/>
          </p:cNvSpPr>
          <p:nvPr>
            <p:ph type="title"/>
          </p:nvPr>
        </p:nvSpPr>
        <p:spPr/>
        <p:txBody>
          <a:bodyPr/>
          <a:lstStyle/>
          <a:p>
            <a:pPr marL="107939"/>
            <a:r>
              <a:rPr lang="en-US" sz="2400" dirty="0">
                <a:solidFill>
                  <a:schemeClr val="tx1"/>
                </a:solidFill>
                <a:latin typeface="Verdana" pitchFamily="34" charset="0"/>
                <a:cs typeface="Verdana" pitchFamily="34" charset="0"/>
              </a:rPr>
              <a:t>How Structured Risk Assessment Is Helpful</a:t>
            </a:r>
          </a:p>
        </p:txBody>
      </p:sp>
    </p:spTree>
    <p:extLst>
      <p:ext uri="{BB962C8B-B14F-4D97-AF65-F5344CB8AC3E}">
        <p14:creationId xmlns:p14="http://schemas.microsoft.com/office/powerpoint/2010/main" val="903380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chemeClr val="tx1"/>
                </a:solidFill>
                <a:latin typeface="Verdana" pitchFamily="34" charset="0"/>
                <a:cs typeface="Verdana" pitchFamily="34" charset="0"/>
              </a:rPr>
              <a:t>How does the fuel level assessment help?</a:t>
            </a:r>
          </a:p>
        </p:txBody>
      </p:sp>
      <p:sp>
        <p:nvSpPr>
          <p:cNvPr id="13" name="TextBox 12"/>
          <p:cNvSpPr txBox="1"/>
          <p:nvPr/>
        </p:nvSpPr>
        <p:spPr>
          <a:xfrm>
            <a:off x="1828634" y="1911571"/>
            <a:ext cx="1342487" cy="633046"/>
          </a:xfrm>
          <a:prstGeom prst="rect">
            <a:avLst/>
          </a:prstGeom>
        </p:spPr>
        <p:txBody>
          <a:bodyPr vert="horz" wrap="square" lIns="68580" tIns="34290" rIns="68580" bIns="34290" rtlCol="0" anchor="ctr">
            <a:normAutofit/>
          </a:bodyPr>
          <a:lstStyle/>
          <a:p>
            <a:pPr defTabSz="342900">
              <a:spcBef>
                <a:spcPct val="0"/>
              </a:spcBef>
            </a:pPr>
            <a:r>
              <a:rPr lang="en-US" dirty="0">
                <a:cs typeface="Verdana"/>
              </a:rPr>
              <a:t>Condition</a:t>
            </a:r>
          </a:p>
        </p:txBody>
      </p:sp>
      <p:sp>
        <p:nvSpPr>
          <p:cNvPr id="15" name="TextBox 14"/>
          <p:cNvSpPr txBox="1"/>
          <p:nvPr/>
        </p:nvSpPr>
        <p:spPr>
          <a:xfrm>
            <a:off x="4284292" y="3144797"/>
            <a:ext cx="1408049" cy="633046"/>
          </a:xfrm>
          <a:prstGeom prst="rect">
            <a:avLst/>
          </a:prstGeom>
        </p:spPr>
        <p:txBody>
          <a:bodyPr vert="horz" wrap="square" lIns="68580" tIns="34290" rIns="68580" bIns="34290" rtlCol="0" anchor="ctr">
            <a:normAutofit/>
          </a:bodyPr>
          <a:lstStyle/>
          <a:p>
            <a:pPr algn="ctr" defTabSz="342900">
              <a:spcBef>
                <a:spcPct val="0"/>
              </a:spcBef>
            </a:pPr>
            <a:r>
              <a:rPr lang="en-US" dirty="0">
                <a:cs typeface="Verdana"/>
              </a:rPr>
              <a:t>Features</a:t>
            </a:r>
          </a:p>
        </p:txBody>
      </p:sp>
      <p:sp>
        <p:nvSpPr>
          <p:cNvPr id="16" name="TextBox 15"/>
          <p:cNvSpPr txBox="1"/>
          <p:nvPr/>
        </p:nvSpPr>
        <p:spPr>
          <a:xfrm>
            <a:off x="1755175" y="3305942"/>
            <a:ext cx="1857332" cy="633046"/>
          </a:xfrm>
          <a:prstGeom prst="rect">
            <a:avLst/>
          </a:prstGeom>
        </p:spPr>
        <p:txBody>
          <a:bodyPr vert="horz" wrap="square" lIns="68580" tIns="34290" rIns="68580" bIns="34290" rtlCol="0" anchor="ctr">
            <a:normAutofit/>
          </a:bodyPr>
          <a:lstStyle/>
          <a:p>
            <a:pPr algn="ctr" defTabSz="342900">
              <a:spcBef>
                <a:spcPct val="0"/>
              </a:spcBef>
            </a:pPr>
            <a:r>
              <a:rPr lang="en-US" dirty="0">
                <a:cs typeface="Verdana"/>
              </a:rPr>
              <a:t>Quality of storage</a:t>
            </a:r>
          </a:p>
        </p:txBody>
      </p:sp>
      <p:sp>
        <p:nvSpPr>
          <p:cNvPr id="17" name="TextBox 16"/>
          <p:cNvSpPr txBox="1"/>
          <p:nvPr/>
        </p:nvSpPr>
        <p:spPr>
          <a:xfrm>
            <a:off x="302476" y="3899060"/>
            <a:ext cx="1620366" cy="633046"/>
          </a:xfrm>
          <a:prstGeom prst="rect">
            <a:avLst/>
          </a:prstGeom>
        </p:spPr>
        <p:txBody>
          <a:bodyPr vert="horz" wrap="square" lIns="68580" tIns="34290" rIns="68580" bIns="34290" rtlCol="0" anchor="ctr">
            <a:normAutofit/>
          </a:bodyPr>
          <a:lstStyle/>
          <a:p>
            <a:pPr algn="ctr" defTabSz="342900">
              <a:spcBef>
                <a:spcPct val="0"/>
              </a:spcBef>
            </a:pPr>
            <a:r>
              <a:rPr lang="en-US" dirty="0">
                <a:cs typeface="Verdana"/>
              </a:rPr>
              <a:t>Horsepower</a:t>
            </a:r>
          </a:p>
        </p:txBody>
      </p:sp>
      <p:sp>
        <p:nvSpPr>
          <p:cNvPr id="18" name="TextBox 17"/>
          <p:cNvSpPr txBox="1"/>
          <p:nvPr/>
        </p:nvSpPr>
        <p:spPr>
          <a:xfrm>
            <a:off x="5286078" y="4564808"/>
            <a:ext cx="1954384" cy="498531"/>
          </a:xfrm>
          <a:prstGeom prst="rect">
            <a:avLst/>
          </a:prstGeom>
        </p:spPr>
        <p:txBody>
          <a:bodyPr vert="horz" wrap="square" lIns="68580" tIns="34290" rIns="68580" bIns="34290" rtlCol="0" anchor="ctr">
            <a:noAutofit/>
          </a:bodyPr>
          <a:lstStyle/>
          <a:p>
            <a:pPr algn="ctr" defTabSz="342900">
              <a:spcBef>
                <a:spcPct val="0"/>
              </a:spcBef>
            </a:pPr>
            <a:r>
              <a:rPr lang="en-US" dirty="0" smtClean="0">
                <a:cs typeface="Verdana"/>
              </a:rPr>
              <a:t>Designed use of vehicle</a:t>
            </a:r>
            <a:endParaRPr lang="en-US" dirty="0">
              <a:cs typeface="Verdana"/>
            </a:endParaRPr>
          </a:p>
        </p:txBody>
      </p:sp>
      <p:sp>
        <p:nvSpPr>
          <p:cNvPr id="19" name="TextBox 18"/>
          <p:cNvSpPr txBox="1"/>
          <p:nvPr/>
        </p:nvSpPr>
        <p:spPr>
          <a:xfrm>
            <a:off x="3500793" y="1351608"/>
            <a:ext cx="1478651" cy="927634"/>
          </a:xfrm>
          <a:prstGeom prst="rect">
            <a:avLst/>
          </a:prstGeom>
        </p:spPr>
        <p:txBody>
          <a:bodyPr vert="horz" wrap="square" lIns="68580" tIns="34290" rIns="68580" bIns="34290" rtlCol="0" anchor="ctr">
            <a:normAutofit/>
          </a:bodyPr>
          <a:lstStyle/>
          <a:p>
            <a:pPr algn="ctr" defTabSz="342900">
              <a:spcBef>
                <a:spcPct val="0"/>
              </a:spcBef>
            </a:pPr>
            <a:r>
              <a:rPr lang="en-US" dirty="0" smtClean="0">
                <a:cs typeface="Verdana"/>
              </a:rPr>
              <a:t>When last used</a:t>
            </a:r>
            <a:endParaRPr lang="en-US" dirty="0">
              <a:cs typeface="Verdana"/>
            </a:endParaRPr>
          </a:p>
        </p:txBody>
      </p:sp>
      <p:sp>
        <p:nvSpPr>
          <p:cNvPr id="20" name="TextBox 19"/>
          <p:cNvSpPr txBox="1"/>
          <p:nvPr/>
        </p:nvSpPr>
        <p:spPr>
          <a:xfrm>
            <a:off x="1951592" y="2565360"/>
            <a:ext cx="2490272" cy="633046"/>
          </a:xfrm>
          <a:prstGeom prst="rect">
            <a:avLst/>
          </a:prstGeom>
        </p:spPr>
        <p:txBody>
          <a:bodyPr vert="horz" wrap="square" lIns="68580" tIns="34290" rIns="68580" bIns="34290" rtlCol="0" anchor="ctr">
            <a:normAutofit/>
          </a:bodyPr>
          <a:lstStyle/>
          <a:p>
            <a:pPr algn="ctr" defTabSz="342900">
              <a:spcBef>
                <a:spcPct val="0"/>
              </a:spcBef>
            </a:pPr>
            <a:r>
              <a:rPr lang="en-US" dirty="0">
                <a:cs typeface="Verdana"/>
              </a:rPr>
              <a:t>Model size</a:t>
            </a:r>
          </a:p>
        </p:txBody>
      </p:sp>
      <p:sp>
        <p:nvSpPr>
          <p:cNvPr id="21" name="TextBox 20"/>
          <p:cNvSpPr txBox="1"/>
          <p:nvPr/>
        </p:nvSpPr>
        <p:spPr>
          <a:xfrm>
            <a:off x="3531050" y="3834347"/>
            <a:ext cx="2508111" cy="633046"/>
          </a:xfrm>
          <a:prstGeom prst="rect">
            <a:avLst/>
          </a:prstGeom>
        </p:spPr>
        <p:txBody>
          <a:bodyPr vert="horz" wrap="square" lIns="68580" tIns="34290" rIns="68580" bIns="34290" rtlCol="0" anchor="ctr">
            <a:normAutofit/>
          </a:bodyPr>
          <a:lstStyle/>
          <a:p>
            <a:pPr algn="ctr" defTabSz="342900">
              <a:spcBef>
                <a:spcPct val="0"/>
              </a:spcBef>
            </a:pPr>
            <a:r>
              <a:rPr lang="en-US" dirty="0">
                <a:cs typeface="Verdana"/>
              </a:rPr>
              <a:t>Model year</a:t>
            </a:r>
          </a:p>
        </p:txBody>
      </p:sp>
      <p:sp>
        <p:nvSpPr>
          <p:cNvPr id="22" name="TextBox 21"/>
          <p:cNvSpPr txBox="1"/>
          <p:nvPr/>
        </p:nvSpPr>
        <p:spPr>
          <a:xfrm>
            <a:off x="0" y="4527375"/>
            <a:ext cx="2746460" cy="633046"/>
          </a:xfrm>
          <a:prstGeom prst="rect">
            <a:avLst/>
          </a:prstGeom>
        </p:spPr>
        <p:txBody>
          <a:bodyPr vert="horz" wrap="square" lIns="68580" tIns="34290" rIns="68580" bIns="34290" rtlCol="0" anchor="ctr">
            <a:normAutofit/>
          </a:bodyPr>
          <a:lstStyle/>
          <a:p>
            <a:pPr algn="ctr" defTabSz="342900">
              <a:spcBef>
                <a:spcPct val="0"/>
              </a:spcBef>
            </a:pPr>
            <a:r>
              <a:rPr lang="en-US" dirty="0">
                <a:cs typeface="Verdana"/>
              </a:rPr>
              <a:t>Sound of gas</a:t>
            </a:r>
          </a:p>
        </p:txBody>
      </p:sp>
      <p:sp>
        <p:nvSpPr>
          <p:cNvPr id="23" name="TextBox 22"/>
          <p:cNvSpPr txBox="1"/>
          <p:nvPr/>
        </p:nvSpPr>
        <p:spPr>
          <a:xfrm>
            <a:off x="6613165" y="1810057"/>
            <a:ext cx="2534514" cy="633046"/>
          </a:xfrm>
          <a:prstGeom prst="rect">
            <a:avLst/>
          </a:prstGeom>
        </p:spPr>
        <p:txBody>
          <a:bodyPr vert="horz" wrap="square" lIns="68580" tIns="34290" rIns="68580" bIns="34290" rtlCol="0" anchor="ctr">
            <a:normAutofit/>
          </a:bodyPr>
          <a:lstStyle/>
          <a:p>
            <a:pPr algn="ctr" defTabSz="342900">
              <a:spcBef>
                <a:spcPct val="0"/>
              </a:spcBef>
            </a:pPr>
            <a:r>
              <a:rPr lang="en-US" dirty="0">
                <a:cs typeface="Verdana"/>
              </a:rPr>
              <a:t>Smell of gas</a:t>
            </a:r>
          </a:p>
        </p:txBody>
      </p:sp>
      <p:sp>
        <p:nvSpPr>
          <p:cNvPr id="24" name="TextBox 23"/>
          <p:cNvSpPr txBox="1"/>
          <p:nvPr/>
        </p:nvSpPr>
        <p:spPr>
          <a:xfrm>
            <a:off x="2499878" y="4746816"/>
            <a:ext cx="2712392" cy="633046"/>
          </a:xfrm>
          <a:prstGeom prst="rect">
            <a:avLst/>
          </a:prstGeom>
        </p:spPr>
        <p:txBody>
          <a:bodyPr vert="horz" wrap="square" lIns="68580" tIns="34290" rIns="68580" bIns="34290" rtlCol="0" anchor="ctr">
            <a:normAutofit/>
          </a:bodyPr>
          <a:lstStyle/>
          <a:p>
            <a:pPr algn="ctr" defTabSz="342900">
              <a:spcBef>
                <a:spcPct val="0"/>
              </a:spcBef>
            </a:pPr>
            <a:r>
              <a:rPr lang="en-US" dirty="0">
                <a:cs typeface="Verdana"/>
              </a:rPr>
              <a:t>Sight of gas</a:t>
            </a:r>
          </a:p>
        </p:txBody>
      </p:sp>
      <p:sp>
        <p:nvSpPr>
          <p:cNvPr id="25" name="TextBox 24"/>
          <p:cNvSpPr txBox="1"/>
          <p:nvPr/>
        </p:nvSpPr>
        <p:spPr>
          <a:xfrm>
            <a:off x="5585833" y="1536355"/>
            <a:ext cx="1654629" cy="633046"/>
          </a:xfrm>
          <a:prstGeom prst="rect">
            <a:avLst/>
          </a:prstGeom>
        </p:spPr>
        <p:txBody>
          <a:bodyPr vert="horz" wrap="square" lIns="68580" tIns="34290" rIns="68580" bIns="34290" rtlCol="0" anchor="ctr">
            <a:normAutofit/>
          </a:bodyPr>
          <a:lstStyle/>
          <a:p>
            <a:pPr defTabSz="342900">
              <a:spcBef>
                <a:spcPct val="0"/>
              </a:spcBef>
            </a:pPr>
            <a:r>
              <a:rPr lang="en-US" dirty="0">
                <a:cs typeface="Verdana"/>
              </a:rPr>
              <a:t>Color of model</a:t>
            </a:r>
          </a:p>
        </p:txBody>
      </p:sp>
      <p:sp>
        <p:nvSpPr>
          <p:cNvPr id="26" name="TextBox 25"/>
          <p:cNvSpPr txBox="1"/>
          <p:nvPr/>
        </p:nvSpPr>
        <p:spPr>
          <a:xfrm>
            <a:off x="5879480" y="3568864"/>
            <a:ext cx="1491405" cy="633046"/>
          </a:xfrm>
          <a:prstGeom prst="rect">
            <a:avLst/>
          </a:prstGeom>
        </p:spPr>
        <p:txBody>
          <a:bodyPr vert="horz" wrap="square" lIns="68580" tIns="34290" rIns="68580" bIns="34290" rtlCol="0" anchor="ctr">
            <a:normAutofit/>
          </a:bodyPr>
          <a:lstStyle/>
          <a:p>
            <a:pPr algn="ctr" defTabSz="342900">
              <a:spcBef>
                <a:spcPct val="0"/>
              </a:spcBef>
            </a:pPr>
            <a:r>
              <a:rPr lang="en-US" dirty="0">
                <a:cs typeface="Verdana"/>
              </a:rPr>
              <a:t>Last serviced</a:t>
            </a:r>
          </a:p>
        </p:txBody>
      </p:sp>
      <p:sp>
        <p:nvSpPr>
          <p:cNvPr id="27" name="TextBox 26"/>
          <p:cNvSpPr txBox="1"/>
          <p:nvPr/>
        </p:nvSpPr>
        <p:spPr>
          <a:xfrm>
            <a:off x="7558022" y="3112249"/>
            <a:ext cx="1179981" cy="633046"/>
          </a:xfrm>
          <a:prstGeom prst="rect">
            <a:avLst/>
          </a:prstGeom>
        </p:spPr>
        <p:txBody>
          <a:bodyPr vert="horz" wrap="square" lIns="68580" tIns="34290" rIns="68580" bIns="34290" rtlCol="0" anchor="ctr">
            <a:normAutofit/>
          </a:bodyPr>
          <a:lstStyle/>
          <a:p>
            <a:pPr algn="ctr" defTabSz="342900">
              <a:spcBef>
                <a:spcPct val="0"/>
              </a:spcBef>
            </a:pPr>
            <a:r>
              <a:rPr lang="en-US" dirty="0">
                <a:cs typeface="Verdana"/>
              </a:rPr>
              <a:t>Leakage</a:t>
            </a:r>
          </a:p>
        </p:txBody>
      </p:sp>
      <p:sp>
        <p:nvSpPr>
          <p:cNvPr id="28" name="TextBox 27"/>
          <p:cNvSpPr txBox="1"/>
          <p:nvPr/>
        </p:nvSpPr>
        <p:spPr>
          <a:xfrm>
            <a:off x="2109980" y="5168899"/>
            <a:ext cx="1561303" cy="1382653"/>
          </a:xfrm>
          <a:prstGeom prst="rect">
            <a:avLst/>
          </a:prstGeom>
        </p:spPr>
        <p:txBody>
          <a:bodyPr vert="horz" wrap="square" lIns="68580" tIns="34290" rIns="68580" bIns="34290" rtlCol="0" anchor="ctr">
            <a:normAutofit/>
          </a:bodyPr>
          <a:lstStyle/>
          <a:p>
            <a:pPr algn="ctr" defTabSz="342900">
              <a:spcBef>
                <a:spcPct val="0"/>
              </a:spcBef>
            </a:pPr>
            <a:r>
              <a:rPr lang="en-US" dirty="0">
                <a:cs typeface="Verdana"/>
              </a:rPr>
              <a:t>Farmer’s preference</a:t>
            </a:r>
          </a:p>
        </p:txBody>
      </p:sp>
      <p:sp>
        <p:nvSpPr>
          <p:cNvPr id="29" name="TextBox 28"/>
          <p:cNvSpPr txBox="1"/>
          <p:nvPr/>
        </p:nvSpPr>
        <p:spPr>
          <a:xfrm>
            <a:off x="447097" y="5716266"/>
            <a:ext cx="1303803" cy="633046"/>
          </a:xfrm>
          <a:prstGeom prst="rect">
            <a:avLst/>
          </a:prstGeom>
        </p:spPr>
        <p:txBody>
          <a:bodyPr vert="horz" wrap="square" lIns="68580" tIns="34290" rIns="68580" bIns="34290" rtlCol="0" anchor="ctr">
            <a:normAutofit/>
          </a:bodyPr>
          <a:lstStyle/>
          <a:p>
            <a:pPr algn="ctr" defTabSz="342900">
              <a:spcBef>
                <a:spcPct val="0"/>
              </a:spcBef>
            </a:pPr>
            <a:r>
              <a:rPr lang="en-US" dirty="0">
                <a:cs typeface="Verdana"/>
              </a:rPr>
              <a:t>Model make</a:t>
            </a:r>
          </a:p>
        </p:txBody>
      </p:sp>
      <p:sp>
        <p:nvSpPr>
          <p:cNvPr id="31" name="TextBox 30"/>
          <p:cNvSpPr txBox="1"/>
          <p:nvPr/>
        </p:nvSpPr>
        <p:spPr>
          <a:xfrm>
            <a:off x="352544" y="3170991"/>
            <a:ext cx="1303803" cy="633046"/>
          </a:xfrm>
          <a:prstGeom prst="rect">
            <a:avLst/>
          </a:prstGeom>
        </p:spPr>
        <p:txBody>
          <a:bodyPr vert="horz" wrap="square" lIns="68580" tIns="34290" rIns="68580" bIns="34290" rtlCol="0" anchor="ctr">
            <a:normAutofit/>
          </a:bodyPr>
          <a:lstStyle/>
          <a:p>
            <a:pPr algn="ctr" defTabSz="342900">
              <a:spcBef>
                <a:spcPct val="0"/>
              </a:spcBef>
            </a:pPr>
            <a:r>
              <a:rPr lang="en-US" dirty="0">
                <a:cs typeface="Verdana"/>
              </a:rPr>
              <a:t>Weight</a:t>
            </a:r>
          </a:p>
        </p:txBody>
      </p:sp>
      <p:sp>
        <p:nvSpPr>
          <p:cNvPr id="32" name="TextBox 31"/>
          <p:cNvSpPr txBox="1"/>
          <p:nvPr/>
        </p:nvSpPr>
        <p:spPr>
          <a:xfrm>
            <a:off x="494451" y="2636075"/>
            <a:ext cx="1615529" cy="633046"/>
          </a:xfrm>
          <a:prstGeom prst="rect">
            <a:avLst/>
          </a:prstGeom>
        </p:spPr>
        <p:txBody>
          <a:bodyPr vert="horz" wrap="square" lIns="68580" tIns="34290" rIns="68580" bIns="34290" rtlCol="0" anchor="ctr">
            <a:normAutofit/>
          </a:bodyPr>
          <a:lstStyle/>
          <a:p>
            <a:pPr algn="ctr" defTabSz="342900">
              <a:spcBef>
                <a:spcPct val="0"/>
              </a:spcBef>
            </a:pPr>
            <a:r>
              <a:rPr lang="en-US" dirty="0">
                <a:cs typeface="Verdana"/>
              </a:rPr>
              <a:t>Cleanliness</a:t>
            </a:r>
          </a:p>
        </p:txBody>
      </p:sp>
      <p:sp>
        <p:nvSpPr>
          <p:cNvPr id="33" name="TextBox 32"/>
          <p:cNvSpPr txBox="1"/>
          <p:nvPr/>
        </p:nvSpPr>
        <p:spPr>
          <a:xfrm>
            <a:off x="3612507" y="5427618"/>
            <a:ext cx="2174313" cy="1301007"/>
          </a:xfrm>
          <a:prstGeom prst="rect">
            <a:avLst/>
          </a:prstGeom>
        </p:spPr>
        <p:txBody>
          <a:bodyPr vert="horz" wrap="square" lIns="68580" tIns="34290" rIns="68580" bIns="34290" rtlCol="0" anchor="ctr">
            <a:normAutofit/>
          </a:bodyPr>
          <a:lstStyle/>
          <a:p>
            <a:pPr algn="ctr" defTabSz="342900">
              <a:spcBef>
                <a:spcPct val="0"/>
              </a:spcBef>
            </a:pPr>
            <a:r>
              <a:rPr lang="en-US" dirty="0">
                <a:cs typeface="Verdana"/>
              </a:rPr>
              <a:t>Last received maintenance </a:t>
            </a:r>
          </a:p>
        </p:txBody>
      </p:sp>
      <p:sp>
        <p:nvSpPr>
          <p:cNvPr id="34" name="TextBox 33"/>
          <p:cNvSpPr txBox="1"/>
          <p:nvPr/>
        </p:nvSpPr>
        <p:spPr>
          <a:xfrm>
            <a:off x="5692341" y="5046830"/>
            <a:ext cx="1441614" cy="1338873"/>
          </a:xfrm>
          <a:prstGeom prst="rect">
            <a:avLst/>
          </a:prstGeom>
        </p:spPr>
        <p:txBody>
          <a:bodyPr vert="horz" wrap="square" lIns="68580" tIns="34290" rIns="68580" bIns="34290" rtlCol="0" anchor="ctr">
            <a:normAutofit/>
          </a:bodyPr>
          <a:lstStyle/>
          <a:p>
            <a:pPr algn="ctr" defTabSz="342900">
              <a:spcBef>
                <a:spcPct val="0"/>
              </a:spcBef>
            </a:pPr>
            <a:r>
              <a:rPr lang="en-US" dirty="0">
                <a:cs typeface="Verdana"/>
              </a:rPr>
              <a:t>Last checked by farmer</a:t>
            </a:r>
          </a:p>
        </p:txBody>
      </p:sp>
      <p:sp>
        <p:nvSpPr>
          <p:cNvPr id="35" name="TextBox 34"/>
          <p:cNvSpPr txBox="1"/>
          <p:nvPr/>
        </p:nvSpPr>
        <p:spPr>
          <a:xfrm>
            <a:off x="7593609" y="3954424"/>
            <a:ext cx="1441614" cy="633046"/>
          </a:xfrm>
          <a:prstGeom prst="rect">
            <a:avLst/>
          </a:prstGeom>
        </p:spPr>
        <p:txBody>
          <a:bodyPr vert="horz" wrap="square" lIns="68580" tIns="34290" rIns="68580" bIns="34290" rtlCol="0" anchor="ctr">
            <a:normAutofit/>
          </a:bodyPr>
          <a:lstStyle/>
          <a:p>
            <a:pPr algn="ctr" defTabSz="342900">
              <a:spcBef>
                <a:spcPct val="0"/>
              </a:spcBef>
            </a:pPr>
            <a:r>
              <a:rPr lang="en-US" dirty="0">
                <a:cs typeface="Verdana"/>
              </a:rPr>
              <a:t>Last cleaned</a:t>
            </a:r>
          </a:p>
        </p:txBody>
      </p:sp>
      <p:sp>
        <p:nvSpPr>
          <p:cNvPr id="36" name="TextBox 35"/>
          <p:cNvSpPr txBox="1"/>
          <p:nvPr/>
        </p:nvSpPr>
        <p:spPr>
          <a:xfrm>
            <a:off x="6528766" y="2671721"/>
            <a:ext cx="1210378" cy="633046"/>
          </a:xfrm>
          <a:prstGeom prst="rect">
            <a:avLst/>
          </a:prstGeom>
        </p:spPr>
        <p:txBody>
          <a:bodyPr vert="horz" wrap="square" lIns="68580" tIns="34290" rIns="68580" bIns="34290" rtlCol="0" anchor="ctr">
            <a:noAutofit/>
          </a:bodyPr>
          <a:lstStyle/>
          <a:p>
            <a:pPr algn="ctr" defTabSz="342900">
              <a:spcBef>
                <a:spcPct val="0"/>
              </a:spcBef>
            </a:pPr>
            <a:r>
              <a:rPr lang="en-US" dirty="0">
                <a:cs typeface="Verdana"/>
              </a:rPr>
              <a:t>Purpose</a:t>
            </a:r>
          </a:p>
        </p:txBody>
      </p:sp>
      <p:sp>
        <p:nvSpPr>
          <p:cNvPr id="37" name="TextBox 36"/>
          <p:cNvSpPr txBox="1"/>
          <p:nvPr/>
        </p:nvSpPr>
        <p:spPr>
          <a:xfrm>
            <a:off x="7615025" y="4918635"/>
            <a:ext cx="1441614" cy="633046"/>
          </a:xfrm>
          <a:prstGeom prst="rect">
            <a:avLst/>
          </a:prstGeom>
        </p:spPr>
        <p:txBody>
          <a:bodyPr vert="horz" wrap="square" lIns="68580" tIns="34290" rIns="68580" bIns="34290" rtlCol="0" anchor="ctr">
            <a:normAutofit/>
          </a:bodyPr>
          <a:lstStyle/>
          <a:p>
            <a:pPr algn="ctr" defTabSz="342900">
              <a:spcBef>
                <a:spcPct val="0"/>
              </a:spcBef>
            </a:pPr>
            <a:endParaRPr lang="en-US" dirty="0">
              <a:cs typeface="Verdana"/>
            </a:endParaRPr>
          </a:p>
        </p:txBody>
      </p:sp>
      <p:sp>
        <p:nvSpPr>
          <p:cNvPr id="38" name="TextBox 37"/>
          <p:cNvSpPr txBox="1"/>
          <p:nvPr/>
        </p:nvSpPr>
        <p:spPr>
          <a:xfrm>
            <a:off x="2110060" y="4030446"/>
            <a:ext cx="1302161" cy="633046"/>
          </a:xfrm>
          <a:prstGeom prst="rect">
            <a:avLst/>
          </a:prstGeom>
        </p:spPr>
        <p:txBody>
          <a:bodyPr vert="horz" wrap="square" lIns="68580" tIns="34290" rIns="68580" bIns="34290" rtlCol="0" anchor="ctr">
            <a:normAutofit/>
          </a:bodyPr>
          <a:lstStyle/>
          <a:p>
            <a:pPr algn="ctr" defTabSz="342900">
              <a:spcBef>
                <a:spcPct val="0"/>
              </a:spcBef>
            </a:pPr>
            <a:r>
              <a:rPr lang="en-US" dirty="0">
                <a:cs typeface="Verdana"/>
              </a:rPr>
              <a:t>Flat tires</a:t>
            </a:r>
          </a:p>
        </p:txBody>
      </p:sp>
      <p:sp>
        <p:nvSpPr>
          <p:cNvPr id="39" name="TextBox 38"/>
          <p:cNvSpPr txBox="1"/>
          <p:nvPr/>
        </p:nvSpPr>
        <p:spPr>
          <a:xfrm>
            <a:off x="7301594" y="4918635"/>
            <a:ext cx="1859278" cy="1280734"/>
          </a:xfrm>
          <a:prstGeom prst="rect">
            <a:avLst/>
          </a:prstGeom>
        </p:spPr>
        <p:txBody>
          <a:bodyPr vert="horz" wrap="square" lIns="68580" tIns="34290" rIns="68580" bIns="34290" rtlCol="0" anchor="ctr">
            <a:normAutofit/>
          </a:bodyPr>
          <a:lstStyle/>
          <a:p>
            <a:pPr algn="ctr" defTabSz="342900">
              <a:spcBef>
                <a:spcPct val="0"/>
              </a:spcBef>
            </a:pPr>
            <a:r>
              <a:rPr lang="en-US" dirty="0">
                <a:cs typeface="Verdana"/>
              </a:rPr>
              <a:t>Quality of construction</a:t>
            </a:r>
          </a:p>
        </p:txBody>
      </p:sp>
      <p:sp>
        <p:nvSpPr>
          <p:cNvPr id="40" name="TextBox 39"/>
          <p:cNvSpPr txBox="1"/>
          <p:nvPr/>
        </p:nvSpPr>
        <p:spPr>
          <a:xfrm>
            <a:off x="399573" y="1754045"/>
            <a:ext cx="1303803" cy="633046"/>
          </a:xfrm>
          <a:prstGeom prst="rect">
            <a:avLst/>
          </a:prstGeom>
        </p:spPr>
        <p:txBody>
          <a:bodyPr vert="horz" wrap="square" lIns="68580" tIns="34290" rIns="68580" bIns="34290" rtlCol="0" anchor="ctr">
            <a:normAutofit/>
          </a:bodyPr>
          <a:lstStyle/>
          <a:p>
            <a:pPr algn="ctr" defTabSz="342900">
              <a:spcBef>
                <a:spcPct val="0"/>
              </a:spcBef>
            </a:pPr>
            <a:r>
              <a:rPr lang="en-US" dirty="0">
                <a:cs typeface="Verdana"/>
              </a:rPr>
              <a:t>Purchase price</a:t>
            </a:r>
          </a:p>
        </p:txBody>
      </p:sp>
      <p:sp>
        <p:nvSpPr>
          <p:cNvPr id="30" name="TextBox 29"/>
          <p:cNvSpPr txBox="1"/>
          <p:nvPr/>
        </p:nvSpPr>
        <p:spPr>
          <a:xfrm>
            <a:off x="5034668" y="2511711"/>
            <a:ext cx="1228602" cy="357421"/>
          </a:xfrm>
          <a:prstGeom prst="rect">
            <a:avLst/>
          </a:prstGeom>
        </p:spPr>
        <p:txBody>
          <a:bodyPr vert="horz" wrap="square" lIns="68580" tIns="34290" rIns="68580" bIns="34290" rtlCol="0" anchor="ctr">
            <a:noAutofit/>
          </a:bodyPr>
          <a:lstStyle/>
          <a:p>
            <a:pPr algn="ctr" defTabSz="342900">
              <a:spcBef>
                <a:spcPct val="0"/>
              </a:spcBef>
            </a:pPr>
            <a:r>
              <a:rPr lang="en-US" dirty="0" smtClean="0">
                <a:cs typeface="Verdana"/>
              </a:rPr>
              <a:t>Actual use of vehicle</a:t>
            </a:r>
            <a:endParaRPr lang="en-US" dirty="0">
              <a:cs typeface="Verdana"/>
            </a:endParaRPr>
          </a:p>
        </p:txBody>
      </p:sp>
      <p:sp>
        <p:nvSpPr>
          <p:cNvPr id="5" name="Oval 4"/>
          <p:cNvSpPr/>
          <p:nvPr/>
        </p:nvSpPr>
        <p:spPr>
          <a:xfrm>
            <a:off x="3395710" y="1403789"/>
            <a:ext cx="1717594" cy="746301"/>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3" name="Oval 42"/>
          <p:cNvSpPr/>
          <p:nvPr/>
        </p:nvSpPr>
        <p:spPr>
          <a:xfrm>
            <a:off x="2417961" y="2572258"/>
            <a:ext cx="1557534" cy="609621"/>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4" name="Oval 43"/>
          <p:cNvSpPr/>
          <p:nvPr/>
        </p:nvSpPr>
        <p:spPr>
          <a:xfrm>
            <a:off x="4013497" y="3845622"/>
            <a:ext cx="1557534" cy="609621"/>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5" name="Oval 44"/>
          <p:cNvSpPr/>
          <p:nvPr/>
        </p:nvSpPr>
        <p:spPr>
          <a:xfrm>
            <a:off x="2944632" y="4743451"/>
            <a:ext cx="1822885" cy="644890"/>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6" name="Oval 45"/>
          <p:cNvSpPr/>
          <p:nvPr/>
        </p:nvSpPr>
        <p:spPr>
          <a:xfrm>
            <a:off x="6997198" y="1837330"/>
            <a:ext cx="1794979" cy="609621"/>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7" name="Oval 46"/>
          <p:cNvSpPr/>
          <p:nvPr/>
        </p:nvSpPr>
        <p:spPr>
          <a:xfrm>
            <a:off x="389838" y="4545790"/>
            <a:ext cx="1998111" cy="609621"/>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92876900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0" dirty="0">
                <a:solidFill>
                  <a:schemeClr val="tx1"/>
                </a:solidFill>
                <a:latin typeface="Verdana" pitchFamily="34" charset="0"/>
                <a:cs typeface="Verdana" pitchFamily="34" charset="0"/>
              </a:rPr>
              <a:t>Actuarial Risk Assessment</a:t>
            </a:r>
          </a:p>
        </p:txBody>
      </p:sp>
      <p:sp>
        <p:nvSpPr>
          <p:cNvPr id="3" name="Content Placeholder 2"/>
          <p:cNvSpPr>
            <a:spLocks noGrp="1"/>
          </p:cNvSpPr>
          <p:nvPr>
            <p:ph sz="quarter" idx="4"/>
          </p:nvPr>
        </p:nvSpPr>
        <p:spPr>
          <a:xfrm>
            <a:off x="3662030" y="1323473"/>
            <a:ext cx="4784265" cy="4561154"/>
          </a:xfrm>
          <a:prstGeom prst="rect">
            <a:avLst/>
          </a:prstGeom>
        </p:spPr>
        <p:txBody>
          <a:bodyPr/>
          <a:lstStyle/>
          <a:p>
            <a:pPr marL="457200" indent="-457200">
              <a:buFont typeface="Verdana" panose="020B0604030504040204" pitchFamily="34" charset="0"/>
              <a:buChar char="•"/>
            </a:pPr>
            <a:r>
              <a:rPr lang="en-US" sz="2800" dirty="0">
                <a:solidFill>
                  <a:schemeClr val="tx1"/>
                </a:solidFill>
              </a:rPr>
              <a:t>Limited set of factors that have a proven relationship to future adverse </a:t>
            </a:r>
            <a:r>
              <a:rPr lang="en-US" sz="2800" dirty="0" smtClean="0">
                <a:solidFill>
                  <a:schemeClr val="tx1"/>
                </a:solidFill>
              </a:rPr>
              <a:t>events</a:t>
            </a:r>
            <a:endParaRPr lang="en-US" sz="2800" dirty="0">
              <a:solidFill>
                <a:schemeClr val="tx1"/>
              </a:solidFill>
            </a:endParaRPr>
          </a:p>
          <a:p>
            <a:pPr marL="457200" indent="-457200">
              <a:buFont typeface="Verdana" panose="020B0604030504040204" pitchFamily="34" charset="0"/>
              <a:buChar char="•"/>
            </a:pPr>
            <a:endParaRPr lang="en-US" sz="2800" dirty="0" smtClean="0">
              <a:solidFill>
                <a:schemeClr val="tx1"/>
              </a:solidFill>
            </a:endParaRPr>
          </a:p>
          <a:p>
            <a:pPr marL="457200" indent="-457200">
              <a:buFont typeface="Verdana" panose="020B0604030504040204" pitchFamily="34" charset="0"/>
              <a:buChar char="•"/>
            </a:pPr>
            <a:r>
              <a:rPr lang="en-US" sz="2800" dirty="0" smtClean="0">
                <a:solidFill>
                  <a:schemeClr val="tx1"/>
                </a:solidFill>
              </a:rPr>
              <a:t>Consistency </a:t>
            </a:r>
            <a:endParaRPr lang="en-US" sz="2800" dirty="0">
              <a:solidFill>
                <a:schemeClr val="tx1"/>
              </a:solidFill>
            </a:endParaRPr>
          </a:p>
          <a:p>
            <a:pPr marL="457200" indent="-457200">
              <a:buFont typeface="Verdana" panose="020B0604030504040204" pitchFamily="34" charset="0"/>
              <a:buChar char="•"/>
            </a:pPr>
            <a:endParaRPr lang="en-US" sz="2800" dirty="0" smtClean="0">
              <a:solidFill>
                <a:schemeClr val="tx1"/>
              </a:solidFill>
            </a:endParaRPr>
          </a:p>
          <a:p>
            <a:pPr marL="457200" indent="-457200">
              <a:buFont typeface="Verdana" panose="020B0604030504040204" pitchFamily="34" charset="0"/>
              <a:buChar char="•"/>
            </a:pPr>
            <a:r>
              <a:rPr lang="en-US" sz="2800" dirty="0" smtClean="0">
                <a:solidFill>
                  <a:schemeClr val="tx1"/>
                </a:solidFill>
              </a:rPr>
              <a:t>Accuracy</a:t>
            </a:r>
            <a:endParaRPr lang="en-US" sz="2800" dirty="0">
              <a:solidFill>
                <a:schemeClr val="tx1"/>
              </a:solidFill>
            </a:endParaRPr>
          </a:p>
          <a:p>
            <a:pPr marL="457200" indent="-457200">
              <a:buFont typeface="Verdana" panose="020B0604030504040204" pitchFamily="34" charset="0"/>
              <a:buChar char="•"/>
            </a:pPr>
            <a:endParaRPr lang="en-US" sz="2800" dirty="0" smtClean="0">
              <a:solidFill>
                <a:schemeClr val="tx1"/>
              </a:solidFill>
            </a:endParaRPr>
          </a:p>
          <a:p>
            <a:pPr marL="457200" indent="-457200">
              <a:buFont typeface="Verdana" panose="020B0604030504040204" pitchFamily="34" charset="0"/>
              <a:buChar char="•"/>
            </a:pPr>
            <a:r>
              <a:rPr lang="en-US" sz="2800" dirty="0" smtClean="0">
                <a:solidFill>
                  <a:schemeClr val="tx1"/>
                </a:solidFill>
              </a:rPr>
              <a:t>Equity</a:t>
            </a:r>
            <a:endParaRPr lang="en-US" sz="2800" dirty="0">
              <a:solidFill>
                <a:schemeClr val="tx1"/>
              </a:solidFill>
            </a:endParaRPr>
          </a:p>
          <a:p>
            <a:pPr marL="457200" indent="-457200">
              <a:buFont typeface="Verdana" panose="020B0604030504040204" pitchFamily="34" charset="0"/>
              <a:buChar char="•"/>
            </a:pPr>
            <a:endParaRPr lang="en-US" sz="2800" dirty="0" smtClean="0">
              <a:solidFill>
                <a:schemeClr val="tx1"/>
              </a:solidFill>
            </a:endParaRPr>
          </a:p>
          <a:p>
            <a:pPr marL="457200" indent="-457200">
              <a:buFont typeface="Verdana" panose="020B0604030504040204" pitchFamily="34" charset="0"/>
              <a:buChar char="•"/>
            </a:pPr>
            <a:r>
              <a:rPr lang="en-US" sz="2800" dirty="0" smtClean="0">
                <a:solidFill>
                  <a:schemeClr val="tx1"/>
                </a:solidFill>
              </a:rPr>
              <a:t>Utility</a:t>
            </a:r>
            <a:endParaRPr lang="en-US" sz="2800" dirty="0">
              <a:solidFill>
                <a:schemeClr val="tx1"/>
              </a:solidFill>
            </a:endParaRPr>
          </a:p>
        </p:txBody>
      </p:sp>
      <p:pic>
        <p:nvPicPr>
          <p:cNvPr id="1027" name="Picture 3" descr="C:\Documents and Settings\theresa\Local Settings\Temporary Internet Files\Content.IE5\D1VS170E\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382966"/>
            <a:ext cx="2743200" cy="2743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26464677"/>
      </p:ext>
    </p:extLst>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1978" b="7119"/>
          <a:stretch/>
        </p:blipFill>
        <p:spPr>
          <a:xfrm>
            <a:off x="917229" y="1309607"/>
            <a:ext cx="6813596" cy="5548393"/>
          </a:xfrm>
          <a:prstGeom prst="rect">
            <a:avLst/>
          </a:prstGeom>
        </p:spPr>
      </p:pic>
      <p:sp>
        <p:nvSpPr>
          <p:cNvPr id="5" name="Title 1"/>
          <p:cNvSpPr>
            <a:spLocks noGrp="1"/>
          </p:cNvSpPr>
          <p:nvPr>
            <p:ph type="title"/>
          </p:nvPr>
        </p:nvSpPr>
        <p:spPr>
          <a:xfrm>
            <a:off x="254000" y="1"/>
            <a:ext cx="8795288" cy="961998"/>
          </a:xfrm>
        </p:spPr>
        <p:txBody>
          <a:bodyPr/>
          <a:lstStyle/>
          <a:p>
            <a:r>
              <a:rPr lang="en-US" sz="2400" smtClean="0">
                <a:solidFill>
                  <a:schemeClr val="tx1"/>
                </a:solidFill>
                <a:latin typeface="Verdana" pitchFamily="34" charset="0"/>
                <a:cs typeface="Verdana" pitchFamily="34" charset="0"/>
              </a:rPr>
              <a:t>Concept </a:t>
            </a:r>
            <a:r>
              <a:rPr lang="en-US" sz="2400" dirty="0">
                <a:solidFill>
                  <a:schemeClr val="tx1"/>
                </a:solidFill>
                <a:latin typeface="Verdana" pitchFamily="34" charset="0"/>
                <a:cs typeface="Verdana" pitchFamily="34" charset="0"/>
              </a:rPr>
              <a:t>of Risk in the SDM</a:t>
            </a:r>
            <a:r>
              <a:rPr lang="en-US" sz="2400" baseline="30000" dirty="0">
                <a:solidFill>
                  <a:schemeClr val="tx1"/>
                </a:solidFill>
                <a:latin typeface="Verdana" pitchFamily="34" charset="0"/>
                <a:cs typeface="Verdana" pitchFamily="34" charset="0"/>
              </a:rPr>
              <a:t>®</a:t>
            </a:r>
            <a:r>
              <a:rPr lang="en-US" sz="2400" dirty="0">
                <a:solidFill>
                  <a:schemeClr val="tx1"/>
                </a:solidFill>
                <a:latin typeface="Verdana" pitchFamily="34" charset="0"/>
                <a:cs typeface="Verdana" pitchFamily="34" charset="0"/>
              </a:rPr>
              <a:t> Model Is Vital</a:t>
            </a:r>
          </a:p>
        </p:txBody>
      </p:sp>
    </p:spTree>
    <p:extLst>
      <p:ext uri="{BB962C8B-B14F-4D97-AF65-F5344CB8AC3E}">
        <p14:creationId xmlns:p14="http://schemas.microsoft.com/office/powerpoint/2010/main" val="24313901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
            <a:ext cx="8795288" cy="961998"/>
          </a:xfrm>
        </p:spPr>
        <p:txBody>
          <a:bodyPr/>
          <a:lstStyle/>
          <a:p>
            <a:r>
              <a:rPr lang="en-US" sz="2400" dirty="0" smtClean="0">
                <a:solidFill>
                  <a:schemeClr val="tx1"/>
                </a:solidFill>
                <a:latin typeface="Verdana" pitchFamily="34" charset="0"/>
                <a:cs typeface="Verdana" pitchFamily="34" charset="0"/>
              </a:rPr>
              <a:t>The SDM</a:t>
            </a:r>
            <a:r>
              <a:rPr lang="en-US" sz="2400" baseline="30000" dirty="0">
                <a:solidFill>
                  <a:schemeClr val="tx1"/>
                </a:solidFill>
                <a:latin typeface="Verdana" pitchFamily="34" charset="0"/>
                <a:cs typeface="Verdana" pitchFamily="34" charset="0"/>
              </a:rPr>
              <a:t>®</a:t>
            </a:r>
            <a:r>
              <a:rPr lang="en-US" sz="2400" dirty="0">
                <a:solidFill>
                  <a:schemeClr val="tx1"/>
                </a:solidFill>
                <a:latin typeface="Verdana" pitchFamily="34" charset="0"/>
                <a:cs typeface="Verdana" pitchFamily="34" charset="0"/>
              </a:rPr>
              <a:t> Risk Assessment Classifies Families and Measures </a:t>
            </a:r>
            <a:r>
              <a:rPr lang="en-US" sz="2400" dirty="0" smtClean="0">
                <a:solidFill>
                  <a:schemeClr val="tx1"/>
                </a:solidFill>
                <a:latin typeface="Verdana" pitchFamily="34" charset="0"/>
                <a:cs typeface="Verdana" pitchFamily="34" charset="0"/>
              </a:rPr>
              <a:t>Likelihood of Future Child Maltreatment</a:t>
            </a:r>
            <a:endParaRPr lang="en-US" sz="2400" dirty="0">
              <a:solidFill>
                <a:schemeClr val="tx1"/>
              </a:solidFill>
              <a:latin typeface="Verdana" pitchFamily="34" charset="0"/>
              <a:cs typeface="Verdana" pitchFamily="34" charset="0"/>
            </a:endParaRPr>
          </a:p>
        </p:txBody>
      </p:sp>
      <p:graphicFrame>
        <p:nvGraphicFramePr>
          <p:cNvPr id="16" name="Diagram 15"/>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Down Arrow 16"/>
          <p:cNvSpPr/>
          <p:nvPr/>
        </p:nvSpPr>
        <p:spPr>
          <a:xfrm rot="1513466">
            <a:off x="3210759" y="4337392"/>
            <a:ext cx="293915" cy="1273628"/>
          </a:xfrm>
          <a:prstGeom prst="down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8" name="Down Arrow 17"/>
          <p:cNvSpPr/>
          <p:nvPr/>
        </p:nvSpPr>
        <p:spPr>
          <a:xfrm>
            <a:off x="3898682" y="4343399"/>
            <a:ext cx="293915" cy="1273628"/>
          </a:xfrm>
          <a:prstGeom prst="down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19" name="Down Arrow 18"/>
          <p:cNvSpPr/>
          <p:nvPr/>
        </p:nvSpPr>
        <p:spPr>
          <a:xfrm>
            <a:off x="4941548" y="4339298"/>
            <a:ext cx="293915" cy="1273628"/>
          </a:xfrm>
          <a:prstGeom prst="down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0" name="Down Arrow 19"/>
          <p:cNvSpPr/>
          <p:nvPr/>
        </p:nvSpPr>
        <p:spPr>
          <a:xfrm rot="20090156">
            <a:off x="5628929" y="4341349"/>
            <a:ext cx="293915" cy="1273628"/>
          </a:xfrm>
          <a:prstGeom prst="down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b="0" dirty="0">
              <a:solidFill>
                <a:srgbClr val="FFFFFF"/>
              </a:solidFill>
            </a:endParaRPr>
          </a:p>
        </p:txBody>
      </p:sp>
      <p:sp>
        <p:nvSpPr>
          <p:cNvPr id="21" name="TextBox 20"/>
          <p:cNvSpPr txBox="1"/>
          <p:nvPr/>
        </p:nvSpPr>
        <p:spPr>
          <a:xfrm>
            <a:off x="2217683" y="5644055"/>
            <a:ext cx="1145600" cy="609600"/>
          </a:xfrm>
          <a:prstGeom prst="rect">
            <a:avLst/>
          </a:prstGeom>
        </p:spPr>
        <p:txBody>
          <a:bodyPr anchor="ctr"/>
          <a:lstStyle/>
          <a:p>
            <a:pPr defTabSz="457200" eaLnBrk="1" fontAlgn="auto" hangingPunct="1">
              <a:spcBef>
                <a:spcPts val="0"/>
              </a:spcBef>
              <a:spcAft>
                <a:spcPts val="0"/>
              </a:spcAft>
              <a:defRPr/>
            </a:pPr>
            <a:r>
              <a:rPr lang="en-US" sz="1600" dirty="0" smtClean="0">
                <a:solidFill>
                  <a:srgbClr val="E56849"/>
                </a:solidFill>
                <a:latin typeface="Verdana"/>
                <a:cs typeface="Verdana"/>
              </a:rPr>
              <a:t>Low Risk</a:t>
            </a:r>
            <a:endParaRPr lang="en-US" sz="1600" dirty="0">
              <a:solidFill>
                <a:srgbClr val="E56849"/>
              </a:solidFill>
              <a:latin typeface="Verdana"/>
              <a:cs typeface="Verdana"/>
            </a:endParaRPr>
          </a:p>
        </p:txBody>
      </p:sp>
      <p:sp>
        <p:nvSpPr>
          <p:cNvPr id="22" name="TextBox 21"/>
          <p:cNvSpPr txBox="1"/>
          <p:nvPr/>
        </p:nvSpPr>
        <p:spPr>
          <a:xfrm>
            <a:off x="3276600" y="5644055"/>
            <a:ext cx="1379483" cy="609600"/>
          </a:xfrm>
          <a:prstGeom prst="rect">
            <a:avLst/>
          </a:prstGeom>
        </p:spPr>
        <p:txBody>
          <a:bodyPr anchor="ctr"/>
          <a:lstStyle/>
          <a:p>
            <a:pPr algn="ctr" defTabSz="457200" eaLnBrk="1" fontAlgn="auto" hangingPunct="1">
              <a:spcBef>
                <a:spcPts val="0"/>
              </a:spcBef>
              <a:spcAft>
                <a:spcPts val="0"/>
              </a:spcAft>
              <a:defRPr/>
            </a:pPr>
            <a:r>
              <a:rPr lang="en-US" sz="1600" dirty="0" smtClean="0">
                <a:solidFill>
                  <a:srgbClr val="FF9A12"/>
                </a:solidFill>
                <a:latin typeface="Verdana"/>
                <a:cs typeface="Verdana"/>
              </a:rPr>
              <a:t>Moderate Risk</a:t>
            </a:r>
            <a:endParaRPr lang="en-US" sz="1600" dirty="0">
              <a:solidFill>
                <a:srgbClr val="FF9A12"/>
              </a:solidFill>
              <a:latin typeface="Verdana"/>
              <a:cs typeface="Verdana"/>
            </a:endParaRPr>
          </a:p>
        </p:txBody>
      </p:sp>
      <p:sp>
        <p:nvSpPr>
          <p:cNvPr id="23" name="TextBox 22"/>
          <p:cNvSpPr txBox="1"/>
          <p:nvPr/>
        </p:nvSpPr>
        <p:spPr>
          <a:xfrm>
            <a:off x="4513730" y="5644055"/>
            <a:ext cx="1262156" cy="609600"/>
          </a:xfrm>
          <a:prstGeom prst="rect">
            <a:avLst/>
          </a:prstGeom>
        </p:spPr>
        <p:txBody>
          <a:bodyPr anchor="ctr"/>
          <a:lstStyle/>
          <a:p>
            <a:pPr algn="ctr" defTabSz="457200" eaLnBrk="1" fontAlgn="auto" hangingPunct="1">
              <a:spcBef>
                <a:spcPts val="0"/>
              </a:spcBef>
              <a:spcAft>
                <a:spcPts val="0"/>
              </a:spcAft>
              <a:defRPr/>
            </a:pPr>
            <a:r>
              <a:rPr lang="en-US" sz="1600" dirty="0" smtClean="0">
                <a:solidFill>
                  <a:srgbClr val="0085BA"/>
                </a:solidFill>
                <a:latin typeface="Verdana"/>
                <a:cs typeface="Verdana"/>
              </a:rPr>
              <a:t>High Risk</a:t>
            </a:r>
            <a:endParaRPr lang="en-US" sz="1600" dirty="0">
              <a:solidFill>
                <a:srgbClr val="0085BA"/>
              </a:solidFill>
              <a:latin typeface="Verdana"/>
              <a:cs typeface="Verdana"/>
            </a:endParaRPr>
          </a:p>
        </p:txBody>
      </p:sp>
      <p:sp>
        <p:nvSpPr>
          <p:cNvPr id="24" name="TextBox 23"/>
          <p:cNvSpPr txBox="1"/>
          <p:nvPr/>
        </p:nvSpPr>
        <p:spPr>
          <a:xfrm>
            <a:off x="5737200" y="5764867"/>
            <a:ext cx="1145600" cy="609600"/>
          </a:xfrm>
          <a:prstGeom prst="rect">
            <a:avLst/>
          </a:prstGeom>
        </p:spPr>
        <p:txBody>
          <a:bodyPr anchor="ctr"/>
          <a:lstStyle/>
          <a:p>
            <a:pPr algn="ctr" defTabSz="457200" eaLnBrk="1" fontAlgn="auto" hangingPunct="1">
              <a:spcBef>
                <a:spcPts val="0"/>
              </a:spcBef>
              <a:spcAft>
                <a:spcPts val="0"/>
              </a:spcAft>
              <a:defRPr/>
            </a:pPr>
            <a:r>
              <a:rPr lang="en-US" sz="1600" dirty="0" smtClean="0">
                <a:solidFill>
                  <a:srgbClr val="53C9E4"/>
                </a:solidFill>
                <a:latin typeface="Verdana"/>
                <a:cs typeface="Verdana"/>
              </a:rPr>
              <a:t>Very High Risk</a:t>
            </a:r>
            <a:endParaRPr lang="en-US" sz="1600" dirty="0">
              <a:solidFill>
                <a:srgbClr val="53C9E4"/>
              </a:solidFill>
              <a:latin typeface="Verdana"/>
              <a:cs typeface="Verdana"/>
            </a:endParaRPr>
          </a:p>
        </p:txBody>
      </p:sp>
    </p:spTree>
    <p:extLst>
      <p:ext uri="{BB962C8B-B14F-4D97-AF65-F5344CB8AC3E}">
        <p14:creationId xmlns:p14="http://schemas.microsoft.com/office/powerpoint/2010/main" val="327489206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a:xfrm>
            <a:off x="838200" y="1998133"/>
            <a:ext cx="7620000" cy="4385734"/>
          </a:xfrm>
        </p:spPr>
        <p:txBody>
          <a:bodyPr/>
          <a:lstStyle/>
          <a:p>
            <a:pPr defTabSz="912813" eaLnBrk="1" hangingPunct="1"/>
            <a:r>
              <a:rPr lang="en-US" altLang="en-US" sz="4500" b="1" smtClean="0">
                <a:solidFill>
                  <a:schemeClr val="tx1"/>
                </a:solidFill>
              </a:rPr>
              <a:t>The Research-Based SDM</a:t>
            </a:r>
            <a:r>
              <a:rPr lang="en-US" altLang="en-US" sz="4500" b="1" baseline="30000" smtClean="0">
                <a:solidFill>
                  <a:schemeClr val="tx1"/>
                </a:solidFill>
              </a:rPr>
              <a:t>® </a:t>
            </a:r>
            <a:r>
              <a:rPr lang="en-US" altLang="en-US" sz="4500" b="1" smtClean="0">
                <a:solidFill>
                  <a:schemeClr val="tx1"/>
                </a:solidFill>
              </a:rPr>
              <a:t>Risk </a:t>
            </a:r>
            <a:r>
              <a:rPr lang="en-US" altLang="en-US" sz="4500" b="1" dirty="0" smtClean="0">
                <a:solidFill>
                  <a:schemeClr val="tx1"/>
                </a:solidFill>
              </a:rPr>
              <a:t>Assessment</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chemeClr val="tx1"/>
                </a:solidFill>
                <a:latin typeface="Verdana" pitchFamily="34" charset="0"/>
                <a:cs typeface="Verdana" pitchFamily="34" charset="0"/>
              </a:rPr>
              <a:t>Risk assessment: How worried should we be?</a:t>
            </a:r>
          </a:p>
        </p:txBody>
      </p:sp>
      <p:sp>
        <p:nvSpPr>
          <p:cNvPr id="4" name="Rectangle 3"/>
          <p:cNvSpPr/>
          <p:nvPr/>
        </p:nvSpPr>
        <p:spPr>
          <a:xfrm>
            <a:off x="1600200" y="1524000"/>
            <a:ext cx="20574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What is the likelihood of future abuse or neglect?</a:t>
            </a:r>
            <a:endParaRPr lang="en-US" dirty="0">
              <a:solidFill>
                <a:schemeClr val="bg1"/>
              </a:solidFill>
            </a:endParaRPr>
          </a:p>
        </p:txBody>
      </p:sp>
      <p:sp>
        <p:nvSpPr>
          <p:cNvPr id="5" name="Oval 4"/>
          <p:cNvSpPr/>
          <p:nvPr/>
        </p:nvSpPr>
        <p:spPr>
          <a:xfrm>
            <a:off x="4873101" y="1676400"/>
            <a:ext cx="2057400" cy="990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LOW</a:t>
            </a:r>
            <a:endParaRPr lang="en-US" dirty="0"/>
          </a:p>
        </p:txBody>
      </p:sp>
      <p:sp>
        <p:nvSpPr>
          <p:cNvPr id="7" name="Oval 6"/>
          <p:cNvSpPr/>
          <p:nvPr/>
        </p:nvSpPr>
        <p:spPr>
          <a:xfrm>
            <a:off x="4873101" y="2758736"/>
            <a:ext cx="2093650" cy="10512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MODERATE</a:t>
            </a:r>
            <a:endParaRPr lang="en-US" sz="1600" dirty="0"/>
          </a:p>
        </p:txBody>
      </p:sp>
      <p:sp>
        <p:nvSpPr>
          <p:cNvPr id="8" name="Oval 7"/>
          <p:cNvSpPr/>
          <p:nvPr/>
        </p:nvSpPr>
        <p:spPr>
          <a:xfrm>
            <a:off x="4873101" y="3886200"/>
            <a:ext cx="2057400" cy="990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HIGH</a:t>
            </a:r>
            <a:endParaRPr lang="en-US" dirty="0">
              <a:solidFill>
                <a:schemeClr val="bg1"/>
              </a:solidFill>
            </a:endParaRPr>
          </a:p>
        </p:txBody>
      </p:sp>
      <p:sp>
        <p:nvSpPr>
          <p:cNvPr id="9" name="Oval 8"/>
          <p:cNvSpPr/>
          <p:nvPr/>
        </p:nvSpPr>
        <p:spPr>
          <a:xfrm>
            <a:off x="4909351" y="5029200"/>
            <a:ext cx="2057400" cy="9906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VERY HIGH</a:t>
            </a:r>
            <a:endParaRPr lang="en-US" dirty="0"/>
          </a:p>
        </p:txBody>
      </p:sp>
      <p:cxnSp>
        <p:nvCxnSpPr>
          <p:cNvPr id="11" name="Elbow Connector 10"/>
          <p:cNvCxnSpPr>
            <a:endCxn id="9" idx="2"/>
          </p:cNvCxnSpPr>
          <p:nvPr/>
        </p:nvCxnSpPr>
        <p:spPr>
          <a:xfrm rot="16200000" flipH="1">
            <a:off x="2454675" y="3069824"/>
            <a:ext cx="2628900" cy="2280451"/>
          </a:xfrm>
          <a:prstGeom prst="bent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8" idx="2"/>
          </p:cNvCxnSpPr>
          <p:nvPr/>
        </p:nvCxnSpPr>
        <p:spPr>
          <a:xfrm>
            <a:off x="2628900" y="4381500"/>
            <a:ext cx="224420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7" idx="2"/>
          </p:cNvCxnSpPr>
          <p:nvPr/>
        </p:nvCxnSpPr>
        <p:spPr>
          <a:xfrm>
            <a:off x="2628899" y="3254036"/>
            <a:ext cx="2244202" cy="303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4" idx="3"/>
            <a:endCxn id="5" idx="2"/>
          </p:cNvCxnSpPr>
          <p:nvPr/>
        </p:nvCxnSpPr>
        <p:spPr>
          <a:xfrm flipV="1">
            <a:off x="3657600" y="2171700"/>
            <a:ext cx="1215501" cy="381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Right Brace 22"/>
          <p:cNvSpPr/>
          <p:nvPr/>
        </p:nvSpPr>
        <p:spPr>
          <a:xfrm>
            <a:off x="6966751" y="1676400"/>
            <a:ext cx="196049" cy="19812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Right Brace 23"/>
          <p:cNvSpPr/>
          <p:nvPr/>
        </p:nvSpPr>
        <p:spPr>
          <a:xfrm>
            <a:off x="6989314" y="4038600"/>
            <a:ext cx="196049" cy="19812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TextBox 24"/>
          <p:cNvSpPr txBox="1"/>
          <p:nvPr/>
        </p:nvSpPr>
        <p:spPr>
          <a:xfrm>
            <a:off x="7239000" y="2438400"/>
            <a:ext cx="914400" cy="369332"/>
          </a:xfrm>
          <a:prstGeom prst="rect">
            <a:avLst/>
          </a:prstGeom>
          <a:noFill/>
        </p:spPr>
        <p:txBody>
          <a:bodyPr wrap="square" rtlCol="0">
            <a:spAutoFit/>
          </a:bodyPr>
          <a:lstStyle/>
          <a:p>
            <a:r>
              <a:rPr lang="en-US" dirty="0" smtClean="0">
                <a:latin typeface="+mj-lt"/>
              </a:rPr>
              <a:t>close</a:t>
            </a:r>
            <a:endParaRPr lang="en-US" dirty="0">
              <a:latin typeface="+mj-lt"/>
            </a:endParaRPr>
          </a:p>
        </p:txBody>
      </p:sp>
      <p:sp>
        <p:nvSpPr>
          <p:cNvPr id="26" name="TextBox 25"/>
          <p:cNvSpPr txBox="1"/>
          <p:nvPr/>
        </p:nvSpPr>
        <p:spPr>
          <a:xfrm>
            <a:off x="7315200" y="4876800"/>
            <a:ext cx="838200" cy="369332"/>
          </a:xfrm>
          <a:prstGeom prst="rect">
            <a:avLst/>
          </a:prstGeom>
          <a:noFill/>
        </p:spPr>
        <p:txBody>
          <a:bodyPr wrap="square" rtlCol="0">
            <a:spAutoFit/>
          </a:bodyPr>
          <a:lstStyle/>
          <a:p>
            <a:r>
              <a:rPr lang="en-US" dirty="0" smtClean="0">
                <a:latin typeface="+mj-lt"/>
              </a:rPr>
              <a:t>open</a:t>
            </a:r>
            <a:endParaRPr lang="en-US" dirty="0">
              <a:latin typeface="+mj-lt"/>
            </a:endParaRPr>
          </a:p>
        </p:txBody>
      </p:sp>
    </p:spTree>
    <p:extLst>
      <p:ext uri="{BB962C8B-B14F-4D97-AF65-F5344CB8AC3E}">
        <p14:creationId xmlns:p14="http://schemas.microsoft.com/office/powerpoint/2010/main" val="11525717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solidFill>
                  <a:schemeClr val="tx1"/>
                </a:solidFill>
              </a:rPr>
              <a:t>Caregiver</a:t>
            </a:r>
            <a:r>
              <a:rPr lang="en-US" sz="2400" dirty="0" smtClean="0"/>
              <a:t>—</a:t>
            </a:r>
            <a:r>
              <a:rPr lang="en-US" sz="2400" dirty="0" smtClean="0">
                <a:solidFill>
                  <a:schemeClr val="tx1"/>
                </a:solidFill>
              </a:rPr>
              <a:t>Primary </a:t>
            </a:r>
            <a:r>
              <a:rPr lang="en-US" sz="2400" dirty="0">
                <a:solidFill>
                  <a:schemeClr val="tx1"/>
                </a:solidFill>
              </a:rPr>
              <a:t>and </a:t>
            </a:r>
            <a:r>
              <a:rPr lang="en-US" sz="2400" dirty="0" smtClean="0">
                <a:solidFill>
                  <a:schemeClr val="tx1"/>
                </a:solidFill>
              </a:rPr>
              <a:t>Secondary</a:t>
            </a:r>
            <a:endParaRPr lang="en-US" sz="2400" dirty="0">
              <a:solidFill>
                <a:schemeClr val="tx1"/>
              </a:solidFill>
            </a:endParaRPr>
          </a:p>
        </p:txBody>
      </p:sp>
      <p:pic>
        <p:nvPicPr>
          <p:cNvPr id="9" name="Content Placeholder 8"/>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357187" y="1249363"/>
            <a:ext cx="8429625" cy="5608637"/>
          </a:xfrm>
        </p:spPr>
      </p:pic>
    </p:spTree>
    <p:extLst>
      <p:ext uri="{BB962C8B-B14F-4D97-AF65-F5344CB8AC3E}">
        <p14:creationId xmlns:p14="http://schemas.microsoft.com/office/powerpoint/2010/main" val="321407465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3508263309"/>
              </p:ext>
            </p:extLst>
          </p:nvPr>
        </p:nvGraphicFramePr>
        <p:xfrm>
          <a:off x="4599122" y="216976"/>
          <a:ext cx="4468678" cy="6199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txBox="1">
            <a:spLocks/>
          </p:cNvSpPr>
          <p:nvPr/>
        </p:nvSpPr>
        <p:spPr>
          <a:xfrm>
            <a:off x="381000" y="838200"/>
            <a:ext cx="3733800" cy="990600"/>
          </a:xfrm>
          <a:prstGeom prst="rect">
            <a:avLst/>
          </a:prstGeom>
        </p:spPr>
        <p:txBody>
          <a:bodyPr vert="horz" lIns="91440" tIns="45720" rIns="91440" bIns="45720" rtlCol="0" anchor="ctr">
            <a:noAutofit/>
          </a:bodyPr>
          <a:lstStyle>
            <a:lvl1pPr algn="l" defTabSz="457200" rtl="0" eaLnBrk="1" latinLnBrk="0" hangingPunct="1">
              <a:lnSpc>
                <a:spcPct val="100000"/>
              </a:lnSpc>
              <a:spcBef>
                <a:spcPct val="0"/>
              </a:spcBef>
              <a:buNone/>
              <a:defRPr sz="3200" kern="1200">
                <a:solidFill>
                  <a:srgbClr val="393634"/>
                </a:solidFill>
                <a:latin typeface="Verdana"/>
                <a:ea typeface="+mj-ea"/>
                <a:cs typeface="Verdana"/>
              </a:defRPr>
            </a:lvl1pPr>
          </a:lstStyle>
          <a:p>
            <a:r>
              <a:rPr lang="en-US" sz="3100" dirty="0" smtClean="0">
                <a:solidFill>
                  <a:schemeClr val="tx1"/>
                </a:solidFill>
                <a:latin typeface="Verdana" pitchFamily="34" charset="0"/>
                <a:cs typeface="Verdana" pitchFamily="34" charset="0"/>
              </a:rPr>
              <a:t>There are four main sections of the SDM</a:t>
            </a:r>
            <a:r>
              <a:rPr lang="en-US" sz="3100" baseline="30000" dirty="0" smtClean="0">
                <a:solidFill>
                  <a:schemeClr val="tx1"/>
                </a:solidFill>
                <a:latin typeface="Verdana" pitchFamily="34" charset="0"/>
                <a:cs typeface="Verdana" pitchFamily="34" charset="0"/>
              </a:rPr>
              <a:t> </a:t>
            </a:r>
            <a:r>
              <a:rPr lang="en-US" sz="3100">
                <a:solidFill>
                  <a:schemeClr val="tx1"/>
                </a:solidFill>
                <a:latin typeface="Verdana" pitchFamily="34" charset="0"/>
                <a:cs typeface="Verdana" pitchFamily="34" charset="0"/>
              </a:rPr>
              <a:t>r</a:t>
            </a:r>
            <a:r>
              <a:rPr lang="en-US" sz="3100" smtClean="0">
                <a:solidFill>
                  <a:schemeClr val="tx1"/>
                </a:solidFill>
                <a:latin typeface="Verdana" pitchFamily="34" charset="0"/>
                <a:cs typeface="Verdana" pitchFamily="34" charset="0"/>
              </a:rPr>
              <a:t>isk assessment:</a:t>
            </a:r>
            <a:endParaRPr lang="en-US" sz="3100" dirty="0">
              <a:solidFill>
                <a:schemeClr val="tx1"/>
              </a:solidFill>
              <a:latin typeface="Verdana" pitchFamily="34" charset="0"/>
              <a:cs typeface="Verdana" pitchFamily="34" charset="0"/>
            </a:endParaRPr>
          </a:p>
        </p:txBody>
      </p:sp>
    </p:spTree>
    <p:extLst>
      <p:ext uri="{BB962C8B-B14F-4D97-AF65-F5344CB8AC3E}">
        <p14:creationId xmlns:p14="http://schemas.microsoft.com/office/powerpoint/2010/main" val="1019885593"/>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35737" y="1645191"/>
            <a:ext cx="2340713" cy="4907604"/>
            <a:chOff x="435737" y="1645191"/>
            <a:chExt cx="2340713" cy="4907604"/>
          </a:xfrm>
        </p:grpSpPr>
        <p:sp>
          <p:nvSpPr>
            <p:cNvPr id="4" name="Freeform 3"/>
            <p:cNvSpPr/>
            <p:nvPr/>
          </p:nvSpPr>
          <p:spPr>
            <a:xfrm>
              <a:off x="435737" y="1645191"/>
              <a:ext cx="2340713" cy="4907604"/>
            </a:xfrm>
            <a:custGeom>
              <a:avLst/>
              <a:gdLst>
                <a:gd name="connsiteX0" fmla="*/ 0 w 2045679"/>
                <a:gd name="connsiteY0" fmla="*/ 204568 h 4907604"/>
                <a:gd name="connsiteX1" fmla="*/ 204568 w 2045679"/>
                <a:gd name="connsiteY1" fmla="*/ 0 h 4907604"/>
                <a:gd name="connsiteX2" fmla="*/ 1841111 w 2045679"/>
                <a:gd name="connsiteY2" fmla="*/ 0 h 4907604"/>
                <a:gd name="connsiteX3" fmla="*/ 2045679 w 2045679"/>
                <a:gd name="connsiteY3" fmla="*/ 204568 h 4907604"/>
                <a:gd name="connsiteX4" fmla="*/ 2045679 w 2045679"/>
                <a:gd name="connsiteY4" fmla="*/ 4703036 h 4907604"/>
                <a:gd name="connsiteX5" fmla="*/ 1841111 w 2045679"/>
                <a:gd name="connsiteY5" fmla="*/ 4907604 h 4907604"/>
                <a:gd name="connsiteX6" fmla="*/ 204568 w 2045679"/>
                <a:gd name="connsiteY6" fmla="*/ 4907604 h 4907604"/>
                <a:gd name="connsiteX7" fmla="*/ 0 w 2045679"/>
                <a:gd name="connsiteY7" fmla="*/ 4703036 h 4907604"/>
                <a:gd name="connsiteX8" fmla="*/ 0 w 2045679"/>
                <a:gd name="connsiteY8" fmla="*/ 204568 h 490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5679" h="4907604">
                  <a:moveTo>
                    <a:pt x="0" y="204568"/>
                  </a:moveTo>
                  <a:cubicBezTo>
                    <a:pt x="0" y="91588"/>
                    <a:pt x="91588" y="0"/>
                    <a:pt x="204568" y="0"/>
                  </a:cubicBezTo>
                  <a:lnTo>
                    <a:pt x="1841111" y="0"/>
                  </a:lnTo>
                  <a:cubicBezTo>
                    <a:pt x="1954091" y="0"/>
                    <a:pt x="2045679" y="91588"/>
                    <a:pt x="2045679" y="204568"/>
                  </a:cubicBezTo>
                  <a:lnTo>
                    <a:pt x="2045679" y="4703036"/>
                  </a:lnTo>
                  <a:cubicBezTo>
                    <a:pt x="2045679" y="4816016"/>
                    <a:pt x="1954091" y="4907604"/>
                    <a:pt x="1841111" y="4907604"/>
                  </a:cubicBezTo>
                  <a:lnTo>
                    <a:pt x="204568" y="4907604"/>
                  </a:lnTo>
                  <a:cubicBezTo>
                    <a:pt x="91588" y="4907604"/>
                    <a:pt x="0" y="4816016"/>
                    <a:pt x="0" y="4703036"/>
                  </a:cubicBezTo>
                  <a:lnTo>
                    <a:pt x="0" y="20456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320" tIns="274320" rIns="274320" bIns="274320" numCol="1" spcCol="1270" anchor="t" anchorCtr="0">
              <a:noAutofit/>
            </a:bodyPr>
            <a:lstStyle/>
            <a:p>
              <a:pPr lvl="0" algn="l" defTabSz="889000">
                <a:lnSpc>
                  <a:spcPct val="90000"/>
                </a:lnSpc>
                <a:spcBef>
                  <a:spcPct val="0"/>
                </a:spcBef>
                <a:spcAft>
                  <a:spcPct val="35000"/>
                </a:spcAft>
              </a:pPr>
              <a:r>
                <a:rPr lang="en-US" sz="2000" b="0" kern="1200" dirty="0" smtClean="0">
                  <a:latin typeface="+mj-lt"/>
                  <a:ea typeface="Tahoma" pitchFamily="34" charset="0"/>
                  <a:cs typeface="Tahoma" pitchFamily="34" charset="0"/>
                </a:rPr>
                <a:t>What is the likelihood of future harm? Should the family receive ongoing protection services?</a:t>
              </a:r>
              <a:endParaRPr lang="en-US" sz="2000" b="0" kern="1200" dirty="0">
                <a:latin typeface="+mj-lt"/>
                <a:ea typeface="Tahoma" pitchFamily="34" charset="0"/>
                <a:cs typeface="Tahoma" pitchFamily="34" charset="0"/>
              </a:endParaRPr>
            </a:p>
          </p:txBody>
        </p:sp>
        <p:sp>
          <p:nvSpPr>
            <p:cNvPr id="6" name="Freeform 5"/>
            <p:cNvSpPr/>
            <p:nvPr/>
          </p:nvSpPr>
          <p:spPr>
            <a:xfrm>
              <a:off x="591053" y="4536787"/>
              <a:ext cx="2157457" cy="2016000"/>
            </a:xfrm>
            <a:custGeom>
              <a:avLst/>
              <a:gdLst>
                <a:gd name="connsiteX0" fmla="*/ 0 w 2157457"/>
                <a:gd name="connsiteY0" fmla="*/ 201600 h 2016000"/>
                <a:gd name="connsiteX1" fmla="*/ 201600 w 2157457"/>
                <a:gd name="connsiteY1" fmla="*/ 0 h 2016000"/>
                <a:gd name="connsiteX2" fmla="*/ 1955857 w 2157457"/>
                <a:gd name="connsiteY2" fmla="*/ 0 h 2016000"/>
                <a:gd name="connsiteX3" fmla="*/ 2157457 w 2157457"/>
                <a:gd name="connsiteY3" fmla="*/ 201600 h 2016000"/>
                <a:gd name="connsiteX4" fmla="*/ 2157457 w 2157457"/>
                <a:gd name="connsiteY4" fmla="*/ 1814400 h 2016000"/>
                <a:gd name="connsiteX5" fmla="*/ 1955857 w 2157457"/>
                <a:gd name="connsiteY5" fmla="*/ 2016000 h 2016000"/>
                <a:gd name="connsiteX6" fmla="*/ 201600 w 2157457"/>
                <a:gd name="connsiteY6" fmla="*/ 2016000 h 2016000"/>
                <a:gd name="connsiteX7" fmla="*/ 0 w 2157457"/>
                <a:gd name="connsiteY7" fmla="*/ 1814400 h 2016000"/>
                <a:gd name="connsiteX8" fmla="*/ 0 w 2157457"/>
                <a:gd name="connsiteY8" fmla="*/ 201600 h 2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7457" h="2016000">
                  <a:moveTo>
                    <a:pt x="0" y="201600"/>
                  </a:moveTo>
                  <a:cubicBezTo>
                    <a:pt x="0" y="90259"/>
                    <a:pt x="90259" y="0"/>
                    <a:pt x="201600" y="0"/>
                  </a:cubicBezTo>
                  <a:lnTo>
                    <a:pt x="1955857" y="0"/>
                  </a:lnTo>
                  <a:cubicBezTo>
                    <a:pt x="2067198" y="0"/>
                    <a:pt x="2157457" y="90259"/>
                    <a:pt x="2157457" y="201600"/>
                  </a:cubicBezTo>
                  <a:lnTo>
                    <a:pt x="2157457" y="1814400"/>
                  </a:lnTo>
                  <a:cubicBezTo>
                    <a:pt x="2157457" y="1925741"/>
                    <a:pt x="2067198" y="2016000"/>
                    <a:pt x="1955857" y="2016000"/>
                  </a:cubicBezTo>
                  <a:lnTo>
                    <a:pt x="201600" y="2016000"/>
                  </a:lnTo>
                  <a:cubicBezTo>
                    <a:pt x="90259" y="2016000"/>
                    <a:pt x="0" y="1925741"/>
                    <a:pt x="0" y="1814400"/>
                  </a:cubicBezTo>
                  <a:lnTo>
                    <a:pt x="0" y="20160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1287" tIns="201287" rIns="201287" bIns="201287"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latin typeface="+mj-lt"/>
                <a:ea typeface="Tahoma" pitchFamily="34" charset="0"/>
                <a:cs typeface="Tahoma" pitchFamily="34" charset="0"/>
              </a:endParaRPr>
            </a:p>
          </p:txBody>
        </p:sp>
      </p:grpSp>
      <p:sp>
        <p:nvSpPr>
          <p:cNvPr id="5" name="TextBox 4"/>
          <p:cNvSpPr txBox="1"/>
          <p:nvPr/>
        </p:nvSpPr>
        <p:spPr>
          <a:xfrm>
            <a:off x="2776450" y="1267868"/>
            <a:ext cx="6217920" cy="5799360"/>
          </a:xfrm>
          <a:prstGeom prst="rect">
            <a:avLst/>
          </a:prstGeom>
        </p:spPr>
        <p:txBody>
          <a:bodyPr vert="horz" wrap="square" lIns="91440" tIns="45720" rIns="91440" bIns="45720" rtlCol="0" anchor="t">
            <a:normAutofit fontScale="92500" lnSpcReduction="20000"/>
          </a:bodyPr>
          <a:lstStyle/>
          <a:p>
            <a:pPr defTabSz="457200" eaLnBrk="1" fontAlgn="auto" hangingPunct="1">
              <a:spcAft>
                <a:spcPts val="0"/>
              </a:spcAft>
            </a:pPr>
            <a:r>
              <a:rPr lang="en-US" sz="2400" dirty="0" smtClean="0">
                <a:solidFill>
                  <a:srgbClr val="484C45"/>
                </a:solidFill>
                <a:latin typeface="Verdana"/>
                <a:cs typeface="Verdana"/>
              </a:rPr>
              <a:t>Which Files:	</a:t>
            </a:r>
            <a:r>
              <a:rPr lang="en-US" sz="2400" b="0" dirty="0">
                <a:solidFill>
                  <a:srgbClr val="484C45"/>
                </a:solidFill>
                <a:latin typeface="Verdana"/>
              </a:rPr>
              <a:t>Required for all </a:t>
            </a:r>
            <a:r>
              <a:rPr lang="en-US" sz="2400" b="0" dirty="0" smtClean="0">
                <a:solidFill>
                  <a:srgbClr val="484C45"/>
                </a:solidFill>
                <a:latin typeface="Verdana"/>
              </a:rPr>
              <a:t>									substantiated </a:t>
            </a:r>
            <a:r>
              <a:rPr lang="en-US" sz="2400" b="0" dirty="0">
                <a:solidFill>
                  <a:srgbClr val="484C45"/>
                </a:solidFill>
                <a:latin typeface="Verdana"/>
              </a:rPr>
              <a:t>and </a:t>
            </a:r>
            <a:r>
              <a:rPr lang="en-US" sz="2400" b="0" dirty="0" smtClean="0">
                <a:solidFill>
                  <a:srgbClr val="484C45"/>
                </a:solidFill>
                <a:latin typeface="Verdana"/>
              </a:rPr>
              <a:t>								inconclusive </a:t>
            </a:r>
            <a:r>
              <a:rPr lang="en-US" sz="2400" b="0" dirty="0">
                <a:solidFill>
                  <a:srgbClr val="484C45"/>
                </a:solidFill>
                <a:latin typeface="Verdana"/>
              </a:rPr>
              <a:t>referrals</a:t>
            </a:r>
            <a:r>
              <a:rPr lang="en-US" sz="2400" b="0" dirty="0" smtClean="0">
                <a:solidFill>
                  <a:srgbClr val="484C45"/>
                </a:solidFill>
                <a:latin typeface="Verdana"/>
                <a:cs typeface="Verdana"/>
              </a:rPr>
              <a:t>.</a:t>
            </a:r>
            <a:endParaRPr lang="en-US" sz="2400" dirty="0" smtClean="0">
              <a:solidFill>
                <a:srgbClr val="484C45"/>
              </a:solidFill>
              <a:latin typeface="Verdana"/>
              <a:cs typeface="Verdana"/>
            </a:endParaRPr>
          </a:p>
          <a:p>
            <a:pPr defTabSz="457200" eaLnBrk="1" fontAlgn="auto" hangingPunct="1">
              <a:spcAft>
                <a:spcPts val="0"/>
              </a:spcAft>
            </a:pPr>
            <a:endParaRPr lang="en-US" sz="2400" dirty="0" smtClean="0">
              <a:solidFill>
                <a:srgbClr val="484C45"/>
              </a:solidFill>
              <a:latin typeface="Verdana"/>
              <a:cs typeface="Verdana"/>
            </a:endParaRPr>
          </a:p>
          <a:p>
            <a:pPr defTabSz="457200" eaLnBrk="1" fontAlgn="auto" hangingPunct="1">
              <a:spcAft>
                <a:spcPts val="0"/>
              </a:spcAft>
            </a:pPr>
            <a:r>
              <a:rPr lang="en-US" sz="2400" dirty="0" smtClean="0">
                <a:solidFill>
                  <a:srgbClr val="484C45"/>
                </a:solidFill>
                <a:latin typeface="Verdana"/>
                <a:cs typeface="Verdana"/>
              </a:rPr>
              <a:t>Who: </a:t>
            </a:r>
            <a:r>
              <a:rPr lang="en-US" sz="2400" b="0" dirty="0" smtClean="0">
                <a:solidFill>
                  <a:srgbClr val="484C45"/>
                </a:solidFill>
                <a:latin typeface="Verdana"/>
                <a:cs typeface="Verdana"/>
              </a:rPr>
              <a:t>			Social worker responding 						to the referral.</a:t>
            </a:r>
            <a:endParaRPr lang="en-US" sz="2400" dirty="0" smtClean="0">
              <a:solidFill>
                <a:srgbClr val="484C45"/>
              </a:solidFill>
              <a:latin typeface="Verdana"/>
              <a:cs typeface="Verdana"/>
            </a:endParaRPr>
          </a:p>
          <a:p>
            <a:pPr defTabSz="457200" eaLnBrk="1" fontAlgn="auto" hangingPunct="1">
              <a:spcAft>
                <a:spcPts val="0"/>
              </a:spcAft>
            </a:pPr>
            <a:endParaRPr lang="en-US" sz="2400" dirty="0" smtClean="0">
              <a:solidFill>
                <a:srgbClr val="484C45"/>
              </a:solidFill>
              <a:latin typeface="Verdana"/>
              <a:cs typeface="Verdana"/>
            </a:endParaRPr>
          </a:p>
          <a:p>
            <a:pPr defTabSz="457200" eaLnBrk="1" fontAlgn="auto" hangingPunct="1">
              <a:spcAft>
                <a:spcPts val="0"/>
              </a:spcAft>
            </a:pPr>
            <a:r>
              <a:rPr lang="en-US" sz="2400" dirty="0" smtClean="0">
                <a:solidFill>
                  <a:srgbClr val="484C45"/>
                </a:solidFill>
                <a:latin typeface="Verdana"/>
                <a:cs typeface="Verdana"/>
              </a:rPr>
              <a:t>When:</a:t>
            </a:r>
            <a:r>
              <a:rPr lang="en-US" sz="2400" b="0" dirty="0" smtClean="0">
                <a:solidFill>
                  <a:srgbClr val="484C45"/>
                </a:solidFill>
                <a:latin typeface="Verdana"/>
                <a:cs typeface="Verdana"/>
              </a:rPr>
              <a:t> 			After the safety 									assessment and before 						the end of the 									investigation; prior to 							decision to promote or 						not.</a:t>
            </a:r>
          </a:p>
          <a:p>
            <a:pPr defTabSz="457200" eaLnBrk="1" fontAlgn="auto" hangingPunct="1">
              <a:spcAft>
                <a:spcPts val="0"/>
              </a:spcAft>
            </a:pPr>
            <a:endParaRPr lang="en-US" sz="2400" b="0" dirty="0" smtClean="0">
              <a:solidFill>
                <a:srgbClr val="484C45"/>
              </a:solidFill>
              <a:latin typeface="Verdana"/>
              <a:cs typeface="Verdana"/>
            </a:endParaRPr>
          </a:p>
          <a:p>
            <a:pPr defTabSz="457200" eaLnBrk="1" fontAlgn="auto" hangingPunct="1">
              <a:spcBef>
                <a:spcPts val="0"/>
              </a:spcBef>
              <a:spcAft>
                <a:spcPts val="0"/>
              </a:spcAft>
            </a:pPr>
            <a:r>
              <a:rPr lang="en-US" sz="2400" dirty="0" smtClean="0">
                <a:solidFill>
                  <a:srgbClr val="484C45"/>
                </a:solidFill>
                <a:latin typeface="Verdana"/>
                <a:cs typeface="Verdana"/>
              </a:rPr>
              <a:t>Decision:</a:t>
            </a:r>
            <a:r>
              <a:rPr lang="en-US" sz="2400" b="0" dirty="0" smtClean="0">
                <a:solidFill>
                  <a:srgbClr val="484C45"/>
                </a:solidFill>
                <a:latin typeface="Verdana"/>
                <a:cs typeface="Verdana"/>
              </a:rPr>
              <a:t> 		</a:t>
            </a:r>
            <a:r>
              <a:rPr lang="en-US" sz="2400" b="0" dirty="0" smtClean="0">
                <a:solidFill>
                  <a:srgbClr val="484C45"/>
                </a:solidFill>
                <a:latin typeface="Verdana"/>
              </a:rPr>
              <a:t>Risk </a:t>
            </a:r>
            <a:r>
              <a:rPr lang="en-US" sz="2400" b="0" dirty="0">
                <a:solidFill>
                  <a:srgbClr val="484C45"/>
                </a:solidFill>
                <a:latin typeface="Verdana"/>
              </a:rPr>
              <a:t>level </a:t>
            </a:r>
            <a:r>
              <a:rPr lang="en-US" sz="2400" b="0" dirty="0" smtClean="0">
                <a:solidFill>
                  <a:srgbClr val="484C45"/>
                </a:solidFill>
                <a:latin typeface="Verdana"/>
              </a:rPr>
              <a:t>guides the 							decision </a:t>
            </a:r>
            <a:r>
              <a:rPr lang="en-US" sz="2400" b="0" dirty="0">
                <a:solidFill>
                  <a:srgbClr val="484C45"/>
                </a:solidFill>
                <a:latin typeface="Verdana"/>
              </a:rPr>
              <a:t>to </a:t>
            </a:r>
            <a:r>
              <a:rPr lang="en-US" sz="2400" b="0" dirty="0" smtClean="0">
                <a:solidFill>
                  <a:srgbClr val="484C45"/>
                </a:solidFill>
                <a:latin typeface="Verdana"/>
              </a:rPr>
              <a:t>promote or 						close without further 							intervention; determines 						minimum contact 								standards.</a:t>
            </a:r>
            <a:endParaRPr lang="en-US" sz="2400" b="0" dirty="0">
              <a:solidFill>
                <a:srgbClr val="484C45"/>
              </a:solidFill>
              <a:latin typeface="Verdana"/>
            </a:endParaRPr>
          </a:p>
        </p:txBody>
      </p:sp>
      <p:sp>
        <p:nvSpPr>
          <p:cNvPr id="8" name="Title 1"/>
          <p:cNvSpPr>
            <a:spLocks noGrp="1"/>
          </p:cNvSpPr>
          <p:nvPr>
            <p:ph type="title"/>
          </p:nvPr>
        </p:nvSpPr>
        <p:spPr>
          <a:xfrm>
            <a:off x="457200" y="1"/>
            <a:ext cx="8229600" cy="961998"/>
          </a:xfrm>
        </p:spPr>
        <p:txBody>
          <a:bodyPr/>
          <a:lstStyle/>
          <a:p>
            <a:r>
              <a:rPr lang="en-US" sz="2400" dirty="0" smtClean="0">
                <a:solidFill>
                  <a:schemeClr val="tx1"/>
                </a:solidFill>
                <a:latin typeface="Verdana" pitchFamily="34" charset="0"/>
                <a:cs typeface="Verdana" pitchFamily="34" charset="0"/>
              </a:rPr>
              <a:t>The SDM</a:t>
            </a:r>
            <a:r>
              <a:rPr lang="en-US" sz="2400" baseline="30000" dirty="0">
                <a:solidFill>
                  <a:schemeClr val="tx1"/>
                </a:solidFill>
                <a:latin typeface="Verdana" pitchFamily="34" charset="0"/>
                <a:cs typeface="Verdana" pitchFamily="34" charset="0"/>
              </a:rPr>
              <a:t>®</a:t>
            </a:r>
            <a:r>
              <a:rPr lang="en-US" sz="2400" dirty="0">
                <a:solidFill>
                  <a:schemeClr val="tx1"/>
                </a:solidFill>
                <a:latin typeface="Verdana" pitchFamily="34" charset="0"/>
                <a:cs typeface="Verdana" pitchFamily="34" charset="0"/>
              </a:rPr>
              <a:t> Risk Assessment Helps Determine Risk Level </a:t>
            </a:r>
            <a:r>
              <a:rPr lang="en-US" sz="2400" dirty="0" smtClean="0">
                <a:solidFill>
                  <a:schemeClr val="tx1"/>
                </a:solidFill>
                <a:latin typeface="Verdana" pitchFamily="34" charset="0"/>
                <a:cs typeface="Verdana" pitchFamily="34" charset="0"/>
              </a:rPr>
              <a:t>Classification and </a:t>
            </a:r>
            <a:r>
              <a:rPr lang="en-US" sz="2400" dirty="0">
                <a:solidFill>
                  <a:schemeClr val="tx1"/>
                </a:solidFill>
                <a:latin typeface="Verdana" pitchFamily="34" charset="0"/>
                <a:cs typeface="Verdana" pitchFamily="34" charset="0"/>
              </a:rPr>
              <a:t>Appropriate Services</a:t>
            </a:r>
          </a:p>
        </p:txBody>
      </p:sp>
      <p:sp>
        <p:nvSpPr>
          <p:cNvPr id="2" name="TextBox 1"/>
          <p:cNvSpPr txBox="1"/>
          <p:nvPr/>
        </p:nvSpPr>
        <p:spPr>
          <a:xfrm>
            <a:off x="685800" y="4876800"/>
            <a:ext cx="2090650" cy="1447800"/>
          </a:xfrm>
          <a:prstGeom prst="rect">
            <a:avLst/>
          </a:prstGeom>
        </p:spPr>
        <p:txBody>
          <a:bodyPr vert="horz" wrap="square" lIns="91440" tIns="45720" rIns="91440" bIns="45720" rtlCol="0" anchor="ctr">
            <a:noAutofit/>
          </a:bodyPr>
          <a:lstStyle/>
          <a:p>
            <a:pPr lvl="0" defTabSz="457200" eaLnBrk="1" fontAlgn="auto" hangingPunct="1">
              <a:spcAft>
                <a:spcPts val="0"/>
              </a:spcAft>
            </a:pPr>
            <a:r>
              <a:rPr lang="en-US" sz="2000" b="0" dirty="0">
                <a:latin typeface="+mj-lt"/>
                <a:ea typeface="Tahoma" pitchFamily="34" charset="0"/>
                <a:cs typeface="Tahoma" pitchFamily="34" charset="0"/>
              </a:rPr>
              <a:t>Risk </a:t>
            </a:r>
            <a:r>
              <a:rPr lang="en-US" sz="2000" b="0" dirty="0" smtClean="0">
                <a:latin typeface="+mj-lt"/>
                <a:ea typeface="Tahoma" pitchFamily="34" charset="0"/>
                <a:cs typeface="Tahoma" pitchFamily="34" charset="0"/>
              </a:rPr>
              <a:t>Assessment</a:t>
            </a:r>
            <a:endParaRPr lang="en-US" sz="2000" b="0" dirty="0">
              <a:latin typeface="+mj-lt"/>
              <a:ea typeface="Tahoma" pitchFamily="34" charset="0"/>
              <a:cs typeface="Tahoma" pitchFamily="34" charset="0"/>
            </a:endParaRPr>
          </a:p>
        </p:txBody>
      </p:sp>
    </p:spTree>
    <p:extLst>
      <p:ext uri="{BB962C8B-B14F-4D97-AF65-F5344CB8AC3E}">
        <p14:creationId xmlns:p14="http://schemas.microsoft.com/office/powerpoint/2010/main" val="26873600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sz="2400" dirty="0">
                <a:solidFill>
                  <a:schemeClr val="tx1"/>
                </a:solidFill>
                <a:latin typeface="Verdana" pitchFamily="34" charset="0"/>
                <a:cs typeface="Verdana" pitchFamily="34" charset="0"/>
              </a:rPr>
              <a:t>Risk Assessment Policy – </a:t>
            </a:r>
            <a:r>
              <a:rPr lang="en-US" altLang="en-US" sz="2400" dirty="0" smtClean="0">
                <a:solidFill>
                  <a:schemeClr val="tx1"/>
                </a:solidFill>
                <a:latin typeface="Verdana" pitchFamily="34" charset="0"/>
                <a:cs typeface="Verdana" pitchFamily="34" charset="0"/>
              </a:rPr>
              <a:t>Non-Removal Households</a:t>
            </a:r>
            <a:endParaRPr lang="en-US" altLang="en-US" sz="2400" dirty="0">
              <a:solidFill>
                <a:schemeClr val="tx1"/>
              </a:solidFill>
              <a:latin typeface="Verdana" pitchFamily="34" charset="0"/>
              <a:cs typeface="Verdana" pitchFamily="34" charset="0"/>
            </a:endParaRPr>
          </a:p>
        </p:txBody>
      </p:sp>
      <p:graphicFrame>
        <p:nvGraphicFramePr>
          <p:cNvPr id="3" name="Diagram 2"/>
          <p:cNvGraphicFramePr/>
          <p:nvPr>
            <p:extLst>
              <p:ext uri="{D42A27DB-BD31-4B8C-83A1-F6EECF244321}">
                <p14:modId xmlns:p14="http://schemas.microsoft.com/office/powerpoint/2010/main" val="3261405933"/>
              </p:ext>
            </p:extLst>
          </p:nvPr>
        </p:nvGraphicFramePr>
        <p:xfrm>
          <a:off x="304800" y="1447800"/>
          <a:ext cx="85344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16" y="228600"/>
            <a:ext cx="8229600" cy="961998"/>
          </a:xfrm>
        </p:spPr>
        <p:txBody>
          <a:bodyPr/>
          <a:lstStyle/>
          <a:p>
            <a:r>
              <a:rPr lang="en-US" sz="2400" dirty="0">
                <a:solidFill>
                  <a:schemeClr val="tx1"/>
                </a:solidFill>
                <a:latin typeface="Verdana" pitchFamily="34" charset="0"/>
                <a:cs typeface="Verdana" pitchFamily="34" charset="0"/>
              </a:rPr>
              <a:t>2013 California Risk Validation Results</a:t>
            </a:r>
            <a:br>
              <a:rPr lang="en-US" sz="2400" dirty="0">
                <a:solidFill>
                  <a:schemeClr val="tx1"/>
                </a:solidFill>
                <a:latin typeface="Verdana" pitchFamily="34" charset="0"/>
                <a:cs typeface="Verdana" pitchFamily="34" charset="0"/>
              </a:rPr>
            </a:br>
            <a:endParaRPr lang="en-US" sz="2400" dirty="0">
              <a:solidFill>
                <a:schemeClr val="tx1"/>
              </a:solidFill>
              <a:latin typeface="Verdana" pitchFamily="34" charset="0"/>
              <a:cs typeface="Verdana" pitchFamily="34" charset="0"/>
            </a:endParaRPr>
          </a:p>
        </p:txBody>
      </p:sp>
      <p:graphicFrame>
        <p:nvGraphicFramePr>
          <p:cNvPr id="5" name="Chart 4"/>
          <p:cNvGraphicFramePr/>
          <p:nvPr>
            <p:extLst>
              <p:ext uri="{D42A27DB-BD31-4B8C-83A1-F6EECF244321}">
                <p14:modId xmlns:p14="http://schemas.microsoft.com/office/powerpoint/2010/main" val="2873511765"/>
              </p:ext>
            </p:extLst>
          </p:nvPr>
        </p:nvGraphicFramePr>
        <p:xfrm>
          <a:off x="0" y="1397000"/>
          <a:ext cx="9144000" cy="49276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52416" y="6172200"/>
            <a:ext cx="8686800" cy="523220"/>
          </a:xfrm>
          <a:prstGeom prst="rect">
            <a:avLst/>
          </a:prstGeom>
          <a:noFill/>
        </p:spPr>
        <p:txBody>
          <a:bodyPr wrap="square" rtlCol="0">
            <a:spAutoFit/>
          </a:bodyPr>
          <a:lstStyle/>
          <a:p>
            <a:r>
              <a:rPr lang="en-US" sz="1400" b="0" dirty="0" smtClean="0">
                <a:latin typeface="+mj-lt"/>
              </a:rPr>
              <a:t>N = 11,444 substantiated/inconclusive investigations from July 1, 2010 – June 30, 2011;</a:t>
            </a:r>
          </a:p>
          <a:p>
            <a:r>
              <a:rPr lang="en-US" sz="1400" b="0" dirty="0" smtClean="0">
                <a:latin typeface="+mj-lt"/>
              </a:rPr>
              <a:t>18-month follow-up period</a:t>
            </a:r>
            <a:endParaRPr lang="en-US" sz="1400" b="0" dirty="0">
              <a:latin typeface="+mj-lt"/>
            </a:endParaRPr>
          </a:p>
        </p:txBody>
      </p:sp>
    </p:spTree>
    <p:extLst>
      <p:ext uri="{BB962C8B-B14F-4D97-AF65-F5344CB8AC3E}">
        <p14:creationId xmlns:p14="http://schemas.microsoft.com/office/powerpoint/2010/main" val="410953120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itle 1"/>
          <p:cNvSpPr>
            <a:spLocks noGrp="1"/>
          </p:cNvSpPr>
          <p:nvPr>
            <p:ph type="title"/>
          </p:nvPr>
        </p:nvSpPr>
        <p:spPr/>
        <p:txBody>
          <a:bodyPr/>
          <a:lstStyle/>
          <a:p>
            <a:r>
              <a:rPr lang="en-US" altLang="en-US" sz="2400" dirty="0">
                <a:solidFill>
                  <a:schemeClr val="tx1"/>
                </a:solidFill>
                <a:latin typeface="Verdana" pitchFamily="34" charset="0"/>
                <a:cs typeface="Verdana" pitchFamily="34" charset="0"/>
              </a:rPr>
              <a:t>SDM</a:t>
            </a:r>
            <a:r>
              <a:rPr lang="en-US" altLang="en-US" sz="2400" baseline="30000" dirty="0">
                <a:solidFill>
                  <a:schemeClr val="tx1"/>
                </a:solidFill>
                <a:latin typeface="Verdana" pitchFamily="34" charset="0"/>
                <a:cs typeface="Verdana" pitchFamily="34" charset="0"/>
              </a:rPr>
              <a:t>®</a:t>
            </a:r>
            <a:r>
              <a:rPr lang="en-US" altLang="en-US" sz="2400" dirty="0">
                <a:solidFill>
                  <a:schemeClr val="tx1"/>
                </a:solidFill>
                <a:latin typeface="Verdana" pitchFamily="34" charset="0"/>
                <a:cs typeface="Verdana" pitchFamily="34" charset="0"/>
              </a:rPr>
              <a:t> Assessments Are Not an Interview Guide</a:t>
            </a:r>
          </a:p>
        </p:txBody>
      </p:sp>
      <p:pic>
        <p:nvPicPr>
          <p:cNvPr id="59394"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l="-1273" r="-1273"/>
          <a:stretch>
            <a:fillRect/>
          </a:stretch>
        </p:blipFill>
        <p:spPr>
          <a:xfrm>
            <a:off x="984250" y="2071437"/>
            <a:ext cx="7315200" cy="4429125"/>
          </a:xfrm>
        </p:spPr>
      </p:pic>
      <p:sp>
        <p:nvSpPr>
          <p:cNvPr id="4" name="Rounded Rectangular Callout 3"/>
          <p:cNvSpPr/>
          <p:nvPr/>
        </p:nvSpPr>
        <p:spPr>
          <a:xfrm>
            <a:off x="3727450" y="1524000"/>
            <a:ext cx="1828800" cy="1143000"/>
          </a:xfrm>
          <a:prstGeom prst="wedgeRoundRectCallout">
            <a:avLst>
              <a:gd name="adj1" fmla="val 70915"/>
              <a:gd name="adj2" fmla="val 15898"/>
              <a:gd name="adj3" fmla="val 16667"/>
            </a:avLst>
          </a:prstGeom>
          <a:no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anchor="ctr"/>
          <a:lstStyle/>
          <a:p>
            <a:pPr eaLnBrk="1" hangingPunct="1">
              <a:defRPr/>
            </a:pPr>
            <a:r>
              <a:rPr lang="en-US" sz="1400" dirty="0">
                <a:solidFill>
                  <a:schemeClr val="tx1"/>
                </a:solidFill>
              </a:rPr>
              <a:t>Item </a:t>
            </a:r>
            <a:r>
              <a:rPr lang="en-US" sz="1400" dirty="0" smtClean="0">
                <a:solidFill>
                  <a:schemeClr val="tx1"/>
                </a:solidFill>
              </a:rPr>
              <a:t>7: Caregiver blames or does not blame the child?</a:t>
            </a:r>
            <a:endParaRPr lang="en-US" sz="1400" dirty="0">
              <a:solidFill>
                <a:schemeClr val="tx1"/>
              </a:solidFill>
            </a:endParaRPr>
          </a:p>
        </p:txBody>
      </p:sp>
    </p:spTree>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Title 1"/>
          <p:cNvSpPr>
            <a:spLocks noGrp="1"/>
          </p:cNvSpPr>
          <p:nvPr>
            <p:ph type="title"/>
          </p:nvPr>
        </p:nvSpPr>
        <p:spPr>
          <a:xfrm>
            <a:off x="457200" y="2"/>
            <a:ext cx="8229600" cy="962025"/>
          </a:xfrm>
        </p:spPr>
        <p:txBody>
          <a:bodyPr/>
          <a:lstStyle/>
          <a:p>
            <a:r>
              <a:rPr lang="en-US" sz="2400" dirty="0">
                <a:solidFill>
                  <a:schemeClr val="tx1"/>
                </a:solidFill>
                <a:latin typeface="Verdana" pitchFamily="34" charset="0"/>
                <a:cs typeface="Verdana" pitchFamily="34" charset="0"/>
              </a:rPr>
              <a:t>Conversations to Understand Risk</a:t>
            </a:r>
          </a:p>
        </p:txBody>
      </p:sp>
      <p:grpSp>
        <p:nvGrpSpPr>
          <p:cNvPr id="2" name="Group 1"/>
          <p:cNvGrpSpPr/>
          <p:nvPr/>
        </p:nvGrpSpPr>
        <p:grpSpPr>
          <a:xfrm>
            <a:off x="237297" y="1255568"/>
            <a:ext cx="8771231" cy="5459151"/>
            <a:chOff x="237297" y="1255568"/>
            <a:chExt cx="8771231" cy="5459151"/>
          </a:xfrm>
        </p:grpSpPr>
        <p:sp>
          <p:nvSpPr>
            <p:cNvPr id="3" name="Freeform 2"/>
            <p:cNvSpPr/>
            <p:nvPr/>
          </p:nvSpPr>
          <p:spPr>
            <a:xfrm>
              <a:off x="237297" y="1822151"/>
              <a:ext cx="2277303" cy="3266151"/>
            </a:xfrm>
            <a:custGeom>
              <a:avLst/>
              <a:gdLst>
                <a:gd name="connsiteX0" fmla="*/ 0 w 1844039"/>
                <a:gd name="connsiteY0" fmla="*/ 184404 h 2626789"/>
                <a:gd name="connsiteX1" fmla="*/ 184404 w 1844039"/>
                <a:gd name="connsiteY1" fmla="*/ 0 h 2626789"/>
                <a:gd name="connsiteX2" fmla="*/ 1659635 w 1844039"/>
                <a:gd name="connsiteY2" fmla="*/ 0 h 2626789"/>
                <a:gd name="connsiteX3" fmla="*/ 1844039 w 1844039"/>
                <a:gd name="connsiteY3" fmla="*/ 184404 h 2626789"/>
                <a:gd name="connsiteX4" fmla="*/ 1844039 w 1844039"/>
                <a:gd name="connsiteY4" fmla="*/ 2442385 h 2626789"/>
                <a:gd name="connsiteX5" fmla="*/ 1659635 w 1844039"/>
                <a:gd name="connsiteY5" fmla="*/ 2626789 h 2626789"/>
                <a:gd name="connsiteX6" fmla="*/ 184404 w 1844039"/>
                <a:gd name="connsiteY6" fmla="*/ 2626789 h 2626789"/>
                <a:gd name="connsiteX7" fmla="*/ 0 w 1844039"/>
                <a:gd name="connsiteY7" fmla="*/ 2442385 h 2626789"/>
                <a:gd name="connsiteX8" fmla="*/ 0 w 1844039"/>
                <a:gd name="connsiteY8" fmla="*/ 184404 h 2626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4039" h="2626789">
                  <a:moveTo>
                    <a:pt x="0" y="184404"/>
                  </a:moveTo>
                  <a:cubicBezTo>
                    <a:pt x="0" y="82560"/>
                    <a:pt x="82560" y="0"/>
                    <a:pt x="184404" y="0"/>
                  </a:cubicBezTo>
                  <a:lnTo>
                    <a:pt x="1659635" y="0"/>
                  </a:lnTo>
                  <a:cubicBezTo>
                    <a:pt x="1761479" y="0"/>
                    <a:pt x="1844039" y="82560"/>
                    <a:pt x="1844039" y="184404"/>
                  </a:cubicBezTo>
                  <a:lnTo>
                    <a:pt x="1844039" y="2442385"/>
                  </a:lnTo>
                  <a:cubicBezTo>
                    <a:pt x="1844039" y="2544229"/>
                    <a:pt x="1761479" y="2626789"/>
                    <a:pt x="1659635" y="2626789"/>
                  </a:cubicBezTo>
                  <a:lnTo>
                    <a:pt x="184404" y="2626789"/>
                  </a:lnTo>
                  <a:cubicBezTo>
                    <a:pt x="82560" y="2626789"/>
                    <a:pt x="0" y="2544229"/>
                    <a:pt x="0" y="2442385"/>
                  </a:cubicBezTo>
                  <a:lnTo>
                    <a:pt x="0" y="184404"/>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7835" tIns="177835" rIns="177835" bIns="740718" numCol="1" spcCol="1270" anchor="ctr" anchorCtr="0">
              <a:noAutofit/>
            </a:bodyPr>
            <a:lstStyle/>
            <a:p>
              <a:pPr marL="285750" lvl="1" indent="-285750" algn="l" defTabSz="622300">
                <a:spcBef>
                  <a:spcPct val="0"/>
                </a:spcBef>
                <a:spcAft>
                  <a:spcPts val="0"/>
                </a:spcAft>
                <a:buFont typeface="Verdana" panose="020B0604030504040204" pitchFamily="34" charset="0"/>
                <a:buChar char="••"/>
              </a:pPr>
              <a:r>
                <a:rPr lang="en-US" sz="1400" kern="1200" dirty="0" smtClean="0"/>
                <a:t>Tell me your story.</a:t>
              </a:r>
              <a:endParaRPr lang="en-US" sz="1400" kern="1200" dirty="0"/>
            </a:p>
            <a:p>
              <a:pPr marL="228600" lvl="1" indent="-228600" algn="l" defTabSz="622300">
                <a:spcBef>
                  <a:spcPct val="0"/>
                </a:spcBef>
                <a:spcAft>
                  <a:spcPts val="0"/>
                </a:spcAft>
                <a:buChar char="••"/>
              </a:pPr>
              <a:endParaRPr lang="en-US" sz="1400" kern="1200" dirty="0"/>
            </a:p>
            <a:p>
              <a:pPr marL="285750" lvl="1" indent="-285750" algn="l" defTabSz="622300">
                <a:spcBef>
                  <a:spcPct val="0"/>
                </a:spcBef>
                <a:spcAft>
                  <a:spcPts val="0"/>
                </a:spcAft>
                <a:buFont typeface="Verdana" panose="020B0604030504040204" pitchFamily="34" charset="0"/>
                <a:buChar char="••"/>
              </a:pPr>
              <a:r>
                <a:rPr lang="en-US" sz="1400" kern="1200" dirty="0" smtClean="0"/>
                <a:t>What is working well?</a:t>
              </a:r>
              <a:endParaRPr lang="en-US" sz="1400" kern="1200" dirty="0"/>
            </a:p>
            <a:p>
              <a:pPr marL="228600" lvl="1" indent="-228600" algn="l" defTabSz="622300">
                <a:spcBef>
                  <a:spcPct val="0"/>
                </a:spcBef>
                <a:spcAft>
                  <a:spcPts val="0"/>
                </a:spcAft>
                <a:buChar char="••"/>
              </a:pPr>
              <a:endParaRPr lang="en-US" sz="1400" kern="1200" dirty="0"/>
            </a:p>
            <a:p>
              <a:pPr marL="285750" lvl="1" indent="-285750" algn="l" defTabSz="622300">
                <a:spcBef>
                  <a:spcPct val="0"/>
                </a:spcBef>
                <a:spcAft>
                  <a:spcPts val="0"/>
                </a:spcAft>
                <a:buFont typeface="Verdana" panose="020B0604030504040204" pitchFamily="34" charset="0"/>
                <a:buChar char="••"/>
              </a:pPr>
              <a:r>
                <a:rPr lang="en-US" sz="1400" kern="1200" dirty="0" smtClean="0"/>
                <a:t>What are the worries? </a:t>
              </a:r>
              <a:endParaRPr lang="en-US" sz="1400" kern="1200" dirty="0"/>
            </a:p>
          </p:txBody>
        </p:sp>
        <p:sp>
          <p:nvSpPr>
            <p:cNvPr id="5" name="Shape 4"/>
            <p:cNvSpPr/>
            <p:nvPr/>
          </p:nvSpPr>
          <p:spPr>
            <a:xfrm>
              <a:off x="1202458" y="3238390"/>
              <a:ext cx="2820364" cy="2820364"/>
            </a:xfrm>
            <a:prstGeom prst="leftCircularArrow">
              <a:avLst>
                <a:gd name="adj1" fmla="val 2296"/>
                <a:gd name="adj2" fmla="val 276958"/>
                <a:gd name="adj3" fmla="val 2205095"/>
                <a:gd name="adj4" fmla="val 9177115"/>
                <a:gd name="adj5" fmla="val 2679"/>
              </a:avLst>
            </a:prstGeom>
            <a:solidFill>
              <a:schemeClr val="accent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6" name="Freeform 5"/>
            <p:cNvSpPr/>
            <p:nvPr/>
          </p:nvSpPr>
          <p:spPr>
            <a:xfrm>
              <a:off x="237297" y="4402669"/>
              <a:ext cx="2043061" cy="1698231"/>
            </a:xfrm>
            <a:custGeom>
              <a:avLst/>
              <a:gdLst>
                <a:gd name="connsiteX0" fmla="*/ 0 w 1722362"/>
                <a:gd name="connsiteY0" fmla="*/ 85527 h 855265"/>
                <a:gd name="connsiteX1" fmla="*/ 85527 w 1722362"/>
                <a:gd name="connsiteY1" fmla="*/ 0 h 855265"/>
                <a:gd name="connsiteX2" fmla="*/ 1636836 w 1722362"/>
                <a:gd name="connsiteY2" fmla="*/ 0 h 855265"/>
                <a:gd name="connsiteX3" fmla="*/ 1722363 w 1722362"/>
                <a:gd name="connsiteY3" fmla="*/ 85527 h 855265"/>
                <a:gd name="connsiteX4" fmla="*/ 1722362 w 1722362"/>
                <a:gd name="connsiteY4" fmla="*/ 769739 h 855265"/>
                <a:gd name="connsiteX5" fmla="*/ 1636835 w 1722362"/>
                <a:gd name="connsiteY5" fmla="*/ 855266 h 855265"/>
                <a:gd name="connsiteX6" fmla="*/ 85527 w 1722362"/>
                <a:gd name="connsiteY6" fmla="*/ 855265 h 855265"/>
                <a:gd name="connsiteX7" fmla="*/ 0 w 1722362"/>
                <a:gd name="connsiteY7" fmla="*/ 769738 h 855265"/>
                <a:gd name="connsiteX8" fmla="*/ 0 w 1722362"/>
                <a:gd name="connsiteY8" fmla="*/ 85527 h 85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2362" h="855265">
                  <a:moveTo>
                    <a:pt x="0" y="85527"/>
                  </a:moveTo>
                  <a:cubicBezTo>
                    <a:pt x="0" y="38292"/>
                    <a:pt x="38292" y="0"/>
                    <a:pt x="85527" y="0"/>
                  </a:cubicBezTo>
                  <a:lnTo>
                    <a:pt x="1636836" y="0"/>
                  </a:lnTo>
                  <a:cubicBezTo>
                    <a:pt x="1684071" y="0"/>
                    <a:pt x="1722363" y="38292"/>
                    <a:pt x="1722363" y="85527"/>
                  </a:cubicBezTo>
                  <a:cubicBezTo>
                    <a:pt x="1722363" y="313598"/>
                    <a:pt x="1722362" y="541668"/>
                    <a:pt x="1722362" y="769739"/>
                  </a:cubicBezTo>
                  <a:cubicBezTo>
                    <a:pt x="1722362" y="816974"/>
                    <a:pt x="1684070" y="855266"/>
                    <a:pt x="1636835" y="855266"/>
                  </a:cubicBezTo>
                  <a:lnTo>
                    <a:pt x="85527" y="855265"/>
                  </a:lnTo>
                  <a:cubicBezTo>
                    <a:pt x="38292" y="855265"/>
                    <a:pt x="0" y="816973"/>
                    <a:pt x="0" y="769738"/>
                  </a:cubicBezTo>
                  <a:lnTo>
                    <a:pt x="0" y="8552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720" tIns="42830" rIns="51720" bIns="42830" numCol="1" spcCol="1270" anchor="ctr" anchorCtr="0">
              <a:noAutofit/>
            </a:bodyPr>
            <a:lstStyle/>
            <a:p>
              <a:pPr lvl="0" algn="ctr" defTabSz="622300">
                <a:lnSpc>
                  <a:spcPct val="90000"/>
                </a:lnSpc>
                <a:spcBef>
                  <a:spcPct val="0"/>
                </a:spcBef>
                <a:spcAft>
                  <a:spcPct val="35000"/>
                </a:spcAft>
              </a:pPr>
              <a:r>
                <a:rPr lang="en-US" sz="1600" kern="1200" dirty="0" smtClean="0"/>
                <a:t>Listening to details of the family story that impact risk</a:t>
              </a:r>
              <a:endParaRPr lang="en-US" sz="1600" kern="1200" dirty="0"/>
            </a:p>
          </p:txBody>
        </p:sp>
        <p:sp>
          <p:nvSpPr>
            <p:cNvPr id="7" name="Freeform 6"/>
            <p:cNvSpPr/>
            <p:nvPr/>
          </p:nvSpPr>
          <p:spPr>
            <a:xfrm>
              <a:off x="2770386" y="2378266"/>
              <a:ext cx="2832233" cy="3870133"/>
            </a:xfrm>
            <a:custGeom>
              <a:avLst/>
              <a:gdLst>
                <a:gd name="connsiteX0" fmla="*/ 0 w 2809276"/>
                <a:gd name="connsiteY0" fmla="*/ 280928 h 3612161"/>
                <a:gd name="connsiteX1" fmla="*/ 280928 w 2809276"/>
                <a:gd name="connsiteY1" fmla="*/ 0 h 3612161"/>
                <a:gd name="connsiteX2" fmla="*/ 2528348 w 2809276"/>
                <a:gd name="connsiteY2" fmla="*/ 0 h 3612161"/>
                <a:gd name="connsiteX3" fmla="*/ 2809276 w 2809276"/>
                <a:gd name="connsiteY3" fmla="*/ 280928 h 3612161"/>
                <a:gd name="connsiteX4" fmla="*/ 2809276 w 2809276"/>
                <a:gd name="connsiteY4" fmla="*/ 3331233 h 3612161"/>
                <a:gd name="connsiteX5" fmla="*/ 2528348 w 2809276"/>
                <a:gd name="connsiteY5" fmla="*/ 3612161 h 3612161"/>
                <a:gd name="connsiteX6" fmla="*/ 280928 w 2809276"/>
                <a:gd name="connsiteY6" fmla="*/ 3612161 h 3612161"/>
                <a:gd name="connsiteX7" fmla="*/ 0 w 2809276"/>
                <a:gd name="connsiteY7" fmla="*/ 3331233 h 3612161"/>
                <a:gd name="connsiteX8" fmla="*/ 0 w 2809276"/>
                <a:gd name="connsiteY8" fmla="*/ 280928 h 3612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9276" h="3612161">
                  <a:moveTo>
                    <a:pt x="0" y="280928"/>
                  </a:moveTo>
                  <a:cubicBezTo>
                    <a:pt x="0" y="125776"/>
                    <a:pt x="125776" y="0"/>
                    <a:pt x="280928" y="0"/>
                  </a:cubicBezTo>
                  <a:lnTo>
                    <a:pt x="2528348" y="0"/>
                  </a:lnTo>
                  <a:cubicBezTo>
                    <a:pt x="2683500" y="0"/>
                    <a:pt x="2809276" y="125776"/>
                    <a:pt x="2809276" y="280928"/>
                  </a:cubicBezTo>
                  <a:lnTo>
                    <a:pt x="2809276" y="3331233"/>
                  </a:lnTo>
                  <a:cubicBezTo>
                    <a:pt x="2809276" y="3486385"/>
                    <a:pt x="2683500" y="3612161"/>
                    <a:pt x="2528348" y="3612161"/>
                  </a:cubicBezTo>
                  <a:lnTo>
                    <a:pt x="280928" y="3612161"/>
                  </a:lnTo>
                  <a:cubicBezTo>
                    <a:pt x="125776" y="3612161"/>
                    <a:pt x="0" y="3486385"/>
                    <a:pt x="0" y="3331233"/>
                  </a:cubicBezTo>
                  <a:lnTo>
                    <a:pt x="0" y="28092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6106" tIns="980140" rIns="206106" bIns="206107" numCol="1" spcCol="1270" anchor="t" anchorCtr="0">
              <a:noAutofit/>
            </a:bodyPr>
            <a:lstStyle/>
            <a:p>
              <a:pPr marL="285750" lvl="1" indent="-285750" algn="l" defTabSz="622300">
                <a:spcBef>
                  <a:spcPct val="0"/>
                </a:spcBef>
                <a:spcAft>
                  <a:spcPts val="0"/>
                </a:spcAft>
                <a:buFont typeface="Verdana" panose="020B0604030504040204" pitchFamily="34" charset="0"/>
                <a:buChar char="••"/>
              </a:pPr>
              <a:r>
                <a:rPr lang="en-US" sz="1400" kern="1200" dirty="0" smtClean="0"/>
                <a:t>How did your own childhood influence how you are a mom?</a:t>
              </a:r>
              <a:endParaRPr lang="en-US" sz="1400" kern="1200" dirty="0"/>
            </a:p>
            <a:p>
              <a:pPr marL="285750" lvl="1" indent="-285750" algn="l" defTabSz="622300">
                <a:spcBef>
                  <a:spcPct val="0"/>
                </a:spcBef>
                <a:spcAft>
                  <a:spcPts val="0"/>
                </a:spcAft>
                <a:buFont typeface="Verdana" panose="020B0604030504040204" pitchFamily="34" charset="0"/>
                <a:buChar char="••"/>
              </a:pPr>
              <a:endParaRPr lang="en-US" sz="1400" kern="1200" dirty="0"/>
            </a:p>
            <a:p>
              <a:pPr marL="285750" lvl="1" indent="-285750" algn="l" defTabSz="622300">
                <a:spcBef>
                  <a:spcPct val="0"/>
                </a:spcBef>
                <a:spcAft>
                  <a:spcPts val="0"/>
                </a:spcAft>
                <a:buFont typeface="Verdana" panose="020B0604030504040204" pitchFamily="34" charset="0"/>
                <a:buChar char="••"/>
              </a:pPr>
              <a:r>
                <a:rPr lang="en-US" sz="1400" kern="1200" dirty="0" smtClean="0"/>
                <a:t>Has anything ever happened in your life that involved the police? </a:t>
              </a:r>
              <a:endParaRPr lang="en-US" sz="1400" kern="1200" dirty="0"/>
            </a:p>
            <a:p>
              <a:pPr marL="285750" lvl="1" indent="-285750" algn="l" defTabSz="622300">
                <a:spcBef>
                  <a:spcPct val="0"/>
                </a:spcBef>
                <a:spcAft>
                  <a:spcPts val="0"/>
                </a:spcAft>
                <a:buFont typeface="Verdana" panose="020B0604030504040204" pitchFamily="34" charset="0"/>
                <a:buChar char="••"/>
              </a:pPr>
              <a:endParaRPr lang="en-US" sz="1400" kern="1200" dirty="0"/>
            </a:p>
            <a:p>
              <a:pPr marL="285750" lvl="1" indent="-285750" algn="l" defTabSz="622300">
                <a:spcBef>
                  <a:spcPct val="0"/>
                </a:spcBef>
                <a:spcAft>
                  <a:spcPts val="0"/>
                </a:spcAft>
                <a:buFont typeface="Verdana" panose="020B0604030504040204" pitchFamily="34" charset="0"/>
                <a:buChar char="••"/>
              </a:pPr>
              <a:r>
                <a:rPr lang="en-US" sz="1400" kern="1200" dirty="0" smtClean="0"/>
                <a:t>How do you and your partner work it out when you disagree?</a:t>
              </a:r>
              <a:endParaRPr lang="en-US" sz="1400" kern="1200" dirty="0"/>
            </a:p>
          </p:txBody>
        </p:sp>
        <p:sp>
          <p:nvSpPr>
            <p:cNvPr id="8" name="Circular Arrow 7"/>
            <p:cNvSpPr/>
            <p:nvPr/>
          </p:nvSpPr>
          <p:spPr>
            <a:xfrm>
              <a:off x="4094397" y="1398646"/>
              <a:ext cx="3429146" cy="3429146"/>
            </a:xfrm>
            <a:prstGeom prst="circularArrow">
              <a:avLst>
                <a:gd name="adj1" fmla="val 1888"/>
                <a:gd name="adj2" fmla="val 225671"/>
                <a:gd name="adj3" fmla="val 19941589"/>
                <a:gd name="adj4" fmla="val 12918282"/>
                <a:gd name="adj5" fmla="val 2203"/>
              </a:avLst>
            </a:prstGeom>
            <a:solidFill>
              <a:schemeClr val="accent2"/>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9" name="Freeform 8"/>
            <p:cNvSpPr/>
            <p:nvPr/>
          </p:nvSpPr>
          <p:spPr>
            <a:xfrm>
              <a:off x="2895600" y="1513235"/>
              <a:ext cx="2801265" cy="1683009"/>
            </a:xfrm>
            <a:custGeom>
              <a:avLst/>
              <a:gdLst>
                <a:gd name="connsiteX0" fmla="*/ 0 w 2459780"/>
                <a:gd name="connsiteY0" fmla="*/ 103338 h 1033376"/>
                <a:gd name="connsiteX1" fmla="*/ 103338 w 2459780"/>
                <a:gd name="connsiteY1" fmla="*/ 0 h 1033376"/>
                <a:gd name="connsiteX2" fmla="*/ 2356442 w 2459780"/>
                <a:gd name="connsiteY2" fmla="*/ 0 h 1033376"/>
                <a:gd name="connsiteX3" fmla="*/ 2459780 w 2459780"/>
                <a:gd name="connsiteY3" fmla="*/ 103338 h 1033376"/>
                <a:gd name="connsiteX4" fmla="*/ 2459780 w 2459780"/>
                <a:gd name="connsiteY4" fmla="*/ 930038 h 1033376"/>
                <a:gd name="connsiteX5" fmla="*/ 2356442 w 2459780"/>
                <a:gd name="connsiteY5" fmla="*/ 1033376 h 1033376"/>
                <a:gd name="connsiteX6" fmla="*/ 103338 w 2459780"/>
                <a:gd name="connsiteY6" fmla="*/ 1033376 h 1033376"/>
                <a:gd name="connsiteX7" fmla="*/ 0 w 2459780"/>
                <a:gd name="connsiteY7" fmla="*/ 930038 h 1033376"/>
                <a:gd name="connsiteX8" fmla="*/ 0 w 2459780"/>
                <a:gd name="connsiteY8" fmla="*/ 103338 h 103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9780" h="1033376">
                  <a:moveTo>
                    <a:pt x="0" y="103338"/>
                  </a:moveTo>
                  <a:cubicBezTo>
                    <a:pt x="0" y="46266"/>
                    <a:pt x="46266" y="0"/>
                    <a:pt x="103338" y="0"/>
                  </a:cubicBezTo>
                  <a:lnTo>
                    <a:pt x="2356442" y="0"/>
                  </a:lnTo>
                  <a:cubicBezTo>
                    <a:pt x="2413514" y="0"/>
                    <a:pt x="2459780" y="46266"/>
                    <a:pt x="2459780" y="103338"/>
                  </a:cubicBezTo>
                  <a:lnTo>
                    <a:pt x="2459780" y="930038"/>
                  </a:lnTo>
                  <a:cubicBezTo>
                    <a:pt x="2459780" y="987110"/>
                    <a:pt x="2413514" y="1033376"/>
                    <a:pt x="2356442" y="1033376"/>
                  </a:cubicBezTo>
                  <a:lnTo>
                    <a:pt x="103338" y="1033376"/>
                  </a:lnTo>
                  <a:cubicBezTo>
                    <a:pt x="46266" y="1033376"/>
                    <a:pt x="0" y="987110"/>
                    <a:pt x="0" y="930038"/>
                  </a:cubicBezTo>
                  <a:lnTo>
                    <a:pt x="0" y="10333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937" tIns="48047" rIns="56937" bIns="48047" numCol="1" spcCol="1270" anchor="ctr" anchorCtr="0">
              <a:noAutofit/>
            </a:bodyPr>
            <a:lstStyle/>
            <a:p>
              <a:pPr lvl="0" algn="ctr" defTabSz="622300">
                <a:lnSpc>
                  <a:spcPct val="90000"/>
                </a:lnSpc>
                <a:spcBef>
                  <a:spcPct val="0"/>
                </a:spcBef>
                <a:spcAft>
                  <a:spcPct val="35000"/>
                </a:spcAft>
              </a:pPr>
              <a:r>
                <a:rPr lang="en-US" sz="1600" kern="1200" dirty="0" smtClean="0"/>
                <a:t>Asking narrative-anchored questions to cover areas the family did not surface</a:t>
              </a:r>
              <a:endParaRPr lang="en-US" sz="1600" kern="1200" dirty="0"/>
            </a:p>
          </p:txBody>
        </p:sp>
        <p:sp>
          <p:nvSpPr>
            <p:cNvPr id="10" name="Freeform 9"/>
            <p:cNvSpPr/>
            <p:nvPr/>
          </p:nvSpPr>
          <p:spPr>
            <a:xfrm>
              <a:off x="5822079" y="1255568"/>
              <a:ext cx="3143640" cy="4231513"/>
            </a:xfrm>
            <a:custGeom>
              <a:avLst/>
              <a:gdLst>
                <a:gd name="connsiteX0" fmla="*/ 0 w 2842534"/>
                <a:gd name="connsiteY0" fmla="*/ 284253 h 4231513"/>
                <a:gd name="connsiteX1" fmla="*/ 284253 w 2842534"/>
                <a:gd name="connsiteY1" fmla="*/ 0 h 4231513"/>
                <a:gd name="connsiteX2" fmla="*/ 2558281 w 2842534"/>
                <a:gd name="connsiteY2" fmla="*/ 0 h 4231513"/>
                <a:gd name="connsiteX3" fmla="*/ 2842534 w 2842534"/>
                <a:gd name="connsiteY3" fmla="*/ 284253 h 4231513"/>
                <a:gd name="connsiteX4" fmla="*/ 2842534 w 2842534"/>
                <a:gd name="connsiteY4" fmla="*/ 3947260 h 4231513"/>
                <a:gd name="connsiteX5" fmla="*/ 2558281 w 2842534"/>
                <a:gd name="connsiteY5" fmla="*/ 4231513 h 4231513"/>
                <a:gd name="connsiteX6" fmla="*/ 284253 w 2842534"/>
                <a:gd name="connsiteY6" fmla="*/ 4231513 h 4231513"/>
                <a:gd name="connsiteX7" fmla="*/ 0 w 2842534"/>
                <a:gd name="connsiteY7" fmla="*/ 3947260 h 4231513"/>
                <a:gd name="connsiteX8" fmla="*/ 0 w 2842534"/>
                <a:gd name="connsiteY8" fmla="*/ 284253 h 423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2534" h="4231513">
                  <a:moveTo>
                    <a:pt x="0" y="284253"/>
                  </a:moveTo>
                  <a:cubicBezTo>
                    <a:pt x="0" y="127264"/>
                    <a:pt x="127264" y="0"/>
                    <a:pt x="284253" y="0"/>
                  </a:cubicBezTo>
                  <a:lnTo>
                    <a:pt x="2558281" y="0"/>
                  </a:lnTo>
                  <a:cubicBezTo>
                    <a:pt x="2715270" y="0"/>
                    <a:pt x="2842534" y="127264"/>
                    <a:pt x="2842534" y="284253"/>
                  </a:cubicBezTo>
                  <a:lnTo>
                    <a:pt x="2842534" y="3947260"/>
                  </a:lnTo>
                  <a:cubicBezTo>
                    <a:pt x="2842534" y="4104249"/>
                    <a:pt x="2715270" y="4231513"/>
                    <a:pt x="2558281" y="4231513"/>
                  </a:cubicBezTo>
                  <a:lnTo>
                    <a:pt x="284253" y="4231513"/>
                  </a:lnTo>
                  <a:cubicBezTo>
                    <a:pt x="127264" y="4231513"/>
                    <a:pt x="0" y="4104249"/>
                    <a:pt x="0" y="3947260"/>
                  </a:cubicBezTo>
                  <a:lnTo>
                    <a:pt x="0" y="28425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2880" tIns="182880" rIns="182880" bIns="182880" numCol="1" spcCol="1270" anchor="t" anchorCtr="0">
              <a:noAutofit/>
            </a:bodyPr>
            <a:lstStyle/>
            <a:p>
              <a:pPr marL="223838" lvl="1" indent="-223838" algn="l" defTabSz="622300">
                <a:spcBef>
                  <a:spcPct val="0"/>
                </a:spcBef>
                <a:spcAft>
                  <a:spcPts val="0"/>
                </a:spcAft>
                <a:buFont typeface="Verdana" panose="020B0604030504040204" pitchFamily="34" charset="0"/>
                <a:buChar char="••"/>
              </a:pPr>
              <a:r>
                <a:rPr lang="en-US" sz="1400" kern="1200" dirty="0" smtClean="0"/>
                <a:t>Have you received some help for your sad feelings?</a:t>
              </a:r>
              <a:endParaRPr lang="en-US" sz="1400" kern="1200" dirty="0"/>
            </a:p>
            <a:p>
              <a:pPr marL="223838" lvl="1" indent="-223838" algn="l" defTabSz="622300">
                <a:spcBef>
                  <a:spcPct val="0"/>
                </a:spcBef>
                <a:spcAft>
                  <a:spcPts val="0"/>
                </a:spcAft>
                <a:buFont typeface="Verdana" panose="020B0604030504040204" pitchFamily="34" charset="0"/>
                <a:buChar char="••"/>
              </a:pPr>
              <a:endParaRPr lang="en-US" sz="1400" kern="1200" dirty="0"/>
            </a:p>
            <a:p>
              <a:pPr marL="223838" lvl="1" indent="-223838" algn="l" defTabSz="622300">
                <a:spcBef>
                  <a:spcPct val="0"/>
                </a:spcBef>
                <a:spcAft>
                  <a:spcPts val="0"/>
                </a:spcAft>
                <a:buFont typeface="Verdana" panose="020B0604030504040204" pitchFamily="34" charset="0"/>
                <a:buChar char="••"/>
              </a:pPr>
              <a:r>
                <a:rPr lang="en-US" sz="1400" kern="1200" dirty="0" smtClean="0"/>
                <a:t>Was Billy injured when that happened?</a:t>
              </a:r>
              <a:endParaRPr lang="en-US" sz="1400" kern="1200" dirty="0"/>
            </a:p>
            <a:p>
              <a:pPr marL="223838" lvl="1" indent="-223838" algn="l" defTabSz="622300">
                <a:spcBef>
                  <a:spcPct val="0"/>
                </a:spcBef>
                <a:spcAft>
                  <a:spcPts val="0"/>
                </a:spcAft>
                <a:buFont typeface="Verdana" panose="020B0604030504040204" pitchFamily="34" charset="0"/>
                <a:buChar char="••"/>
              </a:pPr>
              <a:endParaRPr lang="en-US" sz="1400" kern="1200" dirty="0"/>
            </a:p>
            <a:p>
              <a:pPr marL="223838" lvl="1" indent="-223838" algn="l" defTabSz="622300">
                <a:spcBef>
                  <a:spcPct val="0"/>
                </a:spcBef>
                <a:spcAft>
                  <a:spcPts val="0"/>
                </a:spcAft>
                <a:buFont typeface="Verdana" panose="020B0604030504040204" pitchFamily="34" charset="0"/>
                <a:buChar char="••"/>
              </a:pPr>
              <a:r>
                <a:rPr lang="en-US" sz="1400" kern="1200" dirty="0" smtClean="0"/>
                <a:t>On a scale of 0 to 10, where 10 means you instantly regretted what happened and 0 is you have no regrets at all, where are you?</a:t>
              </a:r>
              <a:endParaRPr lang="en-US" sz="1400" kern="1200" dirty="0"/>
            </a:p>
            <a:p>
              <a:pPr marL="223838" lvl="1" indent="-223838" algn="l" defTabSz="622300">
                <a:spcBef>
                  <a:spcPct val="0"/>
                </a:spcBef>
                <a:spcAft>
                  <a:spcPts val="0"/>
                </a:spcAft>
                <a:buFont typeface="Verdana" panose="020B0604030504040204" pitchFamily="34" charset="0"/>
                <a:buChar char="••"/>
              </a:pPr>
              <a:endParaRPr lang="en-US" sz="1400" kern="1200" dirty="0"/>
            </a:p>
            <a:p>
              <a:pPr marL="223838" lvl="1" indent="-223838" algn="l" defTabSz="622300">
                <a:spcBef>
                  <a:spcPct val="0"/>
                </a:spcBef>
                <a:spcAft>
                  <a:spcPts val="0"/>
                </a:spcAft>
                <a:buFont typeface="Verdana" panose="020B0604030504040204" pitchFamily="34" charset="0"/>
                <a:buChar char="••"/>
              </a:pPr>
              <a:r>
                <a:rPr lang="en-US" sz="1400" kern="1200" dirty="0" smtClean="0"/>
                <a:t>You told me about some of the rules in the house. What happens when a rule is broken? </a:t>
              </a:r>
              <a:endParaRPr lang="en-US" sz="1400" kern="1200" dirty="0"/>
            </a:p>
          </p:txBody>
        </p:sp>
        <p:sp>
          <p:nvSpPr>
            <p:cNvPr id="11" name="Freeform 10"/>
            <p:cNvSpPr/>
            <p:nvPr/>
          </p:nvSpPr>
          <p:spPr>
            <a:xfrm>
              <a:off x="6099711" y="5487081"/>
              <a:ext cx="2908817" cy="1227638"/>
            </a:xfrm>
            <a:custGeom>
              <a:avLst/>
              <a:gdLst>
                <a:gd name="connsiteX0" fmla="*/ 0 w 2616124"/>
                <a:gd name="connsiteY0" fmla="*/ 77044 h 770437"/>
                <a:gd name="connsiteX1" fmla="*/ 77044 w 2616124"/>
                <a:gd name="connsiteY1" fmla="*/ 0 h 770437"/>
                <a:gd name="connsiteX2" fmla="*/ 2539080 w 2616124"/>
                <a:gd name="connsiteY2" fmla="*/ 0 h 770437"/>
                <a:gd name="connsiteX3" fmla="*/ 2616124 w 2616124"/>
                <a:gd name="connsiteY3" fmla="*/ 77044 h 770437"/>
                <a:gd name="connsiteX4" fmla="*/ 2616124 w 2616124"/>
                <a:gd name="connsiteY4" fmla="*/ 693393 h 770437"/>
                <a:gd name="connsiteX5" fmla="*/ 2539080 w 2616124"/>
                <a:gd name="connsiteY5" fmla="*/ 770437 h 770437"/>
                <a:gd name="connsiteX6" fmla="*/ 77044 w 2616124"/>
                <a:gd name="connsiteY6" fmla="*/ 770437 h 770437"/>
                <a:gd name="connsiteX7" fmla="*/ 0 w 2616124"/>
                <a:gd name="connsiteY7" fmla="*/ 693393 h 770437"/>
                <a:gd name="connsiteX8" fmla="*/ 0 w 2616124"/>
                <a:gd name="connsiteY8" fmla="*/ 77044 h 770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124" h="770437">
                  <a:moveTo>
                    <a:pt x="0" y="77044"/>
                  </a:moveTo>
                  <a:cubicBezTo>
                    <a:pt x="0" y="34494"/>
                    <a:pt x="34494" y="0"/>
                    <a:pt x="77044" y="0"/>
                  </a:cubicBezTo>
                  <a:lnTo>
                    <a:pt x="2539080" y="0"/>
                  </a:lnTo>
                  <a:cubicBezTo>
                    <a:pt x="2581630" y="0"/>
                    <a:pt x="2616124" y="34494"/>
                    <a:pt x="2616124" y="77044"/>
                  </a:cubicBezTo>
                  <a:lnTo>
                    <a:pt x="2616124" y="693393"/>
                  </a:lnTo>
                  <a:cubicBezTo>
                    <a:pt x="2616124" y="735943"/>
                    <a:pt x="2581630" y="770437"/>
                    <a:pt x="2539080" y="770437"/>
                  </a:cubicBezTo>
                  <a:lnTo>
                    <a:pt x="77044" y="770437"/>
                  </a:lnTo>
                  <a:cubicBezTo>
                    <a:pt x="34494" y="770437"/>
                    <a:pt x="0" y="735943"/>
                    <a:pt x="0" y="693393"/>
                  </a:cubicBezTo>
                  <a:lnTo>
                    <a:pt x="0" y="7704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235" tIns="40345" rIns="49235" bIns="40345" numCol="1" spcCol="1270" anchor="ctr" anchorCtr="0">
              <a:noAutofit/>
            </a:bodyPr>
            <a:lstStyle/>
            <a:p>
              <a:pPr lvl="0" algn="ctr" defTabSz="622300">
                <a:lnSpc>
                  <a:spcPct val="90000"/>
                </a:lnSpc>
                <a:spcBef>
                  <a:spcPct val="0"/>
                </a:spcBef>
                <a:spcAft>
                  <a:spcPct val="35000"/>
                </a:spcAft>
              </a:pPr>
              <a:r>
                <a:rPr lang="en-US" sz="1600" kern="1200" dirty="0" smtClean="0"/>
                <a:t>Use definitions to ask follow-up questions, as needed, to score each item</a:t>
              </a:r>
              <a:endParaRPr lang="en-US" sz="1600" kern="1200" dirty="0"/>
            </a:p>
          </p:txBody>
        </p:sp>
      </p:grpSp>
    </p:spTree>
    <p:extLst>
      <p:ext uri="{BB962C8B-B14F-4D97-AF65-F5344CB8AC3E}">
        <p14:creationId xmlns:p14="http://schemas.microsoft.com/office/powerpoint/2010/main" val="794120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3"/>
          <p:cNvSpPr txBox="1">
            <a:spLocks noChangeArrowheads="1"/>
          </p:cNvSpPr>
          <p:nvPr/>
        </p:nvSpPr>
        <p:spPr bwMode="auto">
          <a:xfrm>
            <a:off x="457200" y="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noAutofit/>
          </a:bodyPr>
          <a:lstStyle>
            <a:lvl1pPr defTabSz="912813">
              <a:defRPr b="1">
                <a:solidFill>
                  <a:schemeClr val="tx1"/>
                </a:solidFill>
                <a:latin typeface="Arial" panose="020B0604020202020204" pitchFamily="34" charset="0"/>
              </a:defRPr>
            </a:lvl1pPr>
            <a:lvl2pPr marL="742950" indent="-285750" defTabSz="912813">
              <a:defRPr b="1">
                <a:solidFill>
                  <a:schemeClr val="tx1"/>
                </a:solidFill>
                <a:latin typeface="Arial" panose="020B0604020202020204" pitchFamily="34" charset="0"/>
              </a:defRPr>
            </a:lvl2pPr>
            <a:lvl3pPr marL="1143000" indent="-228600" defTabSz="912813">
              <a:defRPr b="1">
                <a:solidFill>
                  <a:schemeClr val="tx1"/>
                </a:solidFill>
                <a:latin typeface="Arial" panose="020B0604020202020204" pitchFamily="34" charset="0"/>
              </a:defRPr>
            </a:lvl3pPr>
            <a:lvl4pPr marL="1600200" indent="-228600" defTabSz="912813">
              <a:defRPr b="1">
                <a:solidFill>
                  <a:schemeClr val="tx1"/>
                </a:solidFill>
                <a:latin typeface="Arial" panose="020B0604020202020204" pitchFamily="34" charset="0"/>
              </a:defRPr>
            </a:lvl4pPr>
            <a:lvl5pPr marL="2057400" indent="-228600" defTabSz="912813">
              <a:defRPr b="1">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defRPr>
            </a:lvl9pPr>
          </a:lstStyle>
          <a:p>
            <a:pPr defTabSz="457200" eaLnBrk="1" hangingPunct="1"/>
            <a:r>
              <a:rPr lang="en-US" altLang="en-US" sz="2400" b="0" dirty="0" smtClean="0">
                <a:latin typeface="Verdana" pitchFamily="34" charset="0"/>
                <a:ea typeface="+mj-ea"/>
                <a:cs typeface="Verdana" pitchFamily="34" charset="0"/>
              </a:rPr>
              <a:t>Risk-Based </a:t>
            </a:r>
            <a:r>
              <a:rPr lang="en-US" altLang="en-US" sz="2400" b="0" dirty="0">
                <a:latin typeface="Verdana" pitchFamily="34" charset="0"/>
                <a:ea typeface="+mj-ea"/>
                <a:cs typeface="Verdana" pitchFamily="34" charset="0"/>
              </a:rPr>
              <a:t>Case </a:t>
            </a:r>
            <a:r>
              <a:rPr lang="en-US" altLang="en-US" sz="2400" b="0" dirty="0" smtClean="0">
                <a:latin typeface="Verdana" pitchFamily="34" charset="0"/>
                <a:ea typeface="+mj-ea"/>
                <a:cs typeface="Verdana" pitchFamily="34" charset="0"/>
              </a:rPr>
              <a:t>Opening/Closing </a:t>
            </a:r>
            <a:r>
              <a:rPr lang="en-US" altLang="en-US" sz="2400" b="0" dirty="0">
                <a:latin typeface="Verdana" pitchFamily="34" charset="0"/>
                <a:ea typeface="+mj-ea"/>
                <a:cs typeface="Verdana" pitchFamily="34" charset="0"/>
              </a:rPr>
              <a:t>Guide</a:t>
            </a:r>
          </a:p>
        </p:txBody>
      </p:sp>
      <p:graphicFrame>
        <p:nvGraphicFramePr>
          <p:cNvPr id="35944" name="Group 104"/>
          <p:cNvGraphicFramePr>
            <a:graphicFrameLocks noGrp="1"/>
          </p:cNvGraphicFramePr>
          <p:nvPr>
            <p:extLst>
              <p:ext uri="{D42A27DB-BD31-4B8C-83A1-F6EECF244321}">
                <p14:modId xmlns:p14="http://schemas.microsoft.com/office/powerpoint/2010/main" val="2791612791"/>
              </p:ext>
            </p:extLst>
          </p:nvPr>
        </p:nvGraphicFramePr>
        <p:xfrm>
          <a:off x="457200" y="1773298"/>
          <a:ext cx="7620000" cy="3476628"/>
        </p:xfrm>
        <a:graphic>
          <a:graphicData uri="http://schemas.openxmlformats.org/drawingml/2006/table">
            <a:tbl>
              <a:tblPr>
                <a:effectLst/>
                <a:tableStyleId>{69C7853C-536D-4A76-A0AE-DD22124D55A5}</a:tableStyleId>
              </a:tblPr>
              <a:tblGrid>
                <a:gridCol w="3810000"/>
                <a:gridCol w="3810000"/>
              </a:tblGrid>
              <a:tr h="579438">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effectLst/>
                        </a:rPr>
                        <a:t>Risk-Based </a:t>
                      </a:r>
                      <a:r>
                        <a:rPr kumimoji="0" lang="en-US" sz="2000" b="1" u="none" strike="noStrike" cap="none" normalizeH="0" baseline="0" smtClean="0">
                          <a:ln>
                            <a:noFill/>
                          </a:ln>
                          <a:effectLst/>
                        </a:rPr>
                        <a:t>Case Opening/Closing </a:t>
                      </a:r>
                      <a:r>
                        <a:rPr kumimoji="0" lang="en-US" sz="2000" b="1" u="none" strike="noStrike" cap="none" normalizeH="0" baseline="0" dirty="0" smtClean="0">
                          <a:ln>
                            <a:noFill/>
                          </a:ln>
                          <a:effectLst/>
                        </a:rPr>
                        <a:t>Guide</a:t>
                      </a:r>
                      <a:endParaRPr kumimoji="0" lang="en-US" sz="2000" b="1"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r>
              <a:tr h="579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effectLst/>
                        </a:rPr>
                        <a:t>Risk Level</a:t>
                      </a:r>
                      <a:endParaRPr kumimoji="0" lang="en-US" sz="2000" b="1"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effectLst/>
                        </a:rPr>
                        <a:t>Recommendation</a:t>
                      </a:r>
                      <a:endParaRPr kumimoji="0" lang="en-US" sz="2000" b="1"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Low</a:t>
                      </a: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Close*</a:t>
                      </a: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Moderate</a:t>
                      </a: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Close*</a:t>
                      </a: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High</a:t>
                      </a: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Open</a:t>
                      </a: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Very High</a:t>
                      </a: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effectLst/>
                        </a:rPr>
                        <a:t>Open</a:t>
                      </a:r>
                      <a:endParaRPr kumimoji="0" lang="en-US" sz="2000" b="0" i="0" u="none" strike="noStrike" cap="none" normalizeH="0" baseline="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65561" name="Text Box 90"/>
          <p:cNvSpPr txBox="1">
            <a:spLocks noChangeArrowheads="1"/>
          </p:cNvSpPr>
          <p:nvPr/>
        </p:nvSpPr>
        <p:spPr bwMode="auto">
          <a:xfrm>
            <a:off x="228600" y="6019800"/>
            <a:ext cx="769937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b="1">
                <a:solidFill>
                  <a:schemeClr val="tx1"/>
                </a:solidFill>
                <a:latin typeface="Arial" panose="020B0604020202020204" pitchFamily="34" charset="0"/>
              </a:defRPr>
            </a:lvl1pPr>
            <a:lvl2pPr marL="742950" indent="-285750" defTabSz="912813">
              <a:defRPr b="1">
                <a:solidFill>
                  <a:schemeClr val="tx1"/>
                </a:solidFill>
                <a:latin typeface="Arial" panose="020B0604020202020204" pitchFamily="34" charset="0"/>
              </a:defRPr>
            </a:lvl2pPr>
            <a:lvl3pPr marL="1143000" indent="-228600" defTabSz="912813">
              <a:defRPr b="1">
                <a:solidFill>
                  <a:schemeClr val="tx1"/>
                </a:solidFill>
                <a:latin typeface="Arial" panose="020B0604020202020204" pitchFamily="34" charset="0"/>
              </a:defRPr>
            </a:lvl3pPr>
            <a:lvl4pPr marL="1600200" indent="-228600" defTabSz="912813">
              <a:defRPr b="1">
                <a:solidFill>
                  <a:schemeClr val="tx1"/>
                </a:solidFill>
                <a:latin typeface="Arial" panose="020B0604020202020204" pitchFamily="34" charset="0"/>
              </a:defRPr>
            </a:lvl4pPr>
            <a:lvl5pPr marL="2057400" indent="-228600" defTabSz="912813">
              <a:defRPr b="1">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defRPr>
            </a:lvl9pPr>
          </a:lstStyle>
          <a:p>
            <a:pPr algn="just" eaLnBrk="1" hangingPunct="1">
              <a:spcBef>
                <a:spcPts val="0"/>
              </a:spcBef>
            </a:pPr>
            <a:r>
              <a:rPr lang="en-US" altLang="en-US" sz="1400" b="0" dirty="0">
                <a:latin typeface="+mj-lt"/>
              </a:rPr>
              <a:t>*When unresolved safety </a:t>
            </a:r>
            <a:r>
              <a:rPr lang="en-US" altLang="en-US" sz="1400" b="0" dirty="0" smtClean="0">
                <a:latin typeface="+mj-lt"/>
              </a:rPr>
              <a:t>threats are </a:t>
            </a:r>
            <a:r>
              <a:rPr lang="en-US" altLang="en-US" sz="1400" b="0" dirty="0">
                <a:latin typeface="+mj-lt"/>
              </a:rPr>
              <a:t>still present at the end of the investigation, the referral should be promoted to a case regardless of </a:t>
            </a:r>
            <a:r>
              <a:rPr lang="en-US" altLang="en-US" sz="1400" b="0">
                <a:latin typeface="+mj-lt"/>
              </a:rPr>
              <a:t>risk </a:t>
            </a:r>
            <a:r>
              <a:rPr lang="en-US" altLang="en-US" sz="1400" b="0" smtClean="0">
                <a:latin typeface="+mj-lt"/>
              </a:rPr>
              <a:t>level.</a:t>
            </a:r>
            <a:r>
              <a:rPr lang="en-US" altLang="en-US" sz="2000" b="0" smtClean="0">
                <a:latin typeface="+mj-lt"/>
              </a:rPr>
              <a:t> </a:t>
            </a:r>
            <a:endParaRPr lang="en-US" altLang="en-US" sz="2000" b="0" dirty="0">
              <a:latin typeface="+mj-lt"/>
            </a:endParaRP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49" name="Picture 5" descr="iStock_000012524067Medium_appl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89051"/>
            <a:ext cx="9144000" cy="480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0850" name="Title 1"/>
          <p:cNvSpPr>
            <a:spLocks noGrp="1"/>
          </p:cNvSpPr>
          <p:nvPr>
            <p:ph type="title"/>
          </p:nvPr>
        </p:nvSpPr>
        <p:spPr>
          <a:xfrm>
            <a:off x="457200" y="2"/>
            <a:ext cx="8229600" cy="962025"/>
          </a:xfrm>
        </p:spPr>
        <p:txBody>
          <a:bodyPr/>
          <a:lstStyle/>
          <a:p>
            <a:r>
              <a:rPr lang="en-AU" sz="2400" dirty="0">
                <a:solidFill>
                  <a:schemeClr val="tx1"/>
                </a:solidFill>
                <a:latin typeface="Verdana" pitchFamily="34" charset="0"/>
                <a:cs typeface="Verdana" pitchFamily="34" charset="0"/>
              </a:rPr>
              <a:t>Overrides</a:t>
            </a:r>
          </a:p>
        </p:txBody>
      </p:sp>
    </p:spTree>
    <p:extLst>
      <p:ext uri="{BB962C8B-B14F-4D97-AF65-F5344CB8AC3E}">
        <p14:creationId xmlns:p14="http://schemas.microsoft.com/office/powerpoint/2010/main" val="854917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en-US" sz="2400" dirty="0" smtClean="0">
                <a:solidFill>
                  <a:schemeClr val="tx1"/>
                </a:solidFill>
                <a:latin typeface="Verdana" pitchFamily="34" charset="0"/>
                <a:cs typeface="Verdana" pitchFamily="34" charset="0"/>
              </a:rPr>
              <a:t>The SDM</a:t>
            </a:r>
            <a:r>
              <a:rPr lang="en-US" altLang="en-US" sz="2400" baseline="30000" dirty="0" smtClean="0">
                <a:solidFill>
                  <a:schemeClr val="tx1"/>
                </a:solidFill>
                <a:latin typeface="Verdana" pitchFamily="34" charset="0"/>
                <a:cs typeface="Verdana" pitchFamily="34" charset="0"/>
              </a:rPr>
              <a:t>® </a:t>
            </a:r>
            <a:r>
              <a:rPr lang="en-US" altLang="en-US" sz="2400" dirty="0" smtClean="0">
                <a:solidFill>
                  <a:schemeClr val="tx1"/>
                </a:solidFill>
                <a:latin typeface="Verdana" pitchFamily="34" charset="0"/>
                <a:cs typeface="Verdana" pitchFamily="34" charset="0"/>
              </a:rPr>
              <a:t>Family </a:t>
            </a:r>
            <a:r>
              <a:rPr lang="en-US" altLang="en-US" sz="2400" dirty="0">
                <a:solidFill>
                  <a:schemeClr val="tx1"/>
                </a:solidFill>
                <a:latin typeface="Verdana" pitchFamily="34" charset="0"/>
                <a:cs typeface="Verdana" pitchFamily="34" charset="0"/>
              </a:rPr>
              <a:t>Risk </a:t>
            </a:r>
            <a:r>
              <a:rPr lang="en-US" altLang="en-US" sz="2400" dirty="0" smtClean="0">
                <a:solidFill>
                  <a:schemeClr val="tx1"/>
                </a:solidFill>
                <a:latin typeface="Verdana" pitchFamily="34" charset="0"/>
                <a:cs typeface="Verdana" pitchFamily="34" charset="0"/>
              </a:rPr>
              <a:t>Assessment</a:t>
            </a:r>
            <a:endParaRPr lang="en-US" altLang="en-US" sz="2400" dirty="0">
              <a:solidFill>
                <a:schemeClr val="tx1"/>
              </a:solidFill>
              <a:latin typeface="Verdana" pitchFamily="34" charset="0"/>
              <a:cs typeface="Verdana" pitchFamily="34" charset="0"/>
            </a:endParaRPr>
          </a:p>
        </p:txBody>
      </p:sp>
      <p:sp>
        <p:nvSpPr>
          <p:cNvPr id="69635" name="Rectangle 3"/>
          <p:cNvSpPr>
            <a:spLocks noGrp="1" noChangeArrowheads="1"/>
          </p:cNvSpPr>
          <p:nvPr>
            <p:ph idx="4294967295"/>
          </p:nvPr>
        </p:nvSpPr>
        <p:spPr>
          <a:xfrm>
            <a:off x="4249003" y="1524000"/>
            <a:ext cx="4419600" cy="4724400"/>
          </a:xfrm>
        </p:spPr>
        <p:txBody>
          <a:bodyPr/>
          <a:lstStyle/>
          <a:p>
            <a:pPr marL="455613" indent="-455613" algn="just" defTabSz="912813" eaLnBrk="1" hangingPunct="1">
              <a:spcBef>
                <a:spcPct val="0"/>
              </a:spcBef>
              <a:buFont typeface="Wingdings" panose="05000000000000000000" pitchFamily="2" charset="2"/>
              <a:buNone/>
            </a:pPr>
            <a:r>
              <a:rPr lang="en-US" altLang="en-US" sz="2400" dirty="0" smtClean="0"/>
              <a:t>Practice activity</a:t>
            </a:r>
          </a:p>
          <a:p>
            <a:pPr marL="455613" indent="-455613" algn="just" defTabSz="912813" eaLnBrk="1" hangingPunct="1">
              <a:spcBef>
                <a:spcPct val="0"/>
              </a:spcBef>
              <a:buFont typeface="Wingdings" panose="05000000000000000000" pitchFamily="2" charset="2"/>
              <a:buNone/>
            </a:pPr>
            <a:endParaRPr lang="en-US" altLang="en-US" sz="2400" dirty="0" smtClean="0"/>
          </a:p>
          <a:p>
            <a:pPr marL="457200" indent="-457200" defTabSz="912813" eaLnBrk="0" fontAlgn="base" hangingPunct="0">
              <a:spcBef>
                <a:spcPct val="0"/>
              </a:spcBef>
              <a:spcAft>
                <a:spcPct val="0"/>
              </a:spcAft>
              <a:buFont typeface="Verdana" panose="020B0604030504040204" pitchFamily="34" charset="0"/>
              <a:buChar char="•"/>
              <a:defRPr/>
            </a:pPr>
            <a:r>
              <a:rPr lang="en-US" altLang="en-US" sz="2400" dirty="0">
                <a:latin typeface="+mj-lt"/>
                <a:cs typeface="+mn-cs"/>
              </a:rPr>
              <a:t>Read </a:t>
            </a:r>
            <a:r>
              <a:rPr lang="en-US" altLang="en-US" sz="2400" dirty="0" smtClean="0">
                <a:latin typeface="+mj-lt"/>
                <a:cs typeface="+mn-cs"/>
              </a:rPr>
              <a:t>Segment 4 </a:t>
            </a:r>
            <a:r>
              <a:rPr lang="en-US" altLang="en-US" sz="2400" dirty="0">
                <a:latin typeface="+mj-lt"/>
                <a:cs typeface="+mn-cs"/>
              </a:rPr>
              <a:t>of the </a:t>
            </a:r>
            <a:r>
              <a:rPr lang="en-US" altLang="en-US" sz="2400" dirty="0" smtClean="0">
                <a:latin typeface="+mj-lt"/>
                <a:cs typeface="+mn-cs"/>
              </a:rPr>
              <a:t>Jefferson/Baxter case, </a:t>
            </a:r>
            <a:r>
              <a:rPr lang="en-US" altLang="en-US" sz="2400" smtClean="0">
                <a:latin typeface="+mj-lt"/>
                <a:cs typeface="+mn-cs"/>
              </a:rPr>
              <a:t>pages 11</a:t>
            </a:r>
            <a:r>
              <a:rPr lang="en-US" altLang="en-US" sz="2400" smtClean="0">
                <a:latin typeface="Verdana" panose="020B0604030504040204" pitchFamily="34" charset="0"/>
                <a:ea typeface="Verdana" panose="020B0604030504040204" pitchFamily="34" charset="0"/>
                <a:cs typeface="Verdana" panose="020B0604030504040204" pitchFamily="34" charset="0"/>
              </a:rPr>
              <a:t>–</a:t>
            </a:r>
            <a:r>
              <a:rPr lang="en-US" altLang="en-US" sz="2400" smtClean="0">
                <a:latin typeface="+mj-lt"/>
                <a:cs typeface="+mn-cs"/>
              </a:rPr>
              <a:t>14</a:t>
            </a:r>
            <a:endParaRPr lang="en-US" altLang="en-US" sz="2400" dirty="0">
              <a:latin typeface="+mj-lt"/>
              <a:cs typeface="+mn-cs"/>
            </a:endParaRPr>
          </a:p>
          <a:p>
            <a:pPr marL="457200" indent="-457200" defTabSz="912813" eaLnBrk="0" fontAlgn="base" hangingPunct="0">
              <a:spcBef>
                <a:spcPct val="0"/>
              </a:spcBef>
              <a:spcAft>
                <a:spcPct val="0"/>
              </a:spcAft>
              <a:buFont typeface="Verdana" panose="020B0604030504040204" pitchFamily="34" charset="0"/>
              <a:buChar char="•"/>
              <a:defRPr/>
            </a:pPr>
            <a:endParaRPr lang="en-US" altLang="en-US" sz="2400" dirty="0" smtClean="0">
              <a:latin typeface="+mj-lt"/>
              <a:cs typeface="+mn-cs"/>
            </a:endParaRPr>
          </a:p>
          <a:p>
            <a:pPr marL="457200" indent="-457200" defTabSz="912813" eaLnBrk="0" fontAlgn="base" hangingPunct="0">
              <a:spcBef>
                <a:spcPct val="0"/>
              </a:spcBef>
              <a:spcAft>
                <a:spcPct val="0"/>
              </a:spcAft>
              <a:buFont typeface="Verdana" panose="020B0604030504040204" pitchFamily="34" charset="0"/>
              <a:buChar char="•"/>
              <a:defRPr/>
            </a:pPr>
            <a:r>
              <a:rPr lang="en-US" altLang="en-US" sz="2400" dirty="0" smtClean="0">
                <a:latin typeface="+mj-lt"/>
                <a:cs typeface="+mn-cs"/>
              </a:rPr>
              <a:t>Complete the family </a:t>
            </a:r>
            <a:r>
              <a:rPr lang="en-US" altLang="en-US" sz="2400" dirty="0">
                <a:latin typeface="+mj-lt"/>
                <a:cs typeface="+mn-cs"/>
              </a:rPr>
              <a:t>risk assessment</a:t>
            </a:r>
          </a:p>
          <a:p>
            <a:pPr marL="457200" indent="-457200" defTabSz="912813" eaLnBrk="0" fontAlgn="base" hangingPunct="0">
              <a:spcBef>
                <a:spcPct val="0"/>
              </a:spcBef>
              <a:spcAft>
                <a:spcPct val="0"/>
              </a:spcAft>
              <a:buFont typeface="Verdana" panose="020B0604030504040204" pitchFamily="34" charset="0"/>
              <a:buChar char="•"/>
              <a:defRPr/>
            </a:pPr>
            <a:endParaRPr lang="en-US" altLang="en-US" sz="2400" dirty="0" smtClean="0">
              <a:latin typeface="+mj-lt"/>
              <a:cs typeface="+mn-cs"/>
            </a:endParaRPr>
          </a:p>
          <a:p>
            <a:pPr marL="457200" indent="-457200" defTabSz="912813" eaLnBrk="0" fontAlgn="base" hangingPunct="0">
              <a:spcBef>
                <a:spcPct val="0"/>
              </a:spcBef>
              <a:spcAft>
                <a:spcPct val="0"/>
              </a:spcAft>
              <a:buFont typeface="Verdana" panose="020B0604030504040204" pitchFamily="34" charset="0"/>
              <a:buChar char="•"/>
              <a:defRPr/>
            </a:pPr>
            <a:r>
              <a:rPr lang="en-US" altLang="en-US" sz="2400" dirty="0" smtClean="0">
                <a:latin typeface="+mj-lt"/>
                <a:cs typeface="+mn-cs"/>
              </a:rPr>
              <a:t>Use definitions from the </a:t>
            </a:r>
            <a:r>
              <a:rPr lang="en-US" altLang="en-US" sz="2400" dirty="0" smtClean="0"/>
              <a:t>P&amp;P manual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514600"/>
            <a:ext cx="3157807" cy="2100263"/>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p:cNvSpPr>
            <a:spLocks noGrp="1" noChangeArrowheads="1"/>
          </p:cNvSpPr>
          <p:nvPr>
            <p:ph type="title"/>
          </p:nvPr>
        </p:nvSpPr>
        <p:spPr/>
        <p:txBody>
          <a:bodyPr/>
          <a:lstStyle/>
          <a:p>
            <a:r>
              <a:rPr lang="en-US" altLang="en-US" sz="2400" dirty="0">
                <a:solidFill>
                  <a:schemeClr val="tx1"/>
                </a:solidFill>
                <a:latin typeface="Verdana" pitchFamily="34" charset="0"/>
                <a:cs typeface="Verdana" pitchFamily="34" charset="0"/>
              </a:rPr>
              <a:t>Risk Assessment Documentation</a:t>
            </a:r>
          </a:p>
        </p:txBody>
      </p:sp>
      <p:graphicFrame>
        <p:nvGraphicFramePr>
          <p:cNvPr id="2" name="Diagram 1"/>
          <p:cNvGraphicFramePr/>
          <p:nvPr>
            <p:extLst>
              <p:ext uri="{D42A27DB-BD31-4B8C-83A1-F6EECF244321}">
                <p14:modId xmlns:p14="http://schemas.microsoft.com/office/powerpoint/2010/main" val="1784756384"/>
              </p:ext>
            </p:extLst>
          </p:nvPr>
        </p:nvGraphicFramePr>
        <p:xfrm>
          <a:off x="1524000" y="1752600"/>
          <a:ext cx="60960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42227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chemeClr val="tx1"/>
                </a:solidFill>
              </a:rPr>
              <a:t>Caregiver Identification Impacts Results</a:t>
            </a:r>
          </a:p>
        </p:txBody>
      </p:sp>
      <p:sp>
        <p:nvSpPr>
          <p:cNvPr id="3" name="Text Placeholder 2"/>
          <p:cNvSpPr>
            <a:spLocks noGrp="1"/>
          </p:cNvSpPr>
          <p:nvPr>
            <p:ph type="body" sz="quarter" idx="4294967295"/>
          </p:nvPr>
        </p:nvSpPr>
        <p:spPr>
          <a:xfrm>
            <a:off x="457200" y="1524000"/>
            <a:ext cx="6773863" cy="430213"/>
          </a:xfrm>
        </p:spPr>
        <p:txBody>
          <a:bodyPr/>
          <a:lstStyle/>
          <a:p>
            <a:r>
              <a:rPr lang="en-US" sz="2000" dirty="0">
                <a:solidFill>
                  <a:schemeClr val="tx1"/>
                </a:solidFill>
              </a:rPr>
              <a:t>Follow the </a:t>
            </a:r>
            <a:r>
              <a:rPr lang="en-US" sz="2000" dirty="0" smtClean="0">
                <a:solidFill>
                  <a:schemeClr val="tx1"/>
                </a:solidFill>
              </a:rPr>
              <a:t>logic and </a:t>
            </a:r>
            <a:r>
              <a:rPr lang="en-US" sz="2000" dirty="0">
                <a:solidFill>
                  <a:schemeClr val="tx1"/>
                </a:solidFill>
              </a:rPr>
              <a:t>ask yourself each question. </a:t>
            </a:r>
          </a:p>
          <a:p>
            <a:endParaRPr lang="en-US" sz="2000" dirty="0"/>
          </a:p>
        </p:txBody>
      </p:sp>
      <p:sp>
        <p:nvSpPr>
          <p:cNvPr id="4" name="Content Placeholder 3"/>
          <p:cNvSpPr>
            <a:spLocks noGrp="1"/>
          </p:cNvSpPr>
          <p:nvPr>
            <p:ph sz="quarter" idx="4294967295"/>
          </p:nvPr>
        </p:nvSpPr>
        <p:spPr>
          <a:xfrm>
            <a:off x="457199" y="2133600"/>
            <a:ext cx="6773863" cy="3965575"/>
          </a:xfrm>
        </p:spPr>
        <p:txBody>
          <a:bodyPr/>
          <a:lstStyle/>
          <a:p>
            <a:pPr marL="457200" indent="-457200">
              <a:buFont typeface="+mj-lt"/>
              <a:buAutoNum type="arabicPeriod"/>
            </a:pPr>
            <a:r>
              <a:rPr lang="en-US" sz="2000" dirty="0"/>
              <a:t>Is the caregiver the </a:t>
            </a:r>
            <a:r>
              <a:rPr lang="en-US" sz="2000" i="1" dirty="0"/>
              <a:t>legal</a:t>
            </a:r>
            <a:r>
              <a:rPr lang="en-US" sz="2000" dirty="0"/>
              <a:t> parent?</a:t>
            </a:r>
          </a:p>
          <a:p>
            <a:pPr marL="457200" indent="-457200">
              <a:buFont typeface="+mj-lt"/>
              <a:buAutoNum type="arabicPeriod"/>
            </a:pPr>
            <a:endParaRPr lang="en-US" sz="2000" dirty="0"/>
          </a:p>
          <a:p>
            <a:pPr marL="457200" indent="-457200">
              <a:buFont typeface="+mj-lt"/>
              <a:buAutoNum type="arabicPeriod"/>
            </a:pPr>
            <a:r>
              <a:rPr lang="en-US" sz="2000" dirty="0"/>
              <a:t>Does the caregiver have </a:t>
            </a:r>
            <a:r>
              <a:rPr lang="en-US" sz="2000" i="1" dirty="0"/>
              <a:t>more than 50% of the parenting responsibilities</a:t>
            </a:r>
            <a:r>
              <a:rPr lang="en-US" sz="2000" dirty="0"/>
              <a:t>?</a:t>
            </a:r>
          </a:p>
          <a:p>
            <a:pPr marL="457200" indent="-457200">
              <a:buFont typeface="+mj-lt"/>
              <a:buAutoNum type="arabicPeriod"/>
            </a:pPr>
            <a:endParaRPr lang="en-US" sz="2000" dirty="0"/>
          </a:p>
          <a:p>
            <a:pPr marL="457200" indent="-457200">
              <a:buFont typeface="+mj-lt"/>
              <a:buAutoNum type="arabicPeriod"/>
            </a:pPr>
            <a:r>
              <a:rPr lang="en-US" sz="2000" dirty="0"/>
              <a:t>Is the caregiver the </a:t>
            </a:r>
            <a:r>
              <a:rPr lang="en-US" sz="2000" i="1" dirty="0"/>
              <a:t>alleged perpetrator</a:t>
            </a:r>
            <a:r>
              <a:rPr lang="en-US" sz="2000" dirty="0"/>
              <a:t>?</a:t>
            </a:r>
          </a:p>
          <a:p>
            <a:pPr marL="457200" indent="-457200">
              <a:buFont typeface="+mj-lt"/>
              <a:buAutoNum type="arabicPeriod"/>
            </a:pPr>
            <a:endParaRPr lang="en-US" sz="2000" dirty="0"/>
          </a:p>
          <a:p>
            <a:pPr marL="457200" indent="-457200">
              <a:buFont typeface="+mj-lt"/>
              <a:buAutoNum type="arabicPeriod"/>
            </a:pPr>
            <a:r>
              <a:rPr lang="en-US" sz="2000" dirty="0"/>
              <a:t>Which caregiver has the most </a:t>
            </a:r>
            <a:r>
              <a:rPr lang="en-US" sz="2000" i="1" dirty="0"/>
              <a:t>severe </a:t>
            </a:r>
            <a:r>
              <a:rPr lang="en-US" sz="2000" dirty="0"/>
              <a:t>allegation? </a:t>
            </a:r>
          </a:p>
          <a:p>
            <a:endParaRPr lang="en-US" dirty="0"/>
          </a:p>
        </p:txBody>
      </p:sp>
    </p:spTree>
    <p:extLst>
      <p:ext uri="{BB962C8B-B14F-4D97-AF65-F5344CB8AC3E}">
        <p14:creationId xmlns:p14="http://schemas.microsoft.com/office/powerpoint/2010/main" val="269698133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2400" dirty="0">
                <a:solidFill>
                  <a:schemeClr val="tx1"/>
                </a:solidFill>
                <a:latin typeface="Verdana" pitchFamily="34" charset="0"/>
                <a:cs typeface="Verdana" pitchFamily="34" charset="0"/>
              </a:rPr>
              <a:t>Integrating What We Learn From </a:t>
            </a:r>
            <a:r>
              <a:rPr lang="en-US" sz="2400" dirty="0" smtClean="0">
                <a:solidFill>
                  <a:schemeClr val="tx1"/>
                </a:solidFill>
                <a:latin typeface="Verdana" pitchFamily="34" charset="0"/>
                <a:cs typeface="Verdana" pitchFamily="34" charset="0"/>
              </a:rPr>
              <a:t>Safety </a:t>
            </a:r>
            <a:r>
              <a:rPr lang="en-US" sz="2400" dirty="0">
                <a:solidFill>
                  <a:schemeClr val="tx1"/>
                </a:solidFill>
                <a:latin typeface="Verdana" pitchFamily="34" charset="0"/>
                <a:cs typeface="Verdana" pitchFamily="34" charset="0"/>
              </a:rPr>
              <a:t>and Risk</a:t>
            </a:r>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1672391085"/>
              </p:ext>
            </p:extLst>
          </p:nvPr>
        </p:nvGraphicFramePr>
        <p:xfrm>
          <a:off x="304800" y="1535481"/>
          <a:ext cx="8686800" cy="43839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04800" y="5915443"/>
            <a:ext cx="8001000" cy="707878"/>
          </a:xfrm>
          <a:prstGeom prst="rect">
            <a:avLst/>
          </a:prstGeom>
          <a:noFill/>
        </p:spPr>
        <p:txBody>
          <a:bodyPr wrap="square" lIns="91430" tIns="45716" rIns="91430" bIns="45716" rtlCol="0">
            <a:spAutoFit/>
          </a:bodyPr>
          <a:lstStyle/>
          <a:p>
            <a:pPr defTabSz="457200" eaLnBrk="1" fontAlgn="auto" hangingPunct="1">
              <a:spcBef>
                <a:spcPts val="0"/>
              </a:spcBef>
              <a:spcAft>
                <a:spcPts val="0"/>
              </a:spcAft>
            </a:pPr>
            <a:r>
              <a:rPr lang="en-US" sz="1200" b="0" dirty="0" smtClean="0">
                <a:solidFill>
                  <a:srgbClr val="484C45"/>
                </a:solidFill>
                <a:latin typeface="Verdana"/>
              </a:rPr>
              <a:t>2014 Combined California Management Report    N = 82,047</a:t>
            </a:r>
            <a:endParaRPr lang="en-US" sz="1200" b="0" dirty="0">
              <a:solidFill>
                <a:srgbClr val="484C45"/>
              </a:solidFill>
              <a:latin typeface="Verdana"/>
            </a:endParaRPr>
          </a:p>
          <a:p>
            <a:pPr defTabSz="457200" eaLnBrk="1" fontAlgn="auto" hangingPunct="1">
              <a:spcBef>
                <a:spcPts val="0"/>
              </a:spcBef>
              <a:spcAft>
                <a:spcPts val="0"/>
              </a:spcAft>
            </a:pPr>
            <a:r>
              <a:rPr lang="en-US" sz="1400" b="0" dirty="0">
                <a:solidFill>
                  <a:srgbClr val="484C45"/>
                </a:solidFill>
                <a:latin typeface="Verdana"/>
              </a:rPr>
              <a:t>* Does not represent all referrals because risk is often not determined for unfounded reports.</a:t>
            </a:r>
          </a:p>
        </p:txBody>
      </p:sp>
    </p:spTree>
    <p:extLst>
      <p:ext uri="{BB962C8B-B14F-4D97-AF65-F5344CB8AC3E}">
        <p14:creationId xmlns:p14="http://schemas.microsoft.com/office/powerpoint/2010/main" val="3610855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chemeClr val="tx1"/>
                </a:solidFill>
                <a:latin typeface="Verdana" pitchFamily="34" charset="0"/>
                <a:cs typeface="Verdana" pitchFamily="34" charset="0"/>
              </a:rPr>
              <a:t>Triaging From Safety and Risk Assessments</a:t>
            </a:r>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622944021"/>
              </p:ext>
            </p:extLst>
          </p:nvPr>
        </p:nvGraphicFramePr>
        <p:xfrm>
          <a:off x="147664" y="1295400"/>
          <a:ext cx="890774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5249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400" dirty="0">
                <a:solidFill>
                  <a:schemeClr val="tx1"/>
                </a:solidFill>
                <a:latin typeface="Verdana" pitchFamily="34" charset="0"/>
                <a:cs typeface="Verdana" pitchFamily="34" charset="0"/>
              </a:rPr>
              <a:t>Connecting Safety and Risk</a:t>
            </a:r>
          </a:p>
        </p:txBody>
      </p:sp>
      <p:graphicFrame>
        <p:nvGraphicFramePr>
          <p:cNvPr id="7" name="Content Placeholder 6"/>
          <p:cNvGraphicFramePr>
            <a:graphicFrameLocks noGrp="1"/>
          </p:cNvGraphicFramePr>
          <p:nvPr>
            <p:ph sz="quarter" idx="4"/>
            <p:extLst>
              <p:ext uri="{D42A27DB-BD31-4B8C-83A1-F6EECF244321}">
                <p14:modId xmlns:p14="http://schemas.microsoft.com/office/powerpoint/2010/main" val="2314224448"/>
              </p:ext>
            </p:extLst>
          </p:nvPr>
        </p:nvGraphicFramePr>
        <p:xfrm>
          <a:off x="280009" y="1476429"/>
          <a:ext cx="8686800" cy="4738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146667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Text Placeholder 3"/>
          <p:cNvSpPr>
            <a:spLocks noGrp="1"/>
          </p:cNvSpPr>
          <p:nvPr>
            <p:ph type="body" sz="quarter" idx="12"/>
          </p:nvPr>
        </p:nvSpPr>
        <p:spPr>
          <a:xfrm>
            <a:off x="465704" y="1730378"/>
            <a:ext cx="3883269" cy="639763"/>
          </a:xfrm>
        </p:spPr>
        <p:txBody>
          <a:bodyPr/>
          <a:lstStyle/>
          <a:p>
            <a:r>
              <a:rPr lang="en-US" sz="2800" dirty="0">
                <a:solidFill>
                  <a:schemeClr val="tx1"/>
                </a:solidFill>
                <a:latin typeface="Verdana" charset="0"/>
                <a:ea typeface="MS PGothic" charset="0"/>
              </a:rPr>
              <a:t>RISK</a:t>
            </a:r>
          </a:p>
        </p:txBody>
      </p:sp>
      <p:pic>
        <p:nvPicPr>
          <p:cNvPr id="2" name="Content Placeholder 1"/>
          <p:cNvPicPr>
            <a:picLocks noGrp="1" noChangeAspect="1"/>
          </p:cNvPicPr>
          <p:nvPr>
            <p:ph sz="quarter" idx="13"/>
          </p:nvPr>
        </p:nvPicPr>
        <p:blipFill>
          <a:blip r:embed="rId4"/>
          <a:srcRect l="15702" r="15702"/>
          <a:stretch>
            <a:fillRect/>
          </a:stretch>
        </p:blipFill>
        <p:spPr>
          <a:xfrm>
            <a:off x="550990" y="2644312"/>
            <a:ext cx="3381830" cy="2832223"/>
          </a:xfrm>
        </p:spPr>
      </p:pic>
      <p:sp>
        <p:nvSpPr>
          <p:cNvPr id="568323" name="Text Placeholder 5"/>
          <p:cNvSpPr>
            <a:spLocks noGrp="1"/>
          </p:cNvSpPr>
          <p:nvPr>
            <p:ph type="body" sz="quarter" idx="14"/>
          </p:nvPr>
        </p:nvSpPr>
        <p:spPr>
          <a:xfrm>
            <a:off x="4348973" y="1730378"/>
            <a:ext cx="3884734" cy="639763"/>
          </a:xfrm>
        </p:spPr>
        <p:txBody>
          <a:bodyPr/>
          <a:lstStyle/>
          <a:p>
            <a:r>
              <a:rPr lang="en-US" sz="2800" dirty="0" smtClean="0">
                <a:solidFill>
                  <a:schemeClr val="tx1"/>
                </a:solidFill>
                <a:latin typeface="Verdana" charset="0"/>
                <a:ea typeface="MS PGothic" charset="0"/>
              </a:rPr>
              <a:t>SAFETY THREAT</a:t>
            </a:r>
            <a:endParaRPr lang="en-US" sz="2800" dirty="0">
              <a:solidFill>
                <a:schemeClr val="tx1"/>
              </a:solidFill>
              <a:latin typeface="Verdana" charset="0"/>
              <a:ea typeface="MS PGothic" charset="0"/>
            </a:endParaRPr>
          </a:p>
        </p:txBody>
      </p:sp>
      <p:sp>
        <p:nvSpPr>
          <p:cNvPr id="568324" name="Title 2"/>
          <p:cNvSpPr>
            <a:spLocks noGrp="1"/>
          </p:cNvSpPr>
          <p:nvPr>
            <p:ph type="title"/>
          </p:nvPr>
        </p:nvSpPr>
        <p:spPr>
          <a:xfrm>
            <a:off x="550990" y="2"/>
            <a:ext cx="9656125" cy="962025"/>
          </a:xfrm>
        </p:spPr>
        <p:txBody>
          <a:bodyPr>
            <a:noAutofit/>
          </a:bodyPr>
          <a:lstStyle/>
          <a:p>
            <a:r>
              <a:rPr lang="en-US" sz="2400" dirty="0">
                <a:solidFill>
                  <a:schemeClr val="tx1"/>
                </a:solidFill>
                <a:latin typeface="Verdana" pitchFamily="34" charset="0"/>
                <a:cs typeface="Verdana" pitchFamily="34" charset="0"/>
              </a:rPr>
              <a:t>The Difference Between Risk and </a:t>
            </a:r>
            <a:r>
              <a:rPr lang="en-US" sz="2400" dirty="0" smtClean="0">
                <a:solidFill>
                  <a:schemeClr val="tx1"/>
                </a:solidFill>
                <a:latin typeface="Verdana" pitchFamily="34" charset="0"/>
                <a:cs typeface="Verdana" pitchFamily="34" charset="0"/>
              </a:rPr>
              <a:t>Safety Threat</a:t>
            </a:r>
            <a:endParaRPr lang="en-US" sz="2400" dirty="0">
              <a:solidFill>
                <a:schemeClr val="tx1"/>
              </a:solidFill>
              <a:latin typeface="Verdana" pitchFamily="34" charset="0"/>
              <a:cs typeface="Verdana" pitchFamily="34" charset="0"/>
            </a:endParaRPr>
          </a:p>
        </p:txBody>
      </p:sp>
      <p:pic>
        <p:nvPicPr>
          <p:cNvPr id="3" name="Picture 2"/>
          <p:cNvPicPr>
            <a:picLocks noChangeAspect="1"/>
          </p:cNvPicPr>
          <p:nvPr/>
        </p:nvPicPr>
        <p:blipFill>
          <a:blip r:embed="rId5"/>
          <a:stretch>
            <a:fillRect/>
          </a:stretch>
        </p:blipFill>
        <p:spPr>
          <a:xfrm>
            <a:off x="4444513" y="2644312"/>
            <a:ext cx="4245018" cy="2832223"/>
          </a:xfrm>
          <a:prstGeom prst="rect">
            <a:avLst/>
          </a:prstGeom>
        </p:spPr>
      </p:pic>
    </p:spTree>
    <p:custDataLst>
      <p:tags r:id="rId1"/>
    </p:custDataLst>
    <p:extLst>
      <p:ext uri="{BB962C8B-B14F-4D97-AF65-F5344CB8AC3E}">
        <p14:creationId xmlns:p14="http://schemas.microsoft.com/office/powerpoint/2010/main" val="1720655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400" dirty="0">
                <a:solidFill>
                  <a:schemeClr val="tx1"/>
                </a:solidFill>
                <a:latin typeface="Verdana" pitchFamily="34" charset="0"/>
                <a:cs typeface="Verdana" pitchFamily="34" charset="0"/>
              </a:rPr>
              <a:t>Re-Substantiation Within Six Months by Risk and Case Opening Status</a:t>
            </a:r>
            <a:endParaRPr lang="en-US" sz="2400" dirty="0">
              <a:solidFill>
                <a:schemeClr val="tx1"/>
              </a:solidFill>
              <a:latin typeface="Verdana" pitchFamily="34" charset="0"/>
              <a:cs typeface="Verdana" pitchFamily="34" charset="0"/>
            </a:endParaRPr>
          </a:p>
        </p:txBody>
      </p:sp>
      <p:graphicFrame>
        <p:nvGraphicFramePr>
          <p:cNvPr id="3" name="Object 3"/>
          <p:cNvGraphicFramePr>
            <a:graphicFrameLocks noChangeAspect="1"/>
          </p:cNvGraphicFramePr>
          <p:nvPr>
            <p:extLst>
              <p:ext uri="{D42A27DB-BD31-4B8C-83A1-F6EECF244321}">
                <p14:modId xmlns:p14="http://schemas.microsoft.com/office/powerpoint/2010/main" val="17460009"/>
              </p:ext>
            </p:extLst>
          </p:nvPr>
        </p:nvGraphicFramePr>
        <p:xfrm>
          <a:off x="762000" y="1760988"/>
          <a:ext cx="7742653" cy="412228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Box 4"/>
          <p:cNvSpPr txBox="1">
            <a:spLocks noChangeArrowheads="1"/>
          </p:cNvSpPr>
          <p:nvPr/>
        </p:nvSpPr>
        <p:spPr bwMode="auto">
          <a:xfrm>
            <a:off x="152400" y="6172200"/>
            <a:ext cx="6934200" cy="523220"/>
          </a:xfrm>
          <a:prstGeom prst="rect">
            <a:avLst/>
          </a:prstGeom>
          <a:noFill/>
          <a:ln w="9525">
            <a:noFill/>
            <a:miter lim="800000"/>
            <a:headEnd/>
            <a:tailEnd/>
          </a:ln>
          <a:effectLst/>
        </p:spPr>
        <p:txBody>
          <a:bodyPr wrap="square">
            <a:spAutoFit/>
          </a:bodyPr>
          <a:lstStyle/>
          <a:p>
            <a:pPr>
              <a:defRPr/>
            </a:pPr>
            <a:r>
              <a:rPr lang="en-US" sz="1400" b="0" dirty="0" smtClean="0">
                <a:latin typeface="+mj-lt"/>
              </a:rPr>
              <a:t>Case </a:t>
            </a:r>
            <a:r>
              <a:rPr lang="en-US" sz="1400" b="0" dirty="0">
                <a:latin typeface="+mj-lt"/>
              </a:rPr>
              <a:t>promotion decisions made January through June </a:t>
            </a:r>
            <a:r>
              <a:rPr lang="en-US" sz="1400" b="0" dirty="0" smtClean="0">
                <a:latin typeface="+mj-lt"/>
              </a:rPr>
              <a:t>2014.</a:t>
            </a:r>
            <a:endParaRPr lang="en-US" sz="1400" b="0" dirty="0">
              <a:latin typeface="+mj-lt"/>
            </a:endParaRPr>
          </a:p>
          <a:p>
            <a:pPr>
              <a:tabLst>
                <a:tab pos="7605713" algn="r"/>
              </a:tabLst>
              <a:defRPr/>
            </a:pPr>
            <a:r>
              <a:rPr lang="en-US" sz="1400" b="0" dirty="0">
                <a:latin typeface="+mj-lt"/>
              </a:rPr>
              <a:t>Note: The horizontal blue line indicates an 8.9% PIP goal.	</a:t>
            </a:r>
          </a:p>
        </p:txBody>
      </p:sp>
    </p:spTree>
    <p:extLst>
      <p:ext uri="{BB962C8B-B14F-4D97-AF65-F5344CB8AC3E}">
        <p14:creationId xmlns:p14="http://schemas.microsoft.com/office/powerpoint/2010/main" val="187553997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026"/>
          <p:cNvSpPr>
            <a:spLocks noGrp="1" noChangeArrowheads="1"/>
          </p:cNvSpPr>
          <p:nvPr>
            <p:ph type="ctrTitle"/>
          </p:nvPr>
        </p:nvSpPr>
        <p:spPr>
          <a:xfrm>
            <a:off x="1447800" y="1905000"/>
            <a:ext cx="6350000" cy="4385734"/>
          </a:xfrm>
        </p:spPr>
        <p:txBody>
          <a:bodyPr/>
          <a:lstStyle/>
          <a:p>
            <a:pPr algn="ctr" defTabSz="912813" eaLnBrk="1" hangingPunct="1"/>
            <a:r>
              <a:rPr lang="en-US" altLang="en-US" sz="4500" b="1" dirty="0" smtClean="0">
                <a:solidFill>
                  <a:schemeClr val="tx1"/>
                </a:solidFill>
              </a:rPr>
              <a:t>Contact Frequency Guidelines</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1219200" y="1143000"/>
            <a:ext cx="79248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912813">
              <a:defRPr b="1">
                <a:solidFill>
                  <a:schemeClr val="tx1"/>
                </a:solidFill>
                <a:latin typeface="Arial" panose="020B0604020202020204" pitchFamily="34" charset="0"/>
              </a:defRPr>
            </a:lvl1pPr>
            <a:lvl2pPr marL="742950" indent="-285750" defTabSz="912813">
              <a:defRPr b="1">
                <a:solidFill>
                  <a:schemeClr val="tx1"/>
                </a:solidFill>
                <a:latin typeface="Arial" panose="020B0604020202020204" pitchFamily="34" charset="0"/>
              </a:defRPr>
            </a:lvl2pPr>
            <a:lvl3pPr marL="1143000" indent="-228600" defTabSz="912813">
              <a:defRPr b="1">
                <a:solidFill>
                  <a:schemeClr val="tx1"/>
                </a:solidFill>
                <a:latin typeface="Arial" panose="020B0604020202020204" pitchFamily="34" charset="0"/>
              </a:defRPr>
            </a:lvl3pPr>
            <a:lvl4pPr marL="1600200" indent="-228600" defTabSz="912813">
              <a:defRPr b="1">
                <a:solidFill>
                  <a:schemeClr val="tx1"/>
                </a:solidFill>
                <a:latin typeface="Arial" panose="020B0604020202020204" pitchFamily="34" charset="0"/>
              </a:defRPr>
            </a:lvl4pPr>
            <a:lvl5pPr marL="2057400" indent="-228600" defTabSz="912813">
              <a:defRPr b="1">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dirty="0"/>
          </a:p>
        </p:txBody>
      </p:sp>
      <p:graphicFrame>
        <p:nvGraphicFramePr>
          <p:cNvPr id="179269" name="Group 69"/>
          <p:cNvGraphicFramePr>
            <a:graphicFrameLocks noGrp="1"/>
          </p:cNvGraphicFramePr>
          <p:nvPr>
            <p:ph type="tbl" idx="4294967295"/>
            <p:extLst>
              <p:ext uri="{D42A27DB-BD31-4B8C-83A1-F6EECF244321}">
                <p14:modId xmlns:p14="http://schemas.microsoft.com/office/powerpoint/2010/main" val="2822301002"/>
              </p:ext>
            </p:extLst>
          </p:nvPr>
        </p:nvGraphicFramePr>
        <p:xfrm>
          <a:off x="609600" y="228600"/>
          <a:ext cx="7620000" cy="6310312"/>
        </p:xfrm>
        <a:graphic>
          <a:graphicData uri="http://schemas.openxmlformats.org/drawingml/2006/table">
            <a:tbl>
              <a:tblPr/>
              <a:tblGrid>
                <a:gridCol w="990600"/>
                <a:gridCol w="3429000"/>
                <a:gridCol w="3200400"/>
              </a:tblGrid>
              <a:tr h="53340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1" i="0" u="none" strike="noStrike" cap="none" normalizeH="0" baseline="0" dirty="0" smtClean="0">
                          <a:ln>
                            <a:noFill/>
                          </a:ln>
                          <a:solidFill>
                            <a:schemeClr val="tx1"/>
                          </a:solidFill>
                          <a:effectLst/>
                          <a:latin typeface="Times New Roman" pitchFamily="18" charset="0"/>
                          <a:cs typeface="Times New Roman" pitchFamily="18" charset="0"/>
                        </a:rPr>
                        <a:t>ONGOING WORKER MINIMUM CONTACT GUIDELINES</a:t>
                      </a:r>
                      <a:endParaRPr kumimoji="0" lang="en-US" sz="1300" b="0" i="0" u="none" strike="noStrike" cap="none" normalizeH="0" baseline="0" dirty="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1" i="0" u="none" strike="noStrike" cap="none" normalizeH="0" baseline="0" dirty="0" smtClean="0">
                          <a:ln>
                            <a:noFill/>
                          </a:ln>
                          <a:solidFill>
                            <a:schemeClr val="tx1"/>
                          </a:solidFill>
                          <a:effectLst/>
                          <a:latin typeface="Times New Roman" pitchFamily="18" charset="0"/>
                          <a:cs typeface="Times New Roman" pitchFamily="18" charset="0"/>
                        </a:rPr>
                        <a:t>FOR IN-HOME SERVICES</a:t>
                      </a:r>
                      <a:endParaRPr kumimoji="0" lang="en-US" sz="1300" b="0" i="0" u="none" strike="noStrike" cap="none" normalizeH="0" baseline="0" dirty="0" smtClean="0">
                        <a:ln>
                          <a:noFill/>
                        </a:ln>
                        <a:solidFill>
                          <a:schemeClr val="tx1"/>
                        </a:solidFill>
                        <a:effectLst/>
                        <a:latin typeface="Times New Roman" pitchFamily="18" charset="0"/>
                      </a:endParaRPr>
                    </a:p>
                  </a:txBody>
                  <a:tcPr marT="45722" marB="45722"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38100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1" i="0" u="none" strike="noStrike" cap="none" normalizeH="0" baseline="0" dirty="0" smtClean="0">
                          <a:ln>
                            <a:noFill/>
                          </a:ln>
                          <a:solidFill>
                            <a:schemeClr val="tx1"/>
                          </a:solidFill>
                          <a:effectLst/>
                          <a:latin typeface="Times New Roman" pitchFamily="18" charset="0"/>
                          <a:cs typeface="Times New Roman" pitchFamily="18" charset="0"/>
                        </a:rPr>
                        <a:t>Risk Level</a:t>
                      </a:r>
                      <a:endParaRPr kumimoji="0" lang="en-US" sz="1300" b="0" i="0" u="none" strike="noStrike" cap="none" normalizeH="0" baseline="0" dirty="0" smtClean="0">
                        <a:ln>
                          <a:noFill/>
                        </a:ln>
                        <a:solidFill>
                          <a:schemeClr val="tx1"/>
                        </a:solidFill>
                        <a:effectLst/>
                        <a:latin typeface="Times New Roman" pitchFamily="18"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1" i="0" u="none" strike="noStrike" cap="none" normalizeH="0" baseline="0" dirty="0" smtClean="0">
                          <a:ln>
                            <a:noFill/>
                          </a:ln>
                          <a:solidFill>
                            <a:schemeClr val="tx1"/>
                          </a:solidFill>
                          <a:effectLst/>
                          <a:latin typeface="Times New Roman" pitchFamily="18" charset="0"/>
                          <a:cs typeface="Times New Roman" pitchFamily="18" charset="0"/>
                        </a:rPr>
                        <a:t>Caregiver and Child Contacts</a:t>
                      </a:r>
                      <a:endParaRPr kumimoji="0" lang="en-US" sz="1300" b="0" i="0" u="none" strike="noStrike" cap="none" normalizeH="0" baseline="0" dirty="0" smtClean="0">
                        <a:ln>
                          <a:noFill/>
                        </a:ln>
                        <a:solidFill>
                          <a:schemeClr val="tx1"/>
                        </a:solidFill>
                        <a:effectLst/>
                        <a:latin typeface="Times New Roman" pitchFamily="18"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914400" algn="l"/>
                        </a:tabLst>
                      </a:pPr>
                      <a:r>
                        <a:rPr kumimoji="0" lang="en-US" sz="1300" b="1" i="0" u="none" strike="noStrike" cap="none" normalizeH="0" baseline="0" dirty="0" smtClean="0">
                          <a:ln>
                            <a:noFill/>
                          </a:ln>
                          <a:solidFill>
                            <a:schemeClr val="tx1"/>
                          </a:solidFill>
                          <a:effectLst/>
                          <a:latin typeface="Times New Roman" pitchFamily="18" charset="0"/>
                          <a:cs typeface="Times New Roman" pitchFamily="18" charset="0"/>
                        </a:rPr>
                        <a:t>Location</a:t>
                      </a:r>
                      <a:endParaRPr kumimoji="0" lang="en-US" sz="1300" b="0" i="0" u="none" strike="noStrike" cap="none" normalizeH="0" baseline="0" dirty="0" smtClean="0">
                        <a:ln>
                          <a:noFill/>
                        </a:ln>
                        <a:solidFill>
                          <a:schemeClr val="tx1"/>
                        </a:solidFill>
                        <a:effectLst/>
                        <a:latin typeface="Times New Roman" pitchFamily="18"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8397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dirty="0" smtClean="0">
                          <a:ln>
                            <a:noFill/>
                          </a:ln>
                          <a:solidFill>
                            <a:schemeClr val="tx1"/>
                          </a:solidFill>
                          <a:effectLst/>
                          <a:latin typeface="Times New Roman" pitchFamily="18" charset="0"/>
                          <a:cs typeface="Times New Roman" pitchFamily="18" charset="0"/>
                        </a:rPr>
                        <a:t>Low</a:t>
                      </a:r>
                      <a:endParaRPr kumimoji="0" lang="en-US" sz="1300" b="0" i="0" u="none" strike="noStrike" cap="none" normalizeH="0" baseline="0" dirty="0" smtClean="0">
                        <a:ln>
                          <a:noFill/>
                        </a:ln>
                        <a:solidFill>
                          <a:schemeClr val="tx1"/>
                        </a:solidFill>
                        <a:effectLst/>
                        <a:latin typeface="Times New Roman" pitchFamily="18"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300" b="1" i="0" u="none" strike="noStrike" cap="none" normalizeH="0" baseline="0" dirty="0" smtClean="0">
                          <a:ln>
                            <a:noFill/>
                          </a:ln>
                          <a:solidFill>
                            <a:schemeClr val="tx1"/>
                          </a:solidFill>
                          <a:effectLst/>
                          <a:latin typeface="Times New Roman" pitchFamily="18" charset="0"/>
                          <a:cs typeface="Times New Roman" pitchFamily="18" charset="0"/>
                        </a:rPr>
                        <a:t>One</a:t>
                      </a:r>
                      <a:r>
                        <a:rPr kumimoji="0" lang="en-US" sz="1300" b="0" i="0" u="none" strike="noStrike" cap="none" normalizeH="0" baseline="0" dirty="0" smtClean="0">
                          <a:ln>
                            <a:noFill/>
                          </a:ln>
                          <a:solidFill>
                            <a:schemeClr val="tx1"/>
                          </a:solidFill>
                          <a:effectLst/>
                          <a:latin typeface="Times New Roman" pitchFamily="18" charset="0"/>
                          <a:cs typeface="Times New Roman" pitchFamily="18" charset="0"/>
                        </a:rPr>
                        <a:t> face-to-face per month with caregiver and child</a:t>
                      </a: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endParaRPr kumimoji="0" lang="en-US" sz="13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300" b="1" i="0" u="none" strike="noStrike" cap="none" normalizeH="0" baseline="0" dirty="0" smtClean="0">
                          <a:ln>
                            <a:noFill/>
                          </a:ln>
                          <a:solidFill>
                            <a:schemeClr val="tx1"/>
                          </a:solidFill>
                          <a:effectLst/>
                          <a:latin typeface="Times New Roman" pitchFamily="18" charset="0"/>
                          <a:cs typeface="Times New Roman" pitchFamily="18" charset="0"/>
                        </a:rPr>
                        <a:t>One</a:t>
                      </a:r>
                      <a:r>
                        <a:rPr kumimoji="0" lang="en-US" sz="1300" b="0" i="0" u="none" strike="noStrike" cap="none" normalizeH="0" baseline="0" dirty="0" smtClean="0">
                          <a:ln>
                            <a:noFill/>
                          </a:ln>
                          <a:solidFill>
                            <a:schemeClr val="tx1"/>
                          </a:solidFill>
                          <a:effectLst/>
                          <a:latin typeface="Times New Roman" pitchFamily="18" charset="0"/>
                          <a:cs typeface="Times New Roman" pitchFamily="18" charset="0"/>
                        </a:rPr>
                        <a:t> collateral contact</a:t>
                      </a:r>
                      <a:endParaRPr kumimoji="0" lang="en-US" sz="1300" b="0" i="0" u="none" strike="noStrike" cap="none" normalizeH="0" baseline="0" dirty="0" smtClean="0">
                        <a:ln>
                          <a:noFill/>
                        </a:ln>
                        <a:solidFill>
                          <a:schemeClr val="tx1"/>
                        </a:solidFill>
                        <a:effectLst/>
                        <a:latin typeface="Times New Roman" pitchFamily="18"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914400" algn="l"/>
                        </a:tabLst>
                      </a:pPr>
                      <a:r>
                        <a:rPr kumimoji="0" lang="en-US" sz="1300" b="1" i="0" u="none" strike="noStrike" cap="none" normalizeH="0" baseline="0" dirty="0" smtClean="0">
                          <a:ln>
                            <a:noFill/>
                          </a:ln>
                          <a:solidFill>
                            <a:schemeClr val="tx1"/>
                          </a:solidFill>
                          <a:effectLst/>
                          <a:latin typeface="Times New Roman" pitchFamily="18" charset="0"/>
                          <a:cs typeface="Times New Roman" pitchFamily="18" charset="0"/>
                        </a:rPr>
                        <a:t>Must</a:t>
                      </a:r>
                      <a:r>
                        <a:rPr kumimoji="0" lang="en-US" sz="1300" b="0" i="0" u="none" strike="noStrike" cap="none" normalizeH="0" baseline="0" dirty="0" smtClean="0">
                          <a:ln>
                            <a:noFill/>
                          </a:ln>
                          <a:solidFill>
                            <a:schemeClr val="tx1"/>
                          </a:solidFill>
                          <a:effectLst/>
                          <a:latin typeface="Times New Roman" pitchFamily="18" charset="0"/>
                          <a:cs typeface="Times New Roman" pitchFamily="18" charset="0"/>
                        </a:rPr>
                        <a:t> be in caregiver’s residence</a:t>
                      </a:r>
                      <a:endParaRPr kumimoji="0" lang="en-US" sz="1300" b="0" i="0" u="none" strike="noStrike" cap="none" normalizeH="0" baseline="0" dirty="0" smtClean="0">
                        <a:ln>
                          <a:noFill/>
                        </a:ln>
                        <a:solidFill>
                          <a:schemeClr val="tx1"/>
                        </a:solidFill>
                        <a:effectLst/>
                        <a:latin typeface="Times New Roman" pitchFamily="18"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8397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dirty="0" smtClean="0">
                          <a:ln>
                            <a:noFill/>
                          </a:ln>
                          <a:solidFill>
                            <a:schemeClr val="tx1"/>
                          </a:solidFill>
                          <a:effectLst/>
                          <a:latin typeface="Times New Roman" pitchFamily="18" charset="0"/>
                          <a:cs typeface="Times New Roman" pitchFamily="18" charset="0"/>
                        </a:rPr>
                        <a:t>Moderate</a:t>
                      </a:r>
                      <a:endParaRPr kumimoji="0" lang="en-US" sz="1300" b="0" i="0" u="none" strike="noStrike" cap="none" normalizeH="0" baseline="0" dirty="0" smtClean="0">
                        <a:ln>
                          <a:noFill/>
                        </a:ln>
                        <a:solidFill>
                          <a:schemeClr val="tx1"/>
                        </a:solidFill>
                        <a:effectLst/>
                        <a:latin typeface="Times New Roman" pitchFamily="18"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300" b="1" i="0" u="none" strike="noStrike" cap="none" normalizeH="0" baseline="0" dirty="0" smtClean="0">
                          <a:ln>
                            <a:noFill/>
                          </a:ln>
                          <a:solidFill>
                            <a:schemeClr val="tx1"/>
                          </a:solidFill>
                          <a:effectLst/>
                          <a:latin typeface="Times New Roman" pitchFamily="18" charset="0"/>
                          <a:cs typeface="Times New Roman" pitchFamily="18" charset="0"/>
                        </a:rPr>
                        <a:t>Two</a:t>
                      </a:r>
                      <a:r>
                        <a:rPr kumimoji="0" lang="en-US" sz="1300" b="0" i="0" u="none" strike="noStrike" cap="none" normalizeH="0" baseline="0" dirty="0" smtClean="0">
                          <a:ln>
                            <a:noFill/>
                          </a:ln>
                          <a:solidFill>
                            <a:schemeClr val="tx1"/>
                          </a:solidFill>
                          <a:effectLst/>
                          <a:latin typeface="Times New Roman" pitchFamily="18" charset="0"/>
                          <a:cs typeface="Times New Roman" pitchFamily="18" charset="0"/>
                        </a:rPr>
                        <a:t> face-to-face per month with caregiver and child</a:t>
                      </a: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endParaRPr kumimoji="0" lang="en-US" sz="13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300" b="1" i="0" u="none" strike="noStrike" cap="none" normalizeH="0" baseline="0" dirty="0" smtClean="0">
                          <a:ln>
                            <a:noFill/>
                          </a:ln>
                          <a:solidFill>
                            <a:schemeClr val="tx1"/>
                          </a:solidFill>
                          <a:effectLst/>
                          <a:latin typeface="Times New Roman" pitchFamily="18" charset="0"/>
                          <a:cs typeface="Times New Roman" pitchFamily="18" charset="0"/>
                        </a:rPr>
                        <a:t>Two</a:t>
                      </a:r>
                      <a:r>
                        <a:rPr kumimoji="0" lang="en-US" sz="1300" b="0" i="0" u="none" strike="noStrike" cap="none" normalizeH="0" baseline="0" dirty="0" smtClean="0">
                          <a:ln>
                            <a:noFill/>
                          </a:ln>
                          <a:solidFill>
                            <a:schemeClr val="tx1"/>
                          </a:solidFill>
                          <a:effectLst/>
                          <a:latin typeface="Times New Roman" pitchFamily="18" charset="0"/>
                          <a:cs typeface="Times New Roman" pitchFamily="18" charset="0"/>
                        </a:rPr>
                        <a:t> collateral contacts</a:t>
                      </a:r>
                      <a:endParaRPr kumimoji="0" lang="en-US" sz="1300" b="0" i="0" u="none" strike="noStrike" cap="none" normalizeH="0" baseline="0" dirty="0" smtClean="0">
                        <a:ln>
                          <a:noFill/>
                        </a:ln>
                        <a:solidFill>
                          <a:schemeClr val="tx1"/>
                        </a:solidFill>
                        <a:effectLst/>
                        <a:latin typeface="Times New Roman" pitchFamily="18"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914400" algn="l"/>
                        </a:tabLst>
                      </a:pPr>
                      <a:r>
                        <a:rPr kumimoji="0" lang="en-US" sz="1300" b="1" i="0" u="none" strike="noStrike" cap="none" normalizeH="0" baseline="0" dirty="0" smtClean="0">
                          <a:ln>
                            <a:noFill/>
                          </a:ln>
                          <a:solidFill>
                            <a:schemeClr val="tx1"/>
                          </a:solidFill>
                          <a:effectLst/>
                          <a:latin typeface="Times New Roman" pitchFamily="18" charset="0"/>
                          <a:cs typeface="Times New Roman" pitchFamily="18" charset="0"/>
                        </a:rPr>
                        <a:t>One</a:t>
                      </a:r>
                      <a:r>
                        <a:rPr kumimoji="0" lang="en-US" sz="1300" b="0" i="0" u="none" strike="noStrike" cap="none" normalizeH="0" baseline="0" dirty="0" smtClean="0">
                          <a:ln>
                            <a:noFill/>
                          </a:ln>
                          <a:solidFill>
                            <a:schemeClr val="tx1"/>
                          </a:solidFill>
                          <a:effectLst/>
                          <a:latin typeface="Times New Roman" pitchFamily="18" charset="0"/>
                          <a:cs typeface="Times New Roman" pitchFamily="18" charset="0"/>
                        </a:rPr>
                        <a:t> must be in caregiver’s residence</a:t>
                      </a:r>
                      <a:endParaRPr kumimoji="0" lang="en-US" sz="1300" b="0" i="0" u="none" strike="noStrike" cap="none" normalizeH="0" baseline="0" dirty="0" smtClean="0">
                        <a:ln>
                          <a:noFill/>
                        </a:ln>
                        <a:solidFill>
                          <a:schemeClr val="tx1"/>
                        </a:solidFill>
                        <a:effectLst/>
                        <a:latin typeface="Times New Roman" pitchFamily="18"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842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dirty="0" smtClean="0">
                          <a:ln>
                            <a:noFill/>
                          </a:ln>
                          <a:solidFill>
                            <a:schemeClr val="tx1"/>
                          </a:solidFill>
                          <a:effectLst/>
                          <a:latin typeface="Times New Roman" pitchFamily="18" charset="0"/>
                          <a:cs typeface="Times New Roman" pitchFamily="18" charset="0"/>
                        </a:rPr>
                        <a:t>High</a:t>
                      </a:r>
                      <a:endParaRPr kumimoji="0" lang="en-US" sz="1300" b="0" i="0" u="none" strike="noStrike" cap="none" normalizeH="0" baseline="0" dirty="0" smtClean="0">
                        <a:ln>
                          <a:noFill/>
                        </a:ln>
                        <a:solidFill>
                          <a:schemeClr val="tx1"/>
                        </a:solidFill>
                        <a:effectLst/>
                        <a:latin typeface="Times New Roman" pitchFamily="18"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300" b="1" i="0" u="none" strike="noStrike" cap="none" normalizeH="0" baseline="0" dirty="0" smtClean="0">
                          <a:ln>
                            <a:noFill/>
                          </a:ln>
                          <a:solidFill>
                            <a:schemeClr val="tx1"/>
                          </a:solidFill>
                          <a:effectLst/>
                          <a:latin typeface="Times New Roman" pitchFamily="18" charset="0"/>
                          <a:cs typeface="Times New Roman" pitchFamily="18" charset="0"/>
                        </a:rPr>
                        <a:t>Three</a:t>
                      </a:r>
                      <a:r>
                        <a:rPr kumimoji="0" lang="en-US" sz="1300" b="0" i="0" u="none" strike="noStrike" cap="none" normalizeH="0" baseline="0" dirty="0" smtClean="0">
                          <a:ln>
                            <a:noFill/>
                          </a:ln>
                          <a:solidFill>
                            <a:schemeClr val="tx1"/>
                          </a:solidFill>
                          <a:effectLst/>
                          <a:latin typeface="Times New Roman" pitchFamily="18" charset="0"/>
                          <a:cs typeface="Times New Roman" pitchFamily="18" charset="0"/>
                        </a:rPr>
                        <a:t> face-to-face per month with caregiver and child</a:t>
                      </a: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endParaRPr kumimoji="0" lang="en-US" sz="13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300" b="1" i="0" u="none" strike="noStrike" cap="none" normalizeH="0" baseline="0" dirty="0" smtClean="0">
                          <a:ln>
                            <a:noFill/>
                          </a:ln>
                          <a:solidFill>
                            <a:schemeClr val="tx1"/>
                          </a:solidFill>
                          <a:effectLst/>
                          <a:latin typeface="Times New Roman" pitchFamily="18" charset="0"/>
                          <a:cs typeface="Times New Roman" pitchFamily="18" charset="0"/>
                        </a:rPr>
                        <a:t>Three</a:t>
                      </a:r>
                      <a:r>
                        <a:rPr kumimoji="0" lang="en-US" sz="1300" b="0" i="0" u="none" strike="noStrike" cap="none" normalizeH="0" baseline="0" dirty="0" smtClean="0">
                          <a:ln>
                            <a:noFill/>
                          </a:ln>
                          <a:solidFill>
                            <a:schemeClr val="tx1"/>
                          </a:solidFill>
                          <a:effectLst/>
                          <a:latin typeface="Times New Roman" pitchFamily="18" charset="0"/>
                          <a:cs typeface="Times New Roman" pitchFamily="18" charset="0"/>
                        </a:rPr>
                        <a:t> collateral contacts</a:t>
                      </a:r>
                      <a:endParaRPr kumimoji="0" lang="en-US" sz="1300" b="0" i="0" u="none" strike="noStrike" cap="none" normalizeH="0" baseline="0" dirty="0" smtClean="0">
                        <a:ln>
                          <a:noFill/>
                        </a:ln>
                        <a:solidFill>
                          <a:schemeClr val="tx1"/>
                        </a:solidFill>
                        <a:effectLst/>
                        <a:latin typeface="Times New Roman" pitchFamily="18"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914400" algn="l"/>
                        </a:tabLst>
                      </a:pPr>
                      <a:r>
                        <a:rPr kumimoji="0" lang="en-US" sz="1300" b="1" i="0" u="none" strike="noStrike" cap="none" normalizeH="0" baseline="0" dirty="0" smtClean="0">
                          <a:ln>
                            <a:noFill/>
                          </a:ln>
                          <a:solidFill>
                            <a:schemeClr val="tx1"/>
                          </a:solidFill>
                          <a:effectLst/>
                          <a:latin typeface="Times New Roman" pitchFamily="18" charset="0"/>
                          <a:cs typeface="Times New Roman" pitchFamily="18" charset="0"/>
                        </a:rPr>
                        <a:t>One</a:t>
                      </a:r>
                      <a:r>
                        <a:rPr kumimoji="0" lang="en-US" sz="1300" b="0" i="0" u="none" strike="noStrike" cap="none" normalizeH="0" baseline="0" dirty="0" smtClean="0">
                          <a:ln>
                            <a:noFill/>
                          </a:ln>
                          <a:solidFill>
                            <a:schemeClr val="tx1"/>
                          </a:solidFill>
                          <a:effectLst/>
                          <a:latin typeface="Times New Roman" pitchFamily="18" charset="0"/>
                          <a:cs typeface="Times New Roman" pitchFamily="18" charset="0"/>
                        </a:rPr>
                        <a:t> must be in caregiver’s residence</a:t>
                      </a:r>
                      <a:endParaRPr kumimoji="0" lang="en-US" sz="1300" b="0" i="0" u="none" strike="noStrike" cap="none" normalizeH="0" baseline="0" dirty="0" smtClean="0">
                        <a:ln>
                          <a:noFill/>
                        </a:ln>
                        <a:solidFill>
                          <a:schemeClr val="tx1"/>
                        </a:solidFill>
                        <a:effectLst/>
                        <a:latin typeface="Times New Roman" pitchFamily="18"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842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dirty="0" smtClean="0">
                          <a:ln>
                            <a:noFill/>
                          </a:ln>
                          <a:solidFill>
                            <a:schemeClr val="tx1"/>
                          </a:solidFill>
                          <a:effectLst/>
                          <a:latin typeface="Times New Roman" pitchFamily="18" charset="0"/>
                          <a:cs typeface="Times New Roman" pitchFamily="18" charset="0"/>
                        </a:rPr>
                        <a:t>Very High</a:t>
                      </a:r>
                      <a:endParaRPr kumimoji="0" lang="en-US" sz="1300" b="0" i="0" u="none" strike="noStrike" cap="none" normalizeH="0" baseline="0" dirty="0" smtClean="0">
                        <a:ln>
                          <a:noFill/>
                        </a:ln>
                        <a:solidFill>
                          <a:schemeClr val="tx1"/>
                        </a:solidFill>
                        <a:effectLst/>
                        <a:latin typeface="Times New Roman" pitchFamily="18"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300" b="1" i="0" u="none" strike="noStrike" cap="none" normalizeH="0" baseline="0" dirty="0" smtClean="0">
                          <a:ln>
                            <a:noFill/>
                          </a:ln>
                          <a:solidFill>
                            <a:schemeClr val="tx1"/>
                          </a:solidFill>
                          <a:effectLst/>
                          <a:latin typeface="Times New Roman" pitchFamily="18" charset="0"/>
                          <a:cs typeface="Times New Roman" pitchFamily="18" charset="0"/>
                        </a:rPr>
                        <a:t>Four</a:t>
                      </a:r>
                      <a:r>
                        <a:rPr kumimoji="0" lang="en-US" sz="1300" b="0" i="0" u="none" strike="noStrike" cap="none" normalizeH="0" baseline="0" dirty="0" smtClean="0">
                          <a:ln>
                            <a:noFill/>
                          </a:ln>
                          <a:solidFill>
                            <a:schemeClr val="tx1"/>
                          </a:solidFill>
                          <a:effectLst/>
                          <a:latin typeface="Times New Roman" pitchFamily="18" charset="0"/>
                          <a:cs typeface="Times New Roman" pitchFamily="18" charset="0"/>
                        </a:rPr>
                        <a:t> face-to-face per month with caregiver and child</a:t>
                      </a: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endParaRPr kumimoji="0" lang="en-US" sz="13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300" b="1" i="0" u="none" strike="noStrike" cap="none" normalizeH="0" baseline="0" dirty="0" smtClean="0">
                          <a:ln>
                            <a:noFill/>
                          </a:ln>
                          <a:solidFill>
                            <a:schemeClr val="tx1"/>
                          </a:solidFill>
                          <a:effectLst/>
                          <a:latin typeface="Times New Roman" pitchFamily="18" charset="0"/>
                          <a:cs typeface="Times New Roman" pitchFamily="18" charset="0"/>
                        </a:rPr>
                        <a:t>Four</a:t>
                      </a:r>
                      <a:r>
                        <a:rPr kumimoji="0" lang="en-US" sz="1300" b="0" i="0" u="none" strike="noStrike" cap="none" normalizeH="0" baseline="0" dirty="0" smtClean="0">
                          <a:ln>
                            <a:noFill/>
                          </a:ln>
                          <a:solidFill>
                            <a:schemeClr val="tx1"/>
                          </a:solidFill>
                          <a:effectLst/>
                          <a:latin typeface="Times New Roman" pitchFamily="18" charset="0"/>
                          <a:cs typeface="Times New Roman" pitchFamily="18" charset="0"/>
                        </a:rPr>
                        <a:t> collateral contacts</a:t>
                      </a:r>
                      <a:endParaRPr kumimoji="0" lang="en-US" sz="1300" b="0" i="0" u="none" strike="noStrike" cap="none" normalizeH="0" baseline="0" dirty="0" smtClean="0">
                        <a:ln>
                          <a:noFill/>
                        </a:ln>
                        <a:solidFill>
                          <a:schemeClr val="tx1"/>
                        </a:solidFill>
                        <a:effectLst/>
                        <a:latin typeface="Times New Roman" pitchFamily="18"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914400" algn="l"/>
                        </a:tabLst>
                      </a:pPr>
                      <a:r>
                        <a:rPr kumimoji="0" lang="en-US" sz="1300" b="1" i="0" u="none" strike="noStrike" cap="none" normalizeH="0" baseline="0" dirty="0" smtClean="0">
                          <a:ln>
                            <a:noFill/>
                          </a:ln>
                          <a:solidFill>
                            <a:schemeClr val="tx1"/>
                          </a:solidFill>
                          <a:effectLst/>
                          <a:latin typeface="Times New Roman" pitchFamily="18" charset="0"/>
                          <a:cs typeface="Times New Roman" pitchFamily="18" charset="0"/>
                        </a:rPr>
                        <a:t>Two</a:t>
                      </a:r>
                      <a:r>
                        <a:rPr kumimoji="0" lang="en-US" sz="1300" b="0" i="0" u="none" strike="noStrike" cap="none" normalizeH="0" baseline="0" dirty="0" smtClean="0">
                          <a:ln>
                            <a:noFill/>
                          </a:ln>
                          <a:solidFill>
                            <a:schemeClr val="tx1"/>
                          </a:solidFill>
                          <a:effectLst/>
                          <a:latin typeface="Times New Roman" pitchFamily="18" charset="0"/>
                          <a:cs typeface="Times New Roman" pitchFamily="18" charset="0"/>
                        </a:rPr>
                        <a:t> must be in caregiver’s residence</a:t>
                      </a:r>
                      <a:endParaRPr kumimoji="0" lang="en-US" sz="1300" b="0" i="0" u="none" strike="noStrike" cap="none" normalizeH="0" baseline="0" dirty="0" smtClean="0">
                        <a:ln>
                          <a:noFill/>
                        </a:ln>
                        <a:solidFill>
                          <a:schemeClr val="tx1"/>
                        </a:solidFill>
                        <a:effectLst/>
                        <a:latin typeface="Times New Roman" pitchFamily="18"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0" cap="flat" cmpd="sng" algn="ctr">
                      <a:solidFill>
                        <a:srgbClr val="000000"/>
                      </a:solidFill>
                      <a:prstDash val="solid"/>
                      <a:round/>
                      <a:headEnd type="none" w="med" len="med"/>
                      <a:tailEnd type="none" w="med" len="med"/>
                    </a:lnB>
                    <a:lnTlToBr>
                      <a:noFill/>
                    </a:lnTlToBr>
                    <a:lnBlToTr>
                      <a:noFill/>
                    </a:lnBlToTr>
                    <a:noFill/>
                  </a:tcPr>
                </a:tc>
              </a:tr>
              <a:tr h="289577">
                <a:tc gridSpan="3">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914400" algn="l"/>
                        </a:tabLst>
                      </a:pPr>
                      <a:r>
                        <a:rPr kumimoji="0" lang="en-US" sz="1300" b="1" i="0" u="none" strike="noStrike" cap="none" normalizeH="0" baseline="0" dirty="0" smtClean="0">
                          <a:ln>
                            <a:noFill/>
                          </a:ln>
                          <a:solidFill>
                            <a:schemeClr val="tx1"/>
                          </a:solidFill>
                          <a:effectLst/>
                          <a:latin typeface="Times New Roman" pitchFamily="18" charset="0"/>
                          <a:cs typeface="Times New Roman" pitchFamily="18" charset="0"/>
                        </a:rPr>
                        <a:t>Additional Considerations</a:t>
                      </a:r>
                      <a:endParaRPr kumimoji="0" lang="en-US" sz="1300" b="0" i="0" u="none" strike="noStrike" cap="none" normalizeH="0" baseline="0" dirty="0" smtClean="0">
                        <a:ln>
                          <a:noFill/>
                        </a:ln>
                        <a:solidFill>
                          <a:schemeClr val="tx1"/>
                        </a:solidFill>
                        <a:effectLst/>
                        <a:latin typeface="Times New Roman" pitchFamily="18" charset="0"/>
                      </a:endParaRPr>
                    </a:p>
                  </a:txBody>
                  <a:tcPr marT="45722" marB="45722"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48770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dirty="0" smtClean="0">
                          <a:ln>
                            <a:noFill/>
                          </a:ln>
                          <a:solidFill>
                            <a:schemeClr val="tx1"/>
                          </a:solidFill>
                          <a:effectLst/>
                          <a:latin typeface="Times New Roman" pitchFamily="18" charset="0"/>
                          <a:cs typeface="Times New Roman" pitchFamily="18" charset="0"/>
                        </a:rPr>
                        <a:t>Contact Definition</a:t>
                      </a:r>
                      <a:endParaRPr kumimoji="0" lang="en-US" sz="1300" b="0" i="0" u="none" strike="noStrike" cap="none" normalizeH="0" baseline="0" dirty="0" smtClean="0">
                        <a:ln>
                          <a:noFill/>
                        </a:ln>
                        <a:solidFill>
                          <a:schemeClr val="tx1"/>
                        </a:solidFill>
                        <a:effectLst/>
                        <a:latin typeface="Times New Roman" pitchFamily="18"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dirty="0" smtClean="0">
                          <a:ln>
                            <a:noFill/>
                          </a:ln>
                          <a:solidFill>
                            <a:schemeClr val="tx1"/>
                          </a:solidFill>
                          <a:effectLst/>
                          <a:latin typeface="Times New Roman" pitchFamily="18" charset="0"/>
                          <a:cs typeface="Times New Roman" pitchFamily="18" charset="0"/>
                        </a:rPr>
                        <a:t>Each required contact shall include at least one caregiver and one child. During the course of a month, each caregiver and each child in the household shall be contacted at least once.</a:t>
                      </a:r>
                      <a:endParaRPr kumimoji="0" lang="en-US" sz="1300" b="0" i="0" u="none" strike="noStrike" cap="none" normalizeH="0" baseline="0" dirty="0" smtClean="0">
                        <a:ln>
                          <a:noFill/>
                        </a:ln>
                        <a:solidFill>
                          <a:schemeClr val="tx1"/>
                        </a:solidFill>
                        <a:effectLst/>
                        <a:latin typeface="Times New Roman" pitchFamily="18"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1082102">
                <a:tc>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dirty="0" smtClean="0">
                          <a:ln>
                            <a:noFill/>
                          </a:ln>
                          <a:solidFill>
                            <a:schemeClr val="tx1"/>
                          </a:solidFill>
                          <a:effectLst/>
                          <a:latin typeface="Times New Roman" pitchFamily="18" charset="0"/>
                          <a:cs typeface="Times New Roman" pitchFamily="18" charset="0"/>
                        </a:rPr>
                        <a:t>Designated Contacts</a:t>
                      </a:r>
                      <a:endParaRPr kumimoji="0" lang="en-US" sz="1300" b="0" i="0" u="none" strike="noStrike" cap="none" normalizeH="0" baseline="0" dirty="0" smtClean="0">
                        <a:ln>
                          <a:noFill/>
                        </a:ln>
                        <a:solidFill>
                          <a:schemeClr val="tx1"/>
                        </a:solidFill>
                        <a:effectLst/>
                        <a:latin typeface="Times New Roman" pitchFamily="18" charset="0"/>
                      </a:endParaRPr>
                    </a:p>
                  </a:txBody>
                  <a:tcPr marT="45722" marB="4572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tab pos="-914400" algn="l"/>
                        </a:tabLst>
                      </a:pPr>
                      <a:r>
                        <a:rPr kumimoji="0" lang="en-US" sz="1300" b="0" i="0" u="none" strike="noStrike" cap="none" normalizeH="0" baseline="0" dirty="0" smtClean="0">
                          <a:ln>
                            <a:noFill/>
                          </a:ln>
                          <a:solidFill>
                            <a:schemeClr val="tx1"/>
                          </a:solidFill>
                          <a:effectLst/>
                          <a:latin typeface="Times New Roman" pitchFamily="18" charset="0"/>
                          <a:cs typeface="Times New Roman" pitchFamily="18" charset="0"/>
                        </a:rPr>
                        <a:t>The ongoing worker/supervisor/service team may delegate face-to-face contacts to providers with a contractual relationship to the agency and/or other agency staff, such as social work aides.  However, the ongoing worker must always maintain at least one face-to-face contact with the caregiver and child per month, as well as monthly contact with the service provider designated to replace the ongoing worker’s face-to-face contacts.</a:t>
                      </a:r>
                      <a:endParaRPr kumimoji="0" lang="en-US" sz="1300" b="0" i="0" u="none" strike="noStrike" cap="none" normalizeH="0" baseline="0" dirty="0" smtClean="0">
                        <a:ln>
                          <a:noFill/>
                        </a:ln>
                        <a:solidFill>
                          <a:schemeClr val="tx1"/>
                        </a:solidFill>
                        <a:effectLst/>
                        <a:latin typeface="Times New Roman" pitchFamily="18" charset="0"/>
                      </a:endParaRPr>
                    </a:p>
                  </a:txBody>
                  <a:tcPr marT="45722" marB="45722"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1219200" y="1143000"/>
            <a:ext cx="7924800" cy="381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912813">
              <a:defRPr b="1">
                <a:solidFill>
                  <a:schemeClr val="tx1"/>
                </a:solidFill>
                <a:latin typeface="Arial" panose="020B0604020202020204" pitchFamily="34" charset="0"/>
              </a:defRPr>
            </a:lvl1pPr>
            <a:lvl2pPr marL="742950" indent="-285750" defTabSz="912813">
              <a:defRPr b="1">
                <a:solidFill>
                  <a:schemeClr val="tx1"/>
                </a:solidFill>
                <a:latin typeface="Arial" panose="020B0604020202020204" pitchFamily="34" charset="0"/>
              </a:defRPr>
            </a:lvl2pPr>
            <a:lvl3pPr marL="1143000" indent="-228600" defTabSz="912813">
              <a:defRPr b="1">
                <a:solidFill>
                  <a:schemeClr val="tx1"/>
                </a:solidFill>
                <a:latin typeface="Arial" panose="020B0604020202020204" pitchFamily="34" charset="0"/>
              </a:defRPr>
            </a:lvl3pPr>
            <a:lvl4pPr marL="1600200" indent="-228600" defTabSz="912813">
              <a:defRPr b="1">
                <a:solidFill>
                  <a:schemeClr val="tx1"/>
                </a:solidFill>
                <a:latin typeface="Arial" panose="020B0604020202020204" pitchFamily="34" charset="0"/>
              </a:defRPr>
            </a:lvl4pPr>
            <a:lvl5pPr marL="2057400" indent="-228600" defTabSz="912813">
              <a:defRPr b="1">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b="1">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b="1">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b="1">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dirty="0"/>
          </a:p>
        </p:txBody>
      </p:sp>
      <p:graphicFrame>
        <p:nvGraphicFramePr>
          <p:cNvPr id="151869" name="Group 317"/>
          <p:cNvGraphicFramePr>
            <a:graphicFrameLocks noGrp="1"/>
          </p:cNvGraphicFramePr>
          <p:nvPr>
            <p:extLst>
              <p:ext uri="{D42A27DB-BD31-4B8C-83A1-F6EECF244321}">
                <p14:modId xmlns:p14="http://schemas.microsoft.com/office/powerpoint/2010/main" val="3560189411"/>
              </p:ext>
            </p:extLst>
          </p:nvPr>
        </p:nvGraphicFramePr>
        <p:xfrm>
          <a:off x="762000" y="533400"/>
          <a:ext cx="7620000" cy="5729289"/>
        </p:xfrm>
        <a:graphic>
          <a:graphicData uri="http://schemas.openxmlformats.org/drawingml/2006/table">
            <a:tbl>
              <a:tblPr/>
              <a:tblGrid>
                <a:gridCol w="1684338"/>
                <a:gridCol w="5935662"/>
              </a:tblGrid>
              <a:tr h="322263">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tab pos="0" algn="l"/>
                          <a:tab pos="552450" algn="ctr"/>
                          <a:tab pos="685800" algn="l"/>
                          <a:tab pos="914400" algn="l"/>
                          <a:tab pos="1143000" algn="l"/>
                          <a:tab pos="1371600" algn="l"/>
                          <a:tab pos="1828800" algn="l"/>
                          <a:tab pos="2286000" algn="l"/>
                          <a:tab pos="2743200" algn="l"/>
                          <a:tab pos="3200400" algn="l"/>
                          <a:tab pos="3657600" algn="l"/>
                          <a:tab pos="4114800" algn="l"/>
                          <a:tab pos="4572000" algn="l"/>
                          <a:tab pos="5029200" algn="l"/>
                          <a:tab pos="5486400" algn="l"/>
                          <a:tab pos="5943600" algn="l"/>
                          <a:tab pos="6343650" algn="l"/>
                        </a:tabLst>
                      </a:pPr>
                      <a:r>
                        <a:rPr kumimoji="0" lang="en-US" sz="1300" b="1" i="0" u="none" strike="noStrike" cap="none" normalizeH="0" baseline="0" dirty="0" smtClean="0">
                          <a:ln>
                            <a:noFill/>
                          </a:ln>
                          <a:solidFill>
                            <a:srgbClr val="000000"/>
                          </a:solidFill>
                          <a:effectLst/>
                          <a:latin typeface="Times New Roman" pitchFamily="18" charset="0"/>
                          <a:cs typeface="Times New Roman" pitchFamily="18" charset="0"/>
                        </a:rPr>
                        <a:t>CONTACT GUIDELINES FOR FAMILY REUNIFICATION CASES</a:t>
                      </a:r>
                      <a:endParaRPr kumimoji="0" lang="en-US" sz="1300" b="0" i="0" u="none" strike="noStrike" cap="none" normalizeH="0" baseline="0" dirty="0" smtClean="0">
                        <a:ln>
                          <a:noFill/>
                        </a:ln>
                        <a:solidFill>
                          <a:schemeClr val="tx1"/>
                        </a:solidFill>
                        <a:effectLst/>
                        <a:latin typeface="Times New Roman" pitchFamily="18"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304800">
                <a:tc>
                  <a:txBody>
                    <a:bodyPr/>
                    <a:lstStyle/>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0" algn="l"/>
                          <a:tab pos="228600" algn="l"/>
                          <a:tab pos="457200" algn="l"/>
                          <a:tab pos="685800" algn="l"/>
                          <a:tab pos="914400" algn="l"/>
                          <a:tab pos="1143000" algn="l"/>
                          <a:tab pos="1371600" algn="l"/>
                          <a:tab pos="1828800" algn="l"/>
                          <a:tab pos="2286000" algn="l"/>
                          <a:tab pos="2743200" algn="l"/>
                          <a:tab pos="3200400" algn="l"/>
                          <a:tab pos="3657600" algn="l"/>
                          <a:tab pos="4114800" algn="l"/>
                          <a:tab pos="4572000" algn="l"/>
                          <a:tab pos="5029200" algn="l"/>
                          <a:tab pos="5486400" algn="l"/>
                          <a:tab pos="5943600" algn="l"/>
                          <a:tab pos="6343650" algn="l"/>
                        </a:tabLst>
                      </a:pPr>
                      <a:r>
                        <a:rPr kumimoji="0" lang="en-US" sz="1300" b="1" i="0" u="none" strike="noStrike" cap="none" normalizeH="0" baseline="0" dirty="0" smtClean="0">
                          <a:ln>
                            <a:noFill/>
                          </a:ln>
                          <a:solidFill>
                            <a:srgbClr val="000000"/>
                          </a:solidFill>
                          <a:effectLst/>
                          <a:latin typeface="Times New Roman" pitchFamily="18" charset="0"/>
                          <a:cs typeface="Times New Roman" pitchFamily="18" charset="0"/>
                        </a:rPr>
                        <a:t>Risk Level</a:t>
                      </a:r>
                      <a:endParaRPr kumimoji="0" lang="en-US" sz="1300" b="0" i="0" u="none" strike="noStrike" cap="none" normalizeH="0" baseline="0" dirty="0" smtClean="0">
                        <a:ln>
                          <a:noFill/>
                        </a:ln>
                        <a:solidFill>
                          <a:schemeClr val="tx1"/>
                        </a:solidFill>
                        <a:effectLst/>
                        <a:latin typeface="Times New Roman"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0" algn="l"/>
                          <a:tab pos="228600" algn="l"/>
                          <a:tab pos="457200" algn="l"/>
                          <a:tab pos="685800" algn="l"/>
                          <a:tab pos="914400" algn="l"/>
                          <a:tab pos="1143000" algn="l"/>
                          <a:tab pos="1371600" algn="l"/>
                          <a:tab pos="1828800" algn="l"/>
                          <a:tab pos="2286000" algn="l"/>
                          <a:tab pos="2743200" algn="l"/>
                          <a:tab pos="3200400" algn="l"/>
                          <a:tab pos="3657600" algn="l"/>
                          <a:tab pos="4114800" algn="l"/>
                          <a:tab pos="4572000" algn="l"/>
                          <a:tab pos="5029200" algn="l"/>
                          <a:tab pos="5486400" algn="l"/>
                          <a:tab pos="5943600" algn="l"/>
                          <a:tab pos="6343650" algn="l"/>
                        </a:tabLst>
                      </a:pPr>
                      <a:r>
                        <a:rPr kumimoji="0" lang="en-US" sz="1300" b="1" i="0" u="none" strike="noStrike" cap="none" normalizeH="0" baseline="0" dirty="0" smtClean="0">
                          <a:ln>
                            <a:noFill/>
                          </a:ln>
                          <a:solidFill>
                            <a:srgbClr val="000000"/>
                          </a:solidFill>
                          <a:effectLst/>
                          <a:latin typeface="Times New Roman" pitchFamily="18" charset="0"/>
                          <a:cs typeface="Times New Roman" pitchFamily="18" charset="0"/>
                        </a:rPr>
                        <a:t>Documented Contacts with Caregiver</a:t>
                      </a:r>
                      <a:endParaRPr kumimoji="0" lang="en-US" sz="13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3875">
                <a:tc>
                  <a:txBody>
                    <a:bodyPr/>
                    <a:lstStyle/>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0" algn="l"/>
                          <a:tab pos="228600" algn="l"/>
                          <a:tab pos="457200" algn="l"/>
                          <a:tab pos="685800" algn="l"/>
                          <a:tab pos="914400" algn="l"/>
                          <a:tab pos="1143000" algn="l"/>
                          <a:tab pos="1371600" algn="l"/>
                          <a:tab pos="1828800" algn="l"/>
                          <a:tab pos="2286000" algn="l"/>
                          <a:tab pos="2743200" algn="l"/>
                          <a:tab pos="3200400" algn="l"/>
                          <a:tab pos="3657600" algn="l"/>
                          <a:tab pos="4114800" algn="l"/>
                          <a:tab pos="4572000" algn="l"/>
                          <a:tab pos="5029200" algn="l"/>
                          <a:tab pos="5486400" algn="l"/>
                          <a:tab pos="5943600" algn="l"/>
                          <a:tab pos="6343650" algn="l"/>
                        </a:tabLst>
                      </a:pPr>
                      <a:r>
                        <a:rPr kumimoji="0" lang="en-US" sz="1300" b="0" i="0" u="none" strike="noStrike" cap="none" normalizeH="0" baseline="0" dirty="0" smtClean="0">
                          <a:ln>
                            <a:noFill/>
                          </a:ln>
                          <a:solidFill>
                            <a:srgbClr val="000000"/>
                          </a:solidFill>
                          <a:effectLst/>
                          <a:latin typeface="Times New Roman" pitchFamily="18" charset="0"/>
                          <a:cs typeface="Times New Roman" pitchFamily="18" charset="0"/>
                        </a:rPr>
                        <a:t>Low</a:t>
                      </a:r>
                      <a:endParaRPr kumimoji="0" lang="en-US" sz="1300" b="0" i="0" u="none" strike="noStrike" cap="none" normalizeH="0" baseline="0" dirty="0" smtClean="0">
                        <a:ln>
                          <a:noFill/>
                        </a:ln>
                        <a:solidFill>
                          <a:schemeClr val="tx1"/>
                        </a:solidFill>
                        <a:effectLst/>
                        <a:latin typeface="Times New Roman"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0" algn="l"/>
                          <a:tab pos="228600" algn="l"/>
                          <a:tab pos="457200" algn="l"/>
                          <a:tab pos="685800" algn="l"/>
                          <a:tab pos="914400" algn="l"/>
                          <a:tab pos="1143000" algn="l"/>
                          <a:tab pos="1371600" algn="l"/>
                          <a:tab pos="1828800" algn="l"/>
                          <a:tab pos="2286000" algn="l"/>
                          <a:tab pos="2743200" algn="l"/>
                          <a:tab pos="3200400" algn="l"/>
                          <a:tab pos="3657600" algn="l"/>
                          <a:tab pos="4114800" algn="l"/>
                          <a:tab pos="4572000" algn="l"/>
                          <a:tab pos="5029200" algn="l"/>
                          <a:tab pos="5486400" algn="l"/>
                          <a:tab pos="5943600" algn="l"/>
                          <a:tab pos="6343650" algn="l"/>
                        </a:tabLst>
                      </a:pPr>
                      <a:r>
                        <a:rPr kumimoji="0" lang="en-US" sz="1300" b="0" i="0" u="none" strike="noStrike" cap="none" normalizeH="0" baseline="0" dirty="0" smtClean="0">
                          <a:ln>
                            <a:noFill/>
                          </a:ln>
                          <a:solidFill>
                            <a:srgbClr val="000000"/>
                          </a:solidFill>
                          <a:effectLst/>
                          <a:latin typeface="Times New Roman" pitchFamily="18" charset="0"/>
                          <a:cs typeface="Times New Roman" pitchFamily="18" charset="0"/>
                        </a:rPr>
                        <a:t>One face-to-face per month with caregiver</a:t>
                      </a:r>
                      <a:endParaRPr kumimoji="0" lang="en-US" sz="13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0" algn="l"/>
                          <a:tab pos="228600" algn="l"/>
                          <a:tab pos="457200" algn="l"/>
                          <a:tab pos="685800" algn="l"/>
                          <a:tab pos="914400" algn="l"/>
                          <a:tab pos="1143000" algn="l"/>
                          <a:tab pos="1371600" algn="l"/>
                          <a:tab pos="1828800" algn="l"/>
                          <a:tab pos="2286000" algn="l"/>
                          <a:tab pos="2743200" algn="l"/>
                          <a:tab pos="3200400" algn="l"/>
                          <a:tab pos="3657600" algn="l"/>
                          <a:tab pos="4114800" algn="l"/>
                          <a:tab pos="4572000" algn="l"/>
                          <a:tab pos="5029200" algn="l"/>
                          <a:tab pos="5486400" algn="l"/>
                          <a:tab pos="5943600" algn="l"/>
                          <a:tab pos="6343650" algn="l"/>
                        </a:tabLst>
                      </a:pPr>
                      <a:r>
                        <a:rPr kumimoji="0" lang="en-US" sz="1300" b="0" i="0" u="none" strike="noStrike" cap="none" normalizeH="0" baseline="0" dirty="0" smtClean="0">
                          <a:ln>
                            <a:noFill/>
                          </a:ln>
                          <a:solidFill>
                            <a:srgbClr val="000000"/>
                          </a:solidFill>
                          <a:effectLst/>
                          <a:latin typeface="Times New Roman" pitchFamily="18" charset="0"/>
                          <a:cs typeface="Times New Roman" pitchFamily="18" charset="0"/>
                        </a:rPr>
                        <a:t>One collateral contact</a:t>
                      </a:r>
                      <a:endParaRPr kumimoji="0" lang="en-US" sz="13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5463">
                <a:tc>
                  <a:txBody>
                    <a:bodyPr/>
                    <a:lstStyle/>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0" algn="l"/>
                          <a:tab pos="228600" algn="l"/>
                          <a:tab pos="457200" algn="l"/>
                          <a:tab pos="685800" algn="l"/>
                          <a:tab pos="914400" algn="l"/>
                          <a:tab pos="1143000" algn="l"/>
                          <a:tab pos="1371600" algn="l"/>
                          <a:tab pos="1828800" algn="l"/>
                          <a:tab pos="2286000" algn="l"/>
                          <a:tab pos="2743200" algn="l"/>
                          <a:tab pos="3200400" algn="l"/>
                          <a:tab pos="3657600" algn="l"/>
                          <a:tab pos="4114800" algn="l"/>
                          <a:tab pos="4572000" algn="l"/>
                          <a:tab pos="5029200" algn="l"/>
                          <a:tab pos="5486400" algn="l"/>
                          <a:tab pos="5943600" algn="l"/>
                          <a:tab pos="6343650" algn="l"/>
                        </a:tabLst>
                      </a:pPr>
                      <a:r>
                        <a:rPr kumimoji="0" lang="en-US" sz="1300" b="0" i="0" u="none" strike="noStrike" cap="none" normalizeH="0" baseline="0" dirty="0" smtClean="0">
                          <a:ln>
                            <a:noFill/>
                          </a:ln>
                          <a:solidFill>
                            <a:srgbClr val="000000"/>
                          </a:solidFill>
                          <a:effectLst/>
                          <a:latin typeface="Times New Roman" pitchFamily="18" charset="0"/>
                          <a:cs typeface="Times New Roman" pitchFamily="18" charset="0"/>
                        </a:rPr>
                        <a:t>Moderate</a:t>
                      </a:r>
                      <a:endParaRPr kumimoji="0" lang="en-US" sz="1300" b="0" i="0" u="none" strike="noStrike" cap="none" normalizeH="0" baseline="0" dirty="0" smtClean="0">
                        <a:ln>
                          <a:noFill/>
                        </a:ln>
                        <a:solidFill>
                          <a:schemeClr val="tx1"/>
                        </a:solidFill>
                        <a:effectLst/>
                        <a:latin typeface="Times New Roman"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0" algn="l"/>
                          <a:tab pos="228600" algn="l"/>
                          <a:tab pos="457200" algn="l"/>
                          <a:tab pos="685800" algn="l"/>
                          <a:tab pos="914400" algn="l"/>
                          <a:tab pos="1143000" algn="l"/>
                          <a:tab pos="1371600" algn="l"/>
                          <a:tab pos="1828800" algn="l"/>
                          <a:tab pos="2286000" algn="l"/>
                          <a:tab pos="2743200" algn="l"/>
                          <a:tab pos="3200400" algn="l"/>
                          <a:tab pos="3657600" algn="l"/>
                          <a:tab pos="4114800" algn="l"/>
                          <a:tab pos="4572000" algn="l"/>
                          <a:tab pos="5029200" algn="l"/>
                          <a:tab pos="5486400" algn="l"/>
                          <a:tab pos="5943600" algn="l"/>
                          <a:tab pos="6343650" algn="l"/>
                        </a:tabLst>
                      </a:pPr>
                      <a:r>
                        <a:rPr kumimoji="0" lang="en-US" sz="1300" b="0" i="0" u="none" strike="noStrike" cap="none" normalizeH="0" baseline="0" dirty="0" smtClean="0">
                          <a:ln>
                            <a:noFill/>
                          </a:ln>
                          <a:solidFill>
                            <a:srgbClr val="000000"/>
                          </a:solidFill>
                          <a:effectLst/>
                          <a:latin typeface="Times New Roman" pitchFamily="18" charset="0"/>
                          <a:cs typeface="Times New Roman" pitchFamily="18" charset="0"/>
                        </a:rPr>
                        <a:t>Two face-to-face per month with caregiver</a:t>
                      </a:r>
                      <a:endParaRPr kumimoji="0" lang="en-US" sz="13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0" algn="l"/>
                          <a:tab pos="228600" algn="l"/>
                          <a:tab pos="457200" algn="l"/>
                          <a:tab pos="685800" algn="l"/>
                          <a:tab pos="914400" algn="l"/>
                          <a:tab pos="1143000" algn="l"/>
                          <a:tab pos="1371600" algn="l"/>
                          <a:tab pos="1828800" algn="l"/>
                          <a:tab pos="2286000" algn="l"/>
                          <a:tab pos="2743200" algn="l"/>
                          <a:tab pos="3200400" algn="l"/>
                          <a:tab pos="3657600" algn="l"/>
                          <a:tab pos="4114800" algn="l"/>
                          <a:tab pos="4572000" algn="l"/>
                          <a:tab pos="5029200" algn="l"/>
                          <a:tab pos="5486400" algn="l"/>
                          <a:tab pos="5943600" algn="l"/>
                          <a:tab pos="6343650" algn="l"/>
                        </a:tabLst>
                      </a:pPr>
                      <a:r>
                        <a:rPr kumimoji="0" lang="en-US" sz="1300" b="0" i="0" u="none" strike="noStrike" cap="none" normalizeH="0" baseline="0" dirty="0" smtClean="0">
                          <a:ln>
                            <a:noFill/>
                          </a:ln>
                          <a:solidFill>
                            <a:srgbClr val="000000"/>
                          </a:solidFill>
                          <a:effectLst/>
                          <a:latin typeface="Times New Roman" pitchFamily="18" charset="0"/>
                          <a:cs typeface="Times New Roman" pitchFamily="18" charset="0"/>
                        </a:rPr>
                        <a:t>Two collateral contacts</a:t>
                      </a:r>
                      <a:endParaRPr kumimoji="0" lang="en-US" sz="13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3399">
                <a:tc>
                  <a:txBody>
                    <a:bodyPr/>
                    <a:lstStyle/>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0" algn="l"/>
                          <a:tab pos="228600" algn="l"/>
                          <a:tab pos="457200" algn="l"/>
                          <a:tab pos="685800" algn="l"/>
                          <a:tab pos="914400" algn="l"/>
                          <a:tab pos="1143000" algn="l"/>
                          <a:tab pos="1371600" algn="l"/>
                          <a:tab pos="1828800" algn="l"/>
                          <a:tab pos="2286000" algn="l"/>
                          <a:tab pos="2743200" algn="l"/>
                          <a:tab pos="3200400" algn="l"/>
                          <a:tab pos="3657600" algn="l"/>
                          <a:tab pos="4114800" algn="l"/>
                          <a:tab pos="4572000" algn="l"/>
                          <a:tab pos="5029200" algn="l"/>
                          <a:tab pos="5486400" algn="l"/>
                          <a:tab pos="5943600" algn="l"/>
                          <a:tab pos="6343650" algn="l"/>
                        </a:tabLst>
                      </a:pPr>
                      <a:r>
                        <a:rPr kumimoji="0" lang="en-US" sz="1300" b="0" i="0" u="none" strike="noStrike" cap="none" normalizeH="0" baseline="0" dirty="0" smtClean="0">
                          <a:ln>
                            <a:noFill/>
                          </a:ln>
                          <a:solidFill>
                            <a:srgbClr val="000000"/>
                          </a:solidFill>
                          <a:effectLst/>
                          <a:latin typeface="Times New Roman" pitchFamily="18" charset="0"/>
                          <a:cs typeface="Times New Roman" pitchFamily="18" charset="0"/>
                        </a:rPr>
                        <a:t>High</a:t>
                      </a:r>
                      <a:endParaRPr kumimoji="0" lang="en-US" sz="1300" b="0" i="0" u="none" strike="noStrike" cap="none" normalizeH="0" baseline="0" dirty="0" smtClean="0">
                        <a:ln>
                          <a:noFill/>
                        </a:ln>
                        <a:solidFill>
                          <a:schemeClr val="tx1"/>
                        </a:solidFill>
                        <a:effectLst/>
                        <a:latin typeface="Times New Roman"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0" algn="l"/>
                          <a:tab pos="228600" algn="l"/>
                          <a:tab pos="457200" algn="l"/>
                          <a:tab pos="685800" algn="l"/>
                          <a:tab pos="914400" algn="l"/>
                          <a:tab pos="1143000" algn="l"/>
                          <a:tab pos="1371600" algn="l"/>
                          <a:tab pos="1828800" algn="l"/>
                          <a:tab pos="2286000" algn="l"/>
                          <a:tab pos="2743200" algn="l"/>
                          <a:tab pos="3200400" algn="l"/>
                          <a:tab pos="3657600" algn="l"/>
                          <a:tab pos="4114800" algn="l"/>
                          <a:tab pos="4572000" algn="l"/>
                          <a:tab pos="5029200" algn="l"/>
                          <a:tab pos="5486400" algn="l"/>
                          <a:tab pos="5943600" algn="l"/>
                          <a:tab pos="6343650" algn="l"/>
                        </a:tabLst>
                      </a:pPr>
                      <a:r>
                        <a:rPr kumimoji="0" lang="en-US" sz="1300" b="0" i="0" u="none" strike="noStrike" cap="none" normalizeH="0" baseline="0" dirty="0" smtClean="0">
                          <a:ln>
                            <a:noFill/>
                          </a:ln>
                          <a:solidFill>
                            <a:srgbClr val="000000"/>
                          </a:solidFill>
                          <a:effectLst/>
                          <a:latin typeface="Times New Roman" pitchFamily="18" charset="0"/>
                          <a:cs typeface="Times New Roman" pitchFamily="18" charset="0"/>
                        </a:rPr>
                        <a:t>Three face-to-face per month with caregiver</a:t>
                      </a:r>
                      <a:endParaRPr kumimoji="0" lang="en-US" sz="13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0" algn="l"/>
                          <a:tab pos="228600" algn="l"/>
                          <a:tab pos="457200" algn="l"/>
                          <a:tab pos="685800" algn="l"/>
                          <a:tab pos="914400" algn="l"/>
                          <a:tab pos="1143000" algn="l"/>
                          <a:tab pos="1371600" algn="l"/>
                          <a:tab pos="1828800" algn="l"/>
                          <a:tab pos="2286000" algn="l"/>
                          <a:tab pos="2743200" algn="l"/>
                          <a:tab pos="3200400" algn="l"/>
                          <a:tab pos="3657600" algn="l"/>
                          <a:tab pos="4114800" algn="l"/>
                          <a:tab pos="4572000" algn="l"/>
                          <a:tab pos="5029200" algn="l"/>
                          <a:tab pos="5486400" algn="l"/>
                          <a:tab pos="5943600" algn="l"/>
                          <a:tab pos="6343650" algn="l"/>
                        </a:tabLst>
                      </a:pPr>
                      <a:r>
                        <a:rPr kumimoji="0" lang="en-US" sz="1300" b="0" i="0" u="none" strike="noStrike" cap="none" normalizeH="0" baseline="0" dirty="0" smtClean="0">
                          <a:ln>
                            <a:noFill/>
                          </a:ln>
                          <a:solidFill>
                            <a:srgbClr val="000000"/>
                          </a:solidFill>
                          <a:effectLst/>
                          <a:latin typeface="Times New Roman" pitchFamily="18" charset="0"/>
                          <a:cs typeface="Times New Roman" pitchFamily="18" charset="0"/>
                        </a:rPr>
                        <a:t>Three collateral contacts</a:t>
                      </a:r>
                      <a:endParaRPr kumimoji="0" lang="en-US" sz="13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25463">
                <a:tc>
                  <a:txBody>
                    <a:bodyPr/>
                    <a:lstStyle/>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0" algn="l"/>
                          <a:tab pos="228600" algn="l"/>
                          <a:tab pos="457200" algn="l"/>
                          <a:tab pos="685800" algn="l"/>
                          <a:tab pos="914400" algn="l"/>
                          <a:tab pos="1143000" algn="l"/>
                          <a:tab pos="1371600" algn="l"/>
                          <a:tab pos="1828800" algn="l"/>
                          <a:tab pos="2286000" algn="l"/>
                          <a:tab pos="2743200" algn="l"/>
                          <a:tab pos="3200400" algn="l"/>
                          <a:tab pos="3657600" algn="l"/>
                          <a:tab pos="4114800" algn="l"/>
                          <a:tab pos="4572000" algn="l"/>
                          <a:tab pos="5029200" algn="l"/>
                          <a:tab pos="5486400" algn="l"/>
                          <a:tab pos="5943600" algn="l"/>
                          <a:tab pos="6343650" algn="l"/>
                        </a:tabLst>
                      </a:pPr>
                      <a:r>
                        <a:rPr kumimoji="0" lang="en-US" sz="1300" b="0" i="0" u="none" strike="noStrike" cap="none" normalizeH="0" baseline="0" dirty="0" smtClean="0">
                          <a:ln>
                            <a:noFill/>
                          </a:ln>
                          <a:solidFill>
                            <a:srgbClr val="000000"/>
                          </a:solidFill>
                          <a:effectLst/>
                          <a:latin typeface="Times New Roman" pitchFamily="18" charset="0"/>
                          <a:cs typeface="Times New Roman" pitchFamily="18" charset="0"/>
                        </a:rPr>
                        <a:t>Very High</a:t>
                      </a:r>
                      <a:endParaRPr kumimoji="0" lang="en-US" sz="1300" b="0" i="0" u="none" strike="noStrike" cap="none" normalizeH="0" baseline="0" dirty="0" smtClean="0">
                        <a:ln>
                          <a:noFill/>
                        </a:ln>
                        <a:solidFill>
                          <a:schemeClr val="tx1"/>
                        </a:solidFill>
                        <a:effectLst/>
                        <a:latin typeface="Times New Roman"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0" algn="l"/>
                          <a:tab pos="228600" algn="l"/>
                          <a:tab pos="457200" algn="l"/>
                          <a:tab pos="685800" algn="l"/>
                          <a:tab pos="914400" algn="l"/>
                          <a:tab pos="1143000" algn="l"/>
                          <a:tab pos="1371600" algn="l"/>
                          <a:tab pos="1828800" algn="l"/>
                          <a:tab pos="2286000" algn="l"/>
                          <a:tab pos="2743200" algn="l"/>
                          <a:tab pos="3200400" algn="l"/>
                          <a:tab pos="3657600" algn="l"/>
                          <a:tab pos="4114800" algn="l"/>
                          <a:tab pos="4572000" algn="l"/>
                          <a:tab pos="5029200" algn="l"/>
                          <a:tab pos="5486400" algn="l"/>
                          <a:tab pos="5943600" algn="l"/>
                          <a:tab pos="6343650" algn="l"/>
                        </a:tabLst>
                      </a:pPr>
                      <a:r>
                        <a:rPr kumimoji="0" lang="en-US" sz="1300" b="0" i="0" u="none" strike="noStrike" cap="none" normalizeH="0" baseline="0" dirty="0" smtClean="0">
                          <a:ln>
                            <a:noFill/>
                          </a:ln>
                          <a:solidFill>
                            <a:srgbClr val="000000"/>
                          </a:solidFill>
                          <a:effectLst/>
                          <a:latin typeface="Times New Roman" pitchFamily="18" charset="0"/>
                          <a:cs typeface="Times New Roman" pitchFamily="18" charset="0"/>
                        </a:rPr>
                        <a:t>Three face-to-face per month with caregiver</a:t>
                      </a:r>
                      <a:endParaRPr kumimoji="0" lang="en-US" sz="13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0" algn="l"/>
                          <a:tab pos="228600" algn="l"/>
                          <a:tab pos="457200" algn="l"/>
                          <a:tab pos="685800" algn="l"/>
                          <a:tab pos="914400" algn="l"/>
                          <a:tab pos="1143000" algn="l"/>
                          <a:tab pos="1371600" algn="l"/>
                          <a:tab pos="1828800" algn="l"/>
                          <a:tab pos="2286000" algn="l"/>
                          <a:tab pos="2743200" algn="l"/>
                          <a:tab pos="3200400" algn="l"/>
                          <a:tab pos="3657600" algn="l"/>
                          <a:tab pos="4114800" algn="l"/>
                          <a:tab pos="4572000" algn="l"/>
                          <a:tab pos="5029200" algn="l"/>
                          <a:tab pos="5486400" algn="l"/>
                          <a:tab pos="5943600" algn="l"/>
                          <a:tab pos="6343650" algn="l"/>
                        </a:tabLst>
                      </a:pPr>
                      <a:r>
                        <a:rPr kumimoji="0" lang="en-US" sz="1300" b="0" i="0" u="none" strike="noStrike" cap="none" normalizeH="0" baseline="0" dirty="0" smtClean="0">
                          <a:ln>
                            <a:noFill/>
                          </a:ln>
                          <a:solidFill>
                            <a:srgbClr val="000000"/>
                          </a:solidFill>
                          <a:effectLst/>
                          <a:latin typeface="Times New Roman" pitchFamily="18" charset="0"/>
                          <a:cs typeface="Times New Roman" pitchFamily="18" charset="0"/>
                        </a:rPr>
                        <a:t>Three collateral contacts</a:t>
                      </a:r>
                      <a:endParaRPr kumimoji="0" lang="en-US" sz="13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2263">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Times New Roman"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0" algn="l"/>
                          <a:tab pos="228600" algn="l"/>
                          <a:tab pos="457200" algn="l"/>
                          <a:tab pos="685800" algn="l"/>
                          <a:tab pos="914400" algn="l"/>
                          <a:tab pos="1143000" algn="l"/>
                          <a:tab pos="1371600" algn="l"/>
                          <a:tab pos="1828800" algn="l"/>
                          <a:tab pos="2286000" algn="l"/>
                          <a:tab pos="2743200" algn="l"/>
                          <a:tab pos="3200400" algn="l"/>
                          <a:tab pos="3657600" algn="l"/>
                          <a:tab pos="4114800" algn="l"/>
                          <a:tab pos="4572000" algn="l"/>
                          <a:tab pos="5029200" algn="l"/>
                          <a:tab pos="5486400" algn="l"/>
                          <a:tab pos="5943600" algn="l"/>
                          <a:tab pos="6343650" algn="l"/>
                        </a:tabLst>
                      </a:pPr>
                      <a:r>
                        <a:rPr kumimoji="0" lang="en-US" sz="1300" b="1" i="0" u="none" strike="noStrike" cap="none" normalizeH="0" baseline="0" dirty="0" smtClean="0">
                          <a:ln>
                            <a:noFill/>
                          </a:ln>
                          <a:solidFill>
                            <a:srgbClr val="000000"/>
                          </a:solidFill>
                          <a:effectLst/>
                          <a:latin typeface="Times New Roman" pitchFamily="18" charset="0"/>
                          <a:cs typeface="Times New Roman" pitchFamily="18" charset="0"/>
                        </a:rPr>
                        <a:t>Documented Contacts with Children</a:t>
                      </a:r>
                      <a:endParaRPr kumimoji="0" lang="en-US" sz="13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1950">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0" algn="l"/>
                          <a:tab pos="228600" algn="l"/>
                          <a:tab pos="457200" algn="l"/>
                          <a:tab pos="685800" algn="l"/>
                          <a:tab pos="914400" algn="l"/>
                          <a:tab pos="1143000" algn="l"/>
                          <a:tab pos="1371600" algn="l"/>
                          <a:tab pos="1828800" algn="l"/>
                          <a:tab pos="2286000" algn="l"/>
                          <a:tab pos="2743200" algn="l"/>
                          <a:tab pos="3200400" algn="l"/>
                          <a:tab pos="3657600" algn="l"/>
                          <a:tab pos="4114800" algn="l"/>
                          <a:tab pos="4572000" algn="l"/>
                          <a:tab pos="5029200" algn="l"/>
                          <a:tab pos="5486400" algn="l"/>
                          <a:tab pos="5943600" algn="l"/>
                          <a:tab pos="6343650" algn="l"/>
                        </a:tabLst>
                      </a:pPr>
                      <a:r>
                        <a:rPr kumimoji="0" lang="en-US" sz="1300" b="0" i="0" u="none" strike="noStrike" cap="none" normalizeH="0" baseline="0" dirty="0" smtClean="0">
                          <a:ln>
                            <a:noFill/>
                          </a:ln>
                          <a:solidFill>
                            <a:srgbClr val="000000"/>
                          </a:solidFill>
                          <a:effectLst/>
                          <a:latin typeface="Times New Roman" pitchFamily="18" charset="0"/>
                          <a:cs typeface="Times New Roman" pitchFamily="18" charset="0"/>
                        </a:rPr>
                        <a:t>At least one face-to-face per month with each child</a:t>
                      </a:r>
                      <a:endParaRPr kumimoji="0" lang="en-US" sz="13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3850">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0" algn="l"/>
                          <a:tab pos="228600" algn="l"/>
                          <a:tab pos="457200" algn="l"/>
                          <a:tab pos="685800" algn="l"/>
                          <a:tab pos="914400" algn="l"/>
                          <a:tab pos="1143000" algn="l"/>
                          <a:tab pos="1371600" algn="l"/>
                          <a:tab pos="1828800" algn="l"/>
                          <a:tab pos="2286000" algn="l"/>
                          <a:tab pos="2743200" algn="l"/>
                          <a:tab pos="3200400" algn="l"/>
                          <a:tab pos="3657600" algn="l"/>
                          <a:tab pos="4114800" algn="l"/>
                          <a:tab pos="4572000" algn="l"/>
                          <a:tab pos="5029200" algn="l"/>
                          <a:tab pos="5486400" algn="l"/>
                          <a:tab pos="5943600" algn="l"/>
                          <a:tab pos="6343650" algn="l"/>
                        </a:tabLst>
                      </a:pPr>
                      <a:r>
                        <a:rPr kumimoji="0" lang="en-US" sz="1300" b="1" i="0" u="none" strike="noStrike" cap="none" normalizeH="0" baseline="0" dirty="0" smtClean="0">
                          <a:ln>
                            <a:noFill/>
                          </a:ln>
                          <a:solidFill>
                            <a:srgbClr val="000000"/>
                          </a:solidFill>
                          <a:effectLst/>
                          <a:latin typeface="Times New Roman" pitchFamily="18" charset="0"/>
                          <a:cs typeface="Times New Roman" pitchFamily="18" charset="0"/>
                        </a:rPr>
                        <a:t>Additional Considerations</a:t>
                      </a:r>
                      <a:endParaRPr kumimoji="0" lang="en-US" sz="1300" b="0" i="0" u="none" strike="noStrike" cap="none" normalizeH="0" baseline="0" dirty="0" smtClean="0">
                        <a:ln>
                          <a:noFill/>
                        </a:ln>
                        <a:solidFill>
                          <a:schemeClr val="tx1"/>
                        </a:solidFill>
                        <a:effectLst/>
                        <a:latin typeface="Times New Roman" pitchFamily="18" charset="0"/>
                      </a:endParaRPr>
                    </a:p>
                  </a:txBody>
                  <a:tcP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522288">
                <a:tc>
                  <a:txBody>
                    <a:bodyPr/>
                    <a:lstStyle/>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0" algn="l"/>
                          <a:tab pos="228600" algn="l"/>
                          <a:tab pos="457200" algn="l"/>
                          <a:tab pos="685800" algn="l"/>
                          <a:tab pos="914400" algn="l"/>
                          <a:tab pos="1143000" algn="l"/>
                          <a:tab pos="1371600" algn="l"/>
                          <a:tab pos="1828800" algn="l"/>
                          <a:tab pos="2286000" algn="l"/>
                          <a:tab pos="2743200" algn="l"/>
                          <a:tab pos="3200400" algn="l"/>
                          <a:tab pos="3657600" algn="l"/>
                          <a:tab pos="4114800" algn="l"/>
                          <a:tab pos="4572000" algn="l"/>
                          <a:tab pos="5029200" algn="l"/>
                          <a:tab pos="5486400" algn="l"/>
                          <a:tab pos="5943600" algn="l"/>
                          <a:tab pos="6343650" algn="l"/>
                        </a:tabLst>
                      </a:pPr>
                      <a:r>
                        <a:rPr kumimoji="0" lang="en-US" sz="1300" b="0" i="0" u="none" strike="noStrike" cap="none" normalizeH="0" baseline="0" dirty="0" smtClean="0">
                          <a:ln>
                            <a:noFill/>
                          </a:ln>
                          <a:solidFill>
                            <a:srgbClr val="000000"/>
                          </a:solidFill>
                          <a:effectLst/>
                          <a:latin typeface="Times New Roman" pitchFamily="18" charset="0"/>
                          <a:cs typeface="Times New Roman" pitchFamily="18" charset="0"/>
                        </a:rPr>
                        <a:t>Contact Definition</a:t>
                      </a:r>
                      <a:endParaRPr kumimoji="0" lang="en-US" sz="1300" b="0" i="0" u="none" strike="noStrike" cap="none" normalizeH="0" baseline="0" dirty="0" smtClean="0">
                        <a:ln>
                          <a:noFill/>
                        </a:ln>
                        <a:solidFill>
                          <a:schemeClr val="tx1"/>
                        </a:solidFill>
                        <a:effectLst/>
                        <a:latin typeface="Times New Roman"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0" algn="l"/>
                          <a:tab pos="228600" algn="l"/>
                          <a:tab pos="457200" algn="l"/>
                          <a:tab pos="685800" algn="l"/>
                          <a:tab pos="914400" algn="l"/>
                          <a:tab pos="1143000" algn="l"/>
                          <a:tab pos="1371600" algn="l"/>
                          <a:tab pos="1828800" algn="l"/>
                          <a:tab pos="2286000" algn="l"/>
                          <a:tab pos="2743200" algn="l"/>
                          <a:tab pos="3200400" algn="l"/>
                          <a:tab pos="3657600" algn="l"/>
                          <a:tab pos="4114800" algn="l"/>
                          <a:tab pos="4572000" algn="l"/>
                          <a:tab pos="5029200" algn="l"/>
                          <a:tab pos="5486400" algn="l"/>
                          <a:tab pos="5943600" algn="l"/>
                          <a:tab pos="6343650" algn="l"/>
                        </a:tabLst>
                      </a:pPr>
                      <a:r>
                        <a:rPr kumimoji="0" lang="en-US" sz="1300" b="0" i="0" u="none" strike="noStrike" cap="none" normalizeH="0" baseline="0" dirty="0" smtClean="0">
                          <a:ln>
                            <a:noFill/>
                          </a:ln>
                          <a:solidFill>
                            <a:srgbClr val="000000"/>
                          </a:solidFill>
                          <a:effectLst/>
                          <a:latin typeface="Times New Roman" pitchFamily="18" charset="0"/>
                          <a:cs typeface="Times New Roman" pitchFamily="18" charset="0"/>
                        </a:rPr>
                        <a:t>During the course of a month, each caregiver and each child shall be contacted at least once.</a:t>
                      </a:r>
                      <a:endParaRPr kumimoji="0" lang="en-US" sz="13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4850">
                <a:tc>
                  <a:txBody>
                    <a:bodyPr/>
                    <a:lstStyle/>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0" algn="l"/>
                          <a:tab pos="228600" algn="l"/>
                          <a:tab pos="457200" algn="l"/>
                          <a:tab pos="685800" algn="l"/>
                          <a:tab pos="914400" algn="l"/>
                          <a:tab pos="1143000" algn="l"/>
                          <a:tab pos="1371600" algn="l"/>
                          <a:tab pos="1828800" algn="l"/>
                          <a:tab pos="2286000" algn="l"/>
                          <a:tab pos="2743200" algn="l"/>
                          <a:tab pos="3200400" algn="l"/>
                          <a:tab pos="3657600" algn="l"/>
                          <a:tab pos="4114800" algn="l"/>
                          <a:tab pos="4572000" algn="l"/>
                          <a:tab pos="5029200" algn="l"/>
                          <a:tab pos="5486400" algn="l"/>
                          <a:tab pos="5943600" algn="l"/>
                          <a:tab pos="6343650" algn="l"/>
                        </a:tabLst>
                      </a:pPr>
                      <a:r>
                        <a:rPr kumimoji="0" lang="en-US" sz="1300" b="0" i="0" u="none" strike="noStrike" cap="none" normalizeH="0" baseline="0" dirty="0" smtClean="0">
                          <a:ln>
                            <a:noFill/>
                          </a:ln>
                          <a:solidFill>
                            <a:srgbClr val="000000"/>
                          </a:solidFill>
                          <a:effectLst/>
                          <a:latin typeface="Times New Roman" pitchFamily="18" charset="0"/>
                          <a:cs typeface="Times New Roman" pitchFamily="18" charset="0"/>
                        </a:rPr>
                        <a:t>Designated Contacts</a:t>
                      </a:r>
                      <a:endParaRPr kumimoji="0" lang="en-US" sz="1300" b="0" i="0" u="none" strike="noStrike" cap="none" normalizeH="0" baseline="0" dirty="0" smtClean="0">
                        <a:ln>
                          <a:noFill/>
                        </a:ln>
                        <a:solidFill>
                          <a:schemeClr val="tx1"/>
                        </a:solidFill>
                        <a:effectLst/>
                        <a:latin typeface="Times New Roman"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685800" algn="l"/>
                          <a:tab pos="-457200" algn="l"/>
                          <a:tab pos="0" algn="l"/>
                          <a:tab pos="228600" algn="l"/>
                          <a:tab pos="457200" algn="l"/>
                          <a:tab pos="685800" algn="l"/>
                          <a:tab pos="914400" algn="l"/>
                          <a:tab pos="1143000" algn="l"/>
                          <a:tab pos="1371600" algn="l"/>
                          <a:tab pos="1828800" algn="l"/>
                          <a:tab pos="2286000" algn="l"/>
                          <a:tab pos="2743200" algn="l"/>
                          <a:tab pos="3200400" algn="l"/>
                          <a:tab pos="3657600" algn="l"/>
                          <a:tab pos="4114800" algn="l"/>
                          <a:tab pos="4572000" algn="l"/>
                          <a:tab pos="5029200" algn="l"/>
                          <a:tab pos="5486400" algn="l"/>
                          <a:tab pos="5943600" algn="l"/>
                          <a:tab pos="6343650" algn="l"/>
                        </a:tabLst>
                      </a:pPr>
                      <a:r>
                        <a:rPr kumimoji="0" lang="en-US" sz="1300" b="0" i="0" u="none" strike="noStrike" cap="none" normalizeH="0" baseline="0" dirty="0" smtClean="0">
                          <a:ln>
                            <a:noFill/>
                          </a:ln>
                          <a:solidFill>
                            <a:srgbClr val="000000"/>
                          </a:solidFill>
                          <a:effectLst/>
                          <a:latin typeface="Times New Roman" pitchFamily="18" charset="0"/>
                          <a:cs typeface="Times New Roman" pitchFamily="18" charset="0"/>
                        </a:rPr>
                        <a:t>The ongoing worker must always maintain at least one face-to-face contact per month with the caregiver. However, the ongoing worker may delegate remaining contacts to service providers outlined in the case plan or other agency staff.</a:t>
                      </a:r>
                      <a:endParaRPr kumimoji="0" lang="en-US" sz="13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8825">
                <a:tc>
                  <a:txBody>
                    <a:bodyPr/>
                    <a:lstStyle/>
                    <a:p>
                      <a:pPr marL="0" marR="0" lvl="0" indent="0" algn="l" defTabSz="914400" rtl="0" eaLnBrk="0" fontAlgn="base" latinLnBrk="0" hangingPunct="0">
                        <a:lnSpc>
                          <a:spcPct val="100000"/>
                        </a:lnSpc>
                        <a:spcBef>
                          <a:spcPct val="0"/>
                        </a:spcBef>
                        <a:spcAft>
                          <a:spcPct val="0"/>
                        </a:spcAft>
                        <a:buClrTx/>
                        <a:buSzTx/>
                        <a:buFontTx/>
                        <a:buNone/>
                        <a:tabLst>
                          <a:tab pos="-685800" algn="l"/>
                          <a:tab pos="-457200" algn="l"/>
                          <a:tab pos="0" algn="l"/>
                          <a:tab pos="228600" algn="l"/>
                          <a:tab pos="457200" algn="l"/>
                          <a:tab pos="685800" algn="l"/>
                          <a:tab pos="914400" algn="l"/>
                          <a:tab pos="1143000" algn="l"/>
                          <a:tab pos="1371600" algn="l"/>
                          <a:tab pos="1828800" algn="l"/>
                          <a:tab pos="2286000" algn="l"/>
                          <a:tab pos="2743200" algn="l"/>
                          <a:tab pos="3200400" algn="l"/>
                          <a:tab pos="3657600" algn="l"/>
                          <a:tab pos="4114800" algn="l"/>
                          <a:tab pos="4572000" algn="l"/>
                          <a:tab pos="5029200" algn="l"/>
                          <a:tab pos="5486400" algn="l"/>
                          <a:tab pos="5943600" algn="l"/>
                          <a:tab pos="6343650" algn="l"/>
                        </a:tabLst>
                      </a:pPr>
                      <a:r>
                        <a:rPr kumimoji="0" lang="en-US" sz="1300" b="0" i="0" u="none" strike="noStrike" cap="none" normalizeH="0" baseline="0" dirty="0" smtClean="0">
                          <a:ln>
                            <a:noFill/>
                          </a:ln>
                          <a:solidFill>
                            <a:srgbClr val="000000"/>
                          </a:solidFill>
                          <a:effectLst/>
                          <a:latin typeface="Times New Roman" pitchFamily="18" charset="0"/>
                          <a:cs typeface="Times New Roman" pitchFamily="18" charset="0"/>
                        </a:rPr>
                        <a:t>Overrides</a:t>
                      </a:r>
                      <a:endParaRPr kumimoji="0" lang="en-US" sz="1300" b="0" i="0" u="none" strike="noStrike" cap="none" normalizeH="0" baseline="0" dirty="0" smtClean="0">
                        <a:ln>
                          <a:noFill/>
                        </a:ln>
                        <a:solidFill>
                          <a:schemeClr val="tx1"/>
                        </a:solidFill>
                        <a:effectLst/>
                        <a:latin typeface="Times New Roman" pitchFamily="18"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685800" algn="l"/>
                          <a:tab pos="-457200" algn="l"/>
                          <a:tab pos="0" algn="l"/>
                          <a:tab pos="228600" algn="l"/>
                          <a:tab pos="457200" algn="l"/>
                          <a:tab pos="685800" algn="l"/>
                          <a:tab pos="914400" algn="l"/>
                          <a:tab pos="1143000" algn="l"/>
                          <a:tab pos="1371600" algn="l"/>
                          <a:tab pos="1828800" algn="l"/>
                          <a:tab pos="2286000" algn="l"/>
                          <a:tab pos="2743200" algn="l"/>
                          <a:tab pos="3200400" algn="l"/>
                          <a:tab pos="3657600" algn="l"/>
                          <a:tab pos="4114800" algn="l"/>
                          <a:tab pos="4572000" algn="l"/>
                          <a:tab pos="5029200" algn="l"/>
                          <a:tab pos="5486400" algn="l"/>
                          <a:tab pos="5943600" algn="l"/>
                          <a:tab pos="6343650" algn="l"/>
                        </a:tabLst>
                      </a:pPr>
                      <a:r>
                        <a:rPr kumimoji="0" lang="en-US" sz="1300" b="0" i="0" u="none" strike="noStrike" cap="none" normalizeH="0" baseline="0" dirty="0" smtClean="0">
                          <a:ln>
                            <a:noFill/>
                          </a:ln>
                          <a:solidFill>
                            <a:srgbClr val="000000"/>
                          </a:solidFill>
                          <a:effectLst/>
                          <a:latin typeface="Times New Roman" pitchFamily="18" charset="0"/>
                          <a:cs typeface="Times New Roman" pitchFamily="18" charset="0"/>
                        </a:rPr>
                        <a:t>A discretionary override to these contact guidelines is permitted based on unique case circumstances that are documented by the ongoing worker and approved by the supervisor. All case contacts must at least meet Division 31 regulations.</a:t>
                      </a:r>
                      <a:endParaRPr kumimoji="0" lang="en-US" sz="13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Title 3"/>
          <p:cNvSpPr>
            <a:spLocks noGrp="1"/>
          </p:cNvSpPr>
          <p:nvPr>
            <p:ph type="ctrTitle"/>
          </p:nvPr>
        </p:nvSpPr>
        <p:spPr>
          <a:xfrm>
            <a:off x="0" y="1727200"/>
            <a:ext cx="9144000" cy="2159000"/>
          </a:xfrm>
        </p:spPr>
        <p:txBody>
          <a:bodyPr/>
          <a:lstStyle/>
          <a:p>
            <a:pPr algn="ctr" eaLnBrk="1" hangingPunct="1"/>
            <a:r>
              <a:rPr lang="en-US" b="1" dirty="0">
                <a:solidFill>
                  <a:schemeClr val="tx1"/>
                </a:solidFill>
                <a:latin typeface="Verdana" charset="0"/>
                <a:ea typeface="MS PGothic" charset="0"/>
              </a:rPr>
              <a:t>Using Risk Level </a:t>
            </a:r>
            <a:r>
              <a:rPr lang="en-US" b="1" dirty="0" smtClean="0">
                <a:solidFill>
                  <a:schemeClr val="tx1"/>
                </a:solidFill>
                <a:latin typeface="Verdana" charset="0"/>
                <a:ea typeface="MS PGothic" charset="0"/>
              </a:rPr>
              <a:t>to</a:t>
            </a:r>
            <a:br>
              <a:rPr lang="en-US" b="1" dirty="0" smtClean="0">
                <a:solidFill>
                  <a:schemeClr val="tx1"/>
                </a:solidFill>
                <a:latin typeface="Verdana" charset="0"/>
                <a:ea typeface="MS PGothic" charset="0"/>
              </a:rPr>
            </a:br>
            <a:r>
              <a:rPr lang="en-US" b="1" dirty="0" smtClean="0">
                <a:solidFill>
                  <a:schemeClr val="tx1"/>
                </a:solidFill>
                <a:latin typeface="Verdana" charset="0"/>
                <a:ea typeface="MS PGothic" charset="0"/>
              </a:rPr>
              <a:t>Motivate </a:t>
            </a:r>
            <a:r>
              <a:rPr lang="en-US" b="1" dirty="0">
                <a:solidFill>
                  <a:schemeClr val="tx1"/>
                </a:solidFill>
                <a:latin typeface="Verdana" charset="0"/>
                <a:ea typeface="MS PGothic" charset="0"/>
              </a:rPr>
              <a:t>for Change</a:t>
            </a:r>
            <a:endParaRPr lang="en-US" b="1" dirty="0">
              <a:latin typeface="Verdana" charset="0"/>
              <a:ea typeface="MS PGothic" charset="0"/>
            </a:endParaRPr>
          </a:p>
        </p:txBody>
      </p:sp>
    </p:spTree>
    <p:extLst>
      <p:ext uri="{BB962C8B-B14F-4D97-AF65-F5344CB8AC3E}">
        <p14:creationId xmlns:p14="http://schemas.microsoft.com/office/powerpoint/2010/main" val="3299220848"/>
      </p:ext>
    </p:extLst>
  </p:cSld>
  <p:clrMapOvr>
    <a:masterClrMapping/>
  </p:clrMapOvr>
  <p:transition spd="slow">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Title 1"/>
          <p:cNvSpPr>
            <a:spLocks noGrp="1"/>
          </p:cNvSpPr>
          <p:nvPr>
            <p:ph type="title"/>
          </p:nvPr>
        </p:nvSpPr>
        <p:spPr>
          <a:xfrm>
            <a:off x="457200" y="2"/>
            <a:ext cx="8229600" cy="962025"/>
          </a:xfrm>
        </p:spPr>
        <p:txBody>
          <a:bodyPr/>
          <a:lstStyle/>
          <a:p>
            <a:r>
              <a:rPr lang="en-US" sz="2400" dirty="0">
                <a:solidFill>
                  <a:schemeClr val="tx1"/>
                </a:solidFill>
                <a:latin typeface="Verdana" pitchFamily="34" charset="0"/>
                <a:cs typeface="Verdana" pitchFamily="34" charset="0"/>
              </a:rPr>
              <a:t>Explaining Risk Level to Families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786974882"/>
              </p:ext>
            </p:extLst>
          </p:nvPr>
        </p:nvGraphicFramePr>
        <p:xfrm>
          <a:off x="236260" y="1371600"/>
          <a:ext cx="890774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2683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RC-ppt-template_eeh_smf">
  <a:themeElements>
    <a:clrScheme name="CRC/NCCD">
      <a:dk1>
        <a:srgbClr val="484C45"/>
      </a:dk1>
      <a:lt1>
        <a:srgbClr val="FFFFFF"/>
      </a:lt1>
      <a:dk2>
        <a:srgbClr val="0085BA"/>
      </a:dk2>
      <a:lt2>
        <a:srgbClr val="96E757"/>
      </a:lt2>
      <a:accent1>
        <a:srgbClr val="E56849"/>
      </a:accent1>
      <a:accent2>
        <a:srgbClr val="FF9A12"/>
      </a:accent2>
      <a:accent3>
        <a:srgbClr val="0085BA"/>
      </a:accent3>
      <a:accent4>
        <a:srgbClr val="53C9E4"/>
      </a:accent4>
      <a:accent5>
        <a:srgbClr val="DEE1DF"/>
      </a:accent5>
      <a:accent6>
        <a:srgbClr val="484C45"/>
      </a:accent6>
      <a:hlink>
        <a:srgbClr val="96E757"/>
      </a:hlink>
      <a:folHlink>
        <a:srgbClr val="4DAA50"/>
      </a:folHlink>
    </a:clrScheme>
    <a:fontScheme name="NCCD/CRC">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marL="0" marR="0" indent="0" algn="l" defTabSz="457200" rtl="0" eaLnBrk="1" fontAlgn="auto" latinLnBrk="0" hangingPunct="1">
          <a:lnSpc>
            <a:spcPct val="100000"/>
          </a:lnSpc>
          <a:spcBef>
            <a:spcPct val="0"/>
          </a:spcBef>
          <a:spcAft>
            <a:spcPts val="0"/>
          </a:spcAft>
          <a:buClrTx/>
          <a:buSzTx/>
          <a:buFontTx/>
          <a:buNone/>
          <a:tabLst/>
          <a:defRPr kumimoji="0" sz="2800" b="0" i="0" u="none" strike="noStrike" kern="1200" cap="none" spc="0" normalizeH="0" baseline="0" noProof="0" dirty="0" smtClean="0">
            <a:ln>
              <a:noFill/>
            </a:ln>
            <a:solidFill>
              <a:srgbClr val="FFFFFF"/>
            </a:solidFill>
            <a:effectLst/>
            <a:uLnTx/>
            <a:uFillTx/>
            <a:latin typeface="Verdana"/>
            <a:ea typeface="+mj-ea"/>
            <a:cs typeface="Verdana"/>
          </a:defRPr>
        </a:defPPr>
      </a:lstStyle>
    </a:txDef>
  </a:objectDefaults>
  <a:extraClrSchemeLst/>
  <a:extLst>
    <a:ext uri="{05A4C25C-085E-4340-85A3-A5531E510DB2}">
      <thm15:themeFamily xmlns:thm15="http://schemas.microsoft.com/office/thememl/2012/main" name="CRC-ppt-template for reports.potx" id="{F960934B-10A1-44F2-A6CD-CCA2D4A726F6}" vid="{FCD2FFB1-CC94-4B14-A4E7-84BA49F882E5}"/>
    </a:ext>
  </a:ext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RC-ppt-template-2">
  <a:themeElements>
    <a:clrScheme name="CRC/NCCD">
      <a:dk1>
        <a:srgbClr val="484C45"/>
      </a:dk1>
      <a:lt1>
        <a:srgbClr val="FFFFFF"/>
      </a:lt1>
      <a:dk2>
        <a:srgbClr val="0085BA"/>
      </a:dk2>
      <a:lt2>
        <a:srgbClr val="96E757"/>
      </a:lt2>
      <a:accent1>
        <a:srgbClr val="E56849"/>
      </a:accent1>
      <a:accent2>
        <a:srgbClr val="FF9A12"/>
      </a:accent2>
      <a:accent3>
        <a:srgbClr val="0085BA"/>
      </a:accent3>
      <a:accent4>
        <a:srgbClr val="53C9E4"/>
      </a:accent4>
      <a:accent5>
        <a:srgbClr val="DEE1DF"/>
      </a:accent5>
      <a:accent6>
        <a:srgbClr val="484C45"/>
      </a:accent6>
      <a:hlink>
        <a:srgbClr val="96E757"/>
      </a:hlink>
      <a:folHlink>
        <a:srgbClr val="4DAA50"/>
      </a:folHlink>
    </a:clrScheme>
    <a:fontScheme name="NCCD/CRC">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marL="0" marR="0" indent="0" algn="l" defTabSz="457200" rtl="0" eaLnBrk="1" fontAlgn="auto" latinLnBrk="0" hangingPunct="1">
          <a:lnSpc>
            <a:spcPct val="100000"/>
          </a:lnSpc>
          <a:spcBef>
            <a:spcPct val="0"/>
          </a:spcBef>
          <a:spcAft>
            <a:spcPts val="0"/>
          </a:spcAft>
          <a:buClrTx/>
          <a:buSzTx/>
          <a:buFontTx/>
          <a:buNone/>
          <a:tabLst/>
          <a:defRPr kumimoji="0" sz="2800" b="0" i="0" u="none" strike="noStrike" kern="1200" cap="none" spc="0" normalizeH="0" baseline="0" noProof="0" dirty="0" smtClean="0">
            <a:ln>
              <a:noFill/>
            </a:ln>
            <a:solidFill>
              <a:srgbClr val="FFFFFF"/>
            </a:solidFill>
            <a:effectLst/>
            <a:uLnTx/>
            <a:uFillTx/>
            <a:latin typeface="Verdana"/>
            <a:ea typeface="+mj-ea"/>
            <a:cs typeface="Verdana"/>
          </a:defRPr>
        </a:defPPr>
      </a:lstStyle>
    </a:txDef>
  </a:objectDefaults>
  <a:extraClrSchemeLst/>
</a:theme>
</file>

<file path=ppt/theme/theme3.xml><?xml version="1.0" encoding="utf-8"?>
<a:theme xmlns:a="http://schemas.openxmlformats.org/drawingml/2006/main" name="2_CRC-ppt-template_eeh_smf">
  <a:themeElements>
    <a:clrScheme name="CRC/NCCD">
      <a:dk1>
        <a:srgbClr val="484C45"/>
      </a:dk1>
      <a:lt1>
        <a:srgbClr val="FFFFFF"/>
      </a:lt1>
      <a:dk2>
        <a:srgbClr val="0085BA"/>
      </a:dk2>
      <a:lt2>
        <a:srgbClr val="96E757"/>
      </a:lt2>
      <a:accent1>
        <a:srgbClr val="E56849"/>
      </a:accent1>
      <a:accent2>
        <a:srgbClr val="FF9A12"/>
      </a:accent2>
      <a:accent3>
        <a:srgbClr val="0085BA"/>
      </a:accent3>
      <a:accent4>
        <a:srgbClr val="53C9E4"/>
      </a:accent4>
      <a:accent5>
        <a:srgbClr val="DEE1DF"/>
      </a:accent5>
      <a:accent6>
        <a:srgbClr val="484C45"/>
      </a:accent6>
      <a:hlink>
        <a:srgbClr val="96E757"/>
      </a:hlink>
      <a:folHlink>
        <a:srgbClr val="4DAA50"/>
      </a:folHlink>
    </a:clrScheme>
    <a:fontScheme name="NCCD/CRC">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marL="0" marR="0" indent="0" algn="l" defTabSz="457200" rtl="0" eaLnBrk="1" fontAlgn="auto" latinLnBrk="0" hangingPunct="1">
          <a:lnSpc>
            <a:spcPct val="100000"/>
          </a:lnSpc>
          <a:spcBef>
            <a:spcPct val="0"/>
          </a:spcBef>
          <a:spcAft>
            <a:spcPts val="0"/>
          </a:spcAft>
          <a:buClrTx/>
          <a:buSzTx/>
          <a:buFontTx/>
          <a:buNone/>
          <a:tabLst/>
          <a:defRPr kumimoji="0" sz="2800" b="0" i="0" u="none" strike="noStrike" kern="1200" cap="none" spc="0" normalizeH="0" baseline="0" noProof="0" dirty="0" smtClean="0">
            <a:ln>
              <a:noFill/>
            </a:ln>
            <a:solidFill>
              <a:srgbClr val="FFFFFF"/>
            </a:solidFill>
            <a:effectLst/>
            <a:uLnTx/>
            <a:uFillTx/>
            <a:latin typeface="Verdana"/>
            <a:ea typeface="+mj-ea"/>
            <a:cs typeface="Verdana"/>
          </a:defRPr>
        </a:defPPr>
      </a:lstStyle>
    </a:txDef>
  </a:objectDefaults>
  <a:extraClrSchemeLst/>
  <a:extLst>
    <a:ext uri="{05A4C25C-085E-4340-85A3-A5531E510DB2}">
      <thm15:themeFamily xmlns:thm15="http://schemas.microsoft.com/office/thememl/2012/main" name="CRC-ppt-template.potx" id="{6F488E62-B46C-4088-91E3-7E62FCFCA9C3}" vid="{3440AF60-2742-4672-B6BC-B875D46CADA5}"/>
    </a:ext>
  </a:extLst>
</a:theme>
</file>

<file path=ppt/theme/theme4.xml><?xml version="1.0" encoding="utf-8"?>
<a:theme xmlns:a="http://schemas.openxmlformats.org/drawingml/2006/main" name="3_CRC-ppt-template_eeh_smf">
  <a:themeElements>
    <a:clrScheme name="CRC/NCCD">
      <a:dk1>
        <a:srgbClr val="484C45"/>
      </a:dk1>
      <a:lt1>
        <a:srgbClr val="FFFFFF"/>
      </a:lt1>
      <a:dk2>
        <a:srgbClr val="0085BA"/>
      </a:dk2>
      <a:lt2>
        <a:srgbClr val="96E757"/>
      </a:lt2>
      <a:accent1>
        <a:srgbClr val="E56849"/>
      </a:accent1>
      <a:accent2>
        <a:srgbClr val="FF9A12"/>
      </a:accent2>
      <a:accent3>
        <a:srgbClr val="0085BA"/>
      </a:accent3>
      <a:accent4>
        <a:srgbClr val="53C9E4"/>
      </a:accent4>
      <a:accent5>
        <a:srgbClr val="DEE1DF"/>
      </a:accent5>
      <a:accent6>
        <a:srgbClr val="484C45"/>
      </a:accent6>
      <a:hlink>
        <a:srgbClr val="96E757"/>
      </a:hlink>
      <a:folHlink>
        <a:srgbClr val="4DAA50"/>
      </a:folHlink>
    </a:clrScheme>
    <a:fontScheme name="NCCD/CRC">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marL="0" marR="0" indent="0" algn="l" defTabSz="457200" rtl="0" eaLnBrk="1" fontAlgn="auto" latinLnBrk="0" hangingPunct="1">
          <a:lnSpc>
            <a:spcPct val="100000"/>
          </a:lnSpc>
          <a:spcBef>
            <a:spcPct val="0"/>
          </a:spcBef>
          <a:spcAft>
            <a:spcPts val="0"/>
          </a:spcAft>
          <a:buClrTx/>
          <a:buSzTx/>
          <a:buFontTx/>
          <a:buNone/>
          <a:tabLst/>
          <a:defRPr kumimoji="0" sz="2800" b="0" i="0" u="none" strike="noStrike" kern="1200" cap="none" spc="0" normalizeH="0" baseline="0" noProof="0" dirty="0" smtClean="0">
            <a:ln>
              <a:noFill/>
            </a:ln>
            <a:solidFill>
              <a:srgbClr val="FFFFFF"/>
            </a:solidFill>
            <a:effectLst/>
            <a:uLnTx/>
            <a:uFillTx/>
            <a:latin typeface="Verdana"/>
            <a:ea typeface="+mj-ea"/>
            <a:cs typeface="Verdana"/>
          </a:defRPr>
        </a:defPPr>
      </a:lstStyle>
    </a:txDef>
  </a:objectDefaults>
  <a:extraClrSchemeLst/>
  <a:extLst>
    <a:ext uri="{05A4C25C-085E-4340-85A3-A5531E510DB2}">
      <thm15:themeFamily xmlns:thm15="http://schemas.microsoft.com/office/thememl/2012/main" name="CRC-ppt-template.potx" id="{6F488E62-B46C-4088-91E3-7E62FCFCA9C3}" vid="{3440AF60-2742-4672-B6BC-B875D46CADA5}"/>
    </a:ext>
  </a:extLst>
</a:theme>
</file>

<file path=ppt/theme/theme5.xml><?xml version="1.0" encoding="utf-8"?>
<a:theme xmlns:a="http://schemas.openxmlformats.org/drawingml/2006/main" name="1_CRC-ppt-template_eeh_smf">
  <a:themeElements>
    <a:clrScheme name="CRC/NCCD">
      <a:dk1>
        <a:srgbClr val="484C45"/>
      </a:dk1>
      <a:lt1>
        <a:srgbClr val="FFFFFF"/>
      </a:lt1>
      <a:dk2>
        <a:srgbClr val="0085BA"/>
      </a:dk2>
      <a:lt2>
        <a:srgbClr val="96E757"/>
      </a:lt2>
      <a:accent1>
        <a:srgbClr val="E56849"/>
      </a:accent1>
      <a:accent2>
        <a:srgbClr val="FF9A12"/>
      </a:accent2>
      <a:accent3>
        <a:srgbClr val="0085BA"/>
      </a:accent3>
      <a:accent4>
        <a:srgbClr val="53C9E4"/>
      </a:accent4>
      <a:accent5>
        <a:srgbClr val="DEE1DF"/>
      </a:accent5>
      <a:accent6>
        <a:srgbClr val="484C45"/>
      </a:accent6>
      <a:hlink>
        <a:srgbClr val="96E757"/>
      </a:hlink>
      <a:folHlink>
        <a:srgbClr val="4DAA50"/>
      </a:folHlink>
    </a:clrScheme>
    <a:fontScheme name="NCCD/CRC">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marL="0" marR="0" indent="0" algn="l" defTabSz="457200" rtl="0" eaLnBrk="1" fontAlgn="auto" latinLnBrk="0" hangingPunct="1">
          <a:lnSpc>
            <a:spcPct val="100000"/>
          </a:lnSpc>
          <a:spcBef>
            <a:spcPct val="0"/>
          </a:spcBef>
          <a:spcAft>
            <a:spcPts val="0"/>
          </a:spcAft>
          <a:buClrTx/>
          <a:buSzTx/>
          <a:buFontTx/>
          <a:buNone/>
          <a:tabLst/>
          <a:defRPr kumimoji="0" sz="2800" b="0" i="0" u="none" strike="noStrike" kern="1200" cap="none" spc="0" normalizeH="0" baseline="0" noProof="0" dirty="0" smtClean="0">
            <a:ln>
              <a:noFill/>
            </a:ln>
            <a:solidFill>
              <a:srgbClr val="FFFFFF"/>
            </a:solidFill>
            <a:effectLst/>
            <a:uLnTx/>
            <a:uFillTx/>
            <a:latin typeface="Verdana"/>
            <a:ea typeface="+mj-ea"/>
            <a:cs typeface="Verdana"/>
          </a:defRPr>
        </a:defPPr>
      </a:lstStyle>
    </a:txDef>
  </a:objectDefaults>
  <a:extraClrSchemeLst/>
  <a:extLst>
    <a:ext uri="{05A4C25C-085E-4340-85A3-A5531E510DB2}">
      <thm15:themeFamily xmlns:thm15="http://schemas.microsoft.com/office/thememl/2012/main" name="CRC-ppt-template.potx" id="{6F488E62-B46C-4088-91E3-7E62FCFCA9C3}" vid="{3440AF60-2742-4672-B6BC-B875D46CADA5}"/>
    </a:ext>
  </a:extLst>
</a:theme>
</file>

<file path=ppt/theme/theme6.xml><?xml version="1.0" encoding="utf-8"?>
<a:theme xmlns:a="http://schemas.openxmlformats.org/drawingml/2006/main" name="4_CRC-ppt-template_eeh_smf">
  <a:themeElements>
    <a:clrScheme name="CRC/NCCD">
      <a:dk1>
        <a:srgbClr val="484C45"/>
      </a:dk1>
      <a:lt1>
        <a:srgbClr val="FFFFFF"/>
      </a:lt1>
      <a:dk2>
        <a:srgbClr val="0085BA"/>
      </a:dk2>
      <a:lt2>
        <a:srgbClr val="96E757"/>
      </a:lt2>
      <a:accent1>
        <a:srgbClr val="E56849"/>
      </a:accent1>
      <a:accent2>
        <a:srgbClr val="FF9A12"/>
      </a:accent2>
      <a:accent3>
        <a:srgbClr val="0085BA"/>
      </a:accent3>
      <a:accent4>
        <a:srgbClr val="53C9E4"/>
      </a:accent4>
      <a:accent5>
        <a:srgbClr val="DEE1DF"/>
      </a:accent5>
      <a:accent6>
        <a:srgbClr val="484C45"/>
      </a:accent6>
      <a:hlink>
        <a:srgbClr val="96E757"/>
      </a:hlink>
      <a:folHlink>
        <a:srgbClr val="4DAA50"/>
      </a:folHlink>
    </a:clrScheme>
    <a:fontScheme name="NCCD/CRC">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marL="0" marR="0" indent="0" algn="l" defTabSz="457200" rtl="0" eaLnBrk="1" fontAlgn="auto" latinLnBrk="0" hangingPunct="1">
          <a:lnSpc>
            <a:spcPct val="100000"/>
          </a:lnSpc>
          <a:spcBef>
            <a:spcPct val="0"/>
          </a:spcBef>
          <a:spcAft>
            <a:spcPts val="0"/>
          </a:spcAft>
          <a:buClrTx/>
          <a:buSzTx/>
          <a:buFontTx/>
          <a:buNone/>
          <a:tabLst/>
          <a:defRPr kumimoji="0" sz="2800" b="0" i="0" u="none" strike="noStrike" kern="1200" cap="none" spc="0" normalizeH="0" baseline="0" noProof="0" dirty="0" smtClean="0">
            <a:ln>
              <a:noFill/>
            </a:ln>
            <a:solidFill>
              <a:srgbClr val="FFFFFF"/>
            </a:solidFill>
            <a:effectLst/>
            <a:uLnTx/>
            <a:uFillTx/>
            <a:latin typeface="Verdana"/>
            <a:ea typeface="+mj-ea"/>
            <a:cs typeface="Verdana"/>
          </a:defRPr>
        </a:defPPr>
      </a:lstStyle>
    </a:txDef>
  </a:objectDefaults>
  <a:extraClrSchemeLst/>
  <a:extLst>
    <a:ext uri="{05A4C25C-085E-4340-85A3-A5531E510DB2}">
      <thm15:themeFamily xmlns:thm15="http://schemas.microsoft.com/office/thememl/2012/main" name="CRC-ppt-template.potx" id="{6F488E62-B46C-4088-91E3-7E62FCFCA9C3}" vid="{3440AF60-2742-4672-B6BC-B875D46CADA5}"/>
    </a:ext>
  </a:extLst>
</a:theme>
</file>

<file path=ppt/theme/theme7.xml><?xml version="1.0" encoding="utf-8"?>
<a:theme xmlns:a="http://schemas.openxmlformats.org/drawingml/2006/main" name="5_CRC-ppt-template_eeh_smf">
  <a:themeElements>
    <a:clrScheme name="CRC/NCCD">
      <a:dk1>
        <a:srgbClr val="484C45"/>
      </a:dk1>
      <a:lt1>
        <a:srgbClr val="FFFFFF"/>
      </a:lt1>
      <a:dk2>
        <a:srgbClr val="0085BA"/>
      </a:dk2>
      <a:lt2>
        <a:srgbClr val="96E757"/>
      </a:lt2>
      <a:accent1>
        <a:srgbClr val="E56849"/>
      </a:accent1>
      <a:accent2>
        <a:srgbClr val="FF9A12"/>
      </a:accent2>
      <a:accent3>
        <a:srgbClr val="0085BA"/>
      </a:accent3>
      <a:accent4>
        <a:srgbClr val="53C9E4"/>
      </a:accent4>
      <a:accent5>
        <a:srgbClr val="DEE1DF"/>
      </a:accent5>
      <a:accent6>
        <a:srgbClr val="484C45"/>
      </a:accent6>
      <a:hlink>
        <a:srgbClr val="96E757"/>
      </a:hlink>
      <a:folHlink>
        <a:srgbClr val="4DAA5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marL="0" marR="0" indent="0" algn="l" defTabSz="457200" rtl="0" eaLnBrk="1" fontAlgn="auto" latinLnBrk="0" hangingPunct="1">
          <a:lnSpc>
            <a:spcPct val="100000"/>
          </a:lnSpc>
          <a:spcBef>
            <a:spcPct val="0"/>
          </a:spcBef>
          <a:spcAft>
            <a:spcPts val="0"/>
          </a:spcAft>
          <a:buClrTx/>
          <a:buSzTx/>
          <a:buFontTx/>
          <a:buNone/>
          <a:tabLst/>
          <a:defRPr kumimoji="0" sz="2800" b="0" i="0" u="none" strike="noStrike" kern="1200" cap="none" spc="0" normalizeH="0" baseline="0" noProof="0" dirty="0" smtClean="0">
            <a:ln>
              <a:noFill/>
            </a:ln>
            <a:solidFill>
              <a:srgbClr val="FFFFFF"/>
            </a:solidFill>
            <a:effectLst/>
            <a:uLnTx/>
            <a:uFillTx/>
            <a:latin typeface="Verdana"/>
            <a:ea typeface="+mj-ea"/>
            <a:cs typeface="Verdana"/>
          </a:defRPr>
        </a:defPPr>
      </a:lstStyle>
    </a:txDef>
  </a:objectDefaults>
  <a:extraClrSchemeLst/>
</a:theme>
</file>

<file path=ppt/theme/theme8.xml><?xml version="1.0" encoding="utf-8"?>
<a:theme xmlns:a="http://schemas.openxmlformats.org/drawingml/2006/main" name="8_CRC-ppt-template_eeh_smf">
  <a:themeElements>
    <a:clrScheme name="CRC/NCCD">
      <a:dk1>
        <a:srgbClr val="484C45"/>
      </a:dk1>
      <a:lt1>
        <a:srgbClr val="FFFFFF"/>
      </a:lt1>
      <a:dk2>
        <a:srgbClr val="0085BA"/>
      </a:dk2>
      <a:lt2>
        <a:srgbClr val="96E757"/>
      </a:lt2>
      <a:accent1>
        <a:srgbClr val="E56849"/>
      </a:accent1>
      <a:accent2>
        <a:srgbClr val="FF9A12"/>
      </a:accent2>
      <a:accent3>
        <a:srgbClr val="0085BA"/>
      </a:accent3>
      <a:accent4>
        <a:srgbClr val="53C9E4"/>
      </a:accent4>
      <a:accent5>
        <a:srgbClr val="DEE1DF"/>
      </a:accent5>
      <a:accent6>
        <a:srgbClr val="484C45"/>
      </a:accent6>
      <a:hlink>
        <a:srgbClr val="96E757"/>
      </a:hlink>
      <a:folHlink>
        <a:srgbClr val="4DAA50"/>
      </a:folHlink>
    </a:clrScheme>
    <a:fontScheme name="NCCD/CRC">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marL="0" marR="0" indent="0" algn="l" defTabSz="457200" rtl="0" eaLnBrk="1" fontAlgn="auto" latinLnBrk="0" hangingPunct="1">
          <a:lnSpc>
            <a:spcPct val="100000"/>
          </a:lnSpc>
          <a:spcBef>
            <a:spcPct val="0"/>
          </a:spcBef>
          <a:spcAft>
            <a:spcPts val="0"/>
          </a:spcAft>
          <a:buClrTx/>
          <a:buSzTx/>
          <a:buFontTx/>
          <a:buNone/>
          <a:tabLst/>
          <a:defRPr kumimoji="0" sz="2800" b="0" i="0" u="none" strike="noStrike" kern="1200" cap="none" spc="0" normalizeH="0" baseline="0" noProof="0" dirty="0" smtClean="0">
            <a:ln>
              <a:noFill/>
            </a:ln>
            <a:solidFill>
              <a:srgbClr val="FFFFFF"/>
            </a:solidFill>
            <a:effectLst/>
            <a:uLnTx/>
            <a:uFillTx/>
            <a:latin typeface="Verdana"/>
            <a:ea typeface="+mj-ea"/>
            <a:cs typeface="Verdana"/>
          </a:defRPr>
        </a:defPPr>
      </a:lstStyle>
    </a:txDef>
  </a:objectDefaults>
  <a:extraClrSchemeLst/>
  <a:extLst>
    <a:ext uri="{05A4C25C-085E-4340-85A3-A5531E510DB2}">
      <thm15:themeFamily xmlns:thm15="http://schemas.microsoft.com/office/thememl/2012/main" name="CRC-ppt-template.potx" id="{6F488E62-B46C-4088-91E3-7E62FCFCA9C3}" vid="{3440AF60-2742-4672-B6BC-B875D46CADA5}"/>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Url xmlns="d5bbcda5-9f81-4e55-b91d-6cced3bd074a">
      <Url>https://nccd.sharepoint.com/crc_programs/sdm/543/_layouts/15/DocIdRedir.aspx?ID=TETNCUDUKCZU-311-1171</Url>
      <Description>TETNCUDUKCZU-311-1171</Description>
    </_dlc_DocIdUrl>
    <SharedWithUsers xmlns="c3547a0c-3ee8-4157-882d-cdafbcec9925">
      <UserInfo>
        <DisplayName>Angelique Peppers</DisplayName>
        <AccountId>159</AccountId>
        <AccountType/>
      </UserInfo>
    </SharedWithUsers>
    <_dlc_DocId xmlns="d5bbcda5-9f81-4e55-b91d-6cced3bd074a">TETNCUDUKCZU-311-1171</_dlc_DocId>
  </documentManagement>
</p:properties>
</file>

<file path=customXml/item3.xml><?xml version="1.0" encoding="utf-8"?>
<LongProperties xmlns="http://schemas.microsoft.com/office/2006/metadata/longProperties"/>
</file>

<file path=customXml/item4.xml><?xml version="1.0" encoding="utf-8"?>
<ct:contentTypeSchema xmlns:ct="http://schemas.microsoft.com/office/2006/metadata/contentType" xmlns:ma="http://schemas.microsoft.com/office/2006/metadata/properties/metaAttributes" ct:_="" ma:_="" ma:contentTypeName="Document" ma:contentTypeID="0x0101009FA2654A26DFA94BBF3672869BDF6BA2" ma:contentTypeVersion="3" ma:contentTypeDescription="Create a new document." ma:contentTypeScope="" ma:versionID="7c7912bc05ef821b4623d41e4d74ca53">
  <xsd:schema xmlns:xsd="http://www.w3.org/2001/XMLSchema" xmlns:xs="http://www.w3.org/2001/XMLSchema" xmlns:p="http://schemas.microsoft.com/office/2006/metadata/properties" xmlns:ns2="d5bbcda5-9f81-4e55-b91d-6cced3bd074a" xmlns:ns3="c3547a0c-3ee8-4157-882d-cdafbcec9925" xmlns:ns4="1966d3f9-b4fe-4c7b-99d8-d15794cf76cd" targetNamespace="http://schemas.microsoft.com/office/2006/metadata/properties" ma:root="true" ma:fieldsID="efd389ce4772bfbb43e29e9f78e36bb3" ns2:_="" ns3:_="" ns4:_="">
    <xsd:import namespace="d5bbcda5-9f81-4e55-b91d-6cced3bd074a"/>
    <xsd:import namespace="c3547a0c-3ee8-4157-882d-cdafbcec9925"/>
    <xsd:import namespace="1966d3f9-b4fe-4c7b-99d8-d15794cf76cd"/>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ingHintHash"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bbcda5-9f81-4e55-b91d-6cced3bd074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3547a0c-3ee8-4157-882d-cdafbcec992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2"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66d3f9-b4fe-4c7b-99d8-d15794cf76cd" elementFormDefault="qualified">
    <xsd:import namespace="http://schemas.microsoft.com/office/2006/documentManagement/types"/>
    <xsd:import namespace="http://schemas.microsoft.com/office/infopath/2007/PartnerControls"/>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45653B6-6727-47F6-931C-03120570AB8D}">
  <ds:schemaRefs>
    <ds:schemaRef ds:uri="http://schemas.microsoft.com/sharepoint/v3/contenttype/forms"/>
  </ds:schemaRefs>
</ds:datastoreItem>
</file>

<file path=customXml/itemProps2.xml><?xml version="1.0" encoding="utf-8"?>
<ds:datastoreItem xmlns:ds="http://schemas.openxmlformats.org/officeDocument/2006/customXml" ds:itemID="{8D4C3DE7-E503-4525-8EBE-BE47BD5534D0}">
  <ds:schemaRef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dcmitype/"/>
    <ds:schemaRef ds:uri="1966d3f9-b4fe-4c7b-99d8-d15794cf76cd"/>
    <ds:schemaRef ds:uri="d5bbcda5-9f81-4e55-b91d-6cced3bd074a"/>
    <ds:schemaRef ds:uri="c3547a0c-3ee8-4157-882d-cdafbcec9925"/>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3B38F50-83DB-4631-82A5-6B547407336A}">
  <ds:schemaRefs>
    <ds:schemaRef ds:uri="http://schemas.microsoft.com/office/2006/metadata/longProperties"/>
  </ds:schemaRefs>
</ds:datastoreItem>
</file>

<file path=customXml/itemProps4.xml><?xml version="1.0" encoding="utf-8"?>
<ds:datastoreItem xmlns:ds="http://schemas.openxmlformats.org/officeDocument/2006/customXml" ds:itemID="{B25CE223-9556-4B8C-9DC4-5A300E098D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bbcda5-9f81-4e55-b91d-6cced3bd074a"/>
    <ds:schemaRef ds:uri="c3547a0c-3ee8-4157-882d-cdafbcec9925"/>
    <ds:schemaRef ds:uri="1966d3f9-b4fe-4c7b-99d8-d15794cf76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A36085F3-66ED-46A4-81CF-22E94E95F47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CRC-ppt-template%20for%20reports</Template>
  <TotalTime>30026</TotalTime>
  <Words>19248</Words>
  <Application>Microsoft Office PowerPoint</Application>
  <PresentationFormat>On-screen Show (4:3)</PresentationFormat>
  <Paragraphs>2448</Paragraphs>
  <Slides>151</Slides>
  <Notes>151</Notes>
  <HiddenSlides>0</HiddenSlides>
  <MMClips>0</MMClips>
  <ScaleCrop>false</ScaleCrop>
  <HeadingPairs>
    <vt:vector size="8" baseType="variant">
      <vt:variant>
        <vt:lpstr>Fonts Used</vt:lpstr>
      </vt:variant>
      <vt:variant>
        <vt:i4>10</vt:i4>
      </vt:variant>
      <vt:variant>
        <vt:lpstr>Theme</vt:lpstr>
      </vt:variant>
      <vt:variant>
        <vt:i4>8</vt:i4>
      </vt:variant>
      <vt:variant>
        <vt:lpstr>Embedded OLE Servers</vt:lpstr>
      </vt:variant>
      <vt:variant>
        <vt:i4>1</vt:i4>
      </vt:variant>
      <vt:variant>
        <vt:lpstr>Slide Titles</vt:lpstr>
      </vt:variant>
      <vt:variant>
        <vt:i4>151</vt:i4>
      </vt:variant>
    </vt:vector>
  </HeadingPairs>
  <TitlesOfParts>
    <vt:vector size="170" baseType="lpstr">
      <vt:lpstr>Arial</vt:lpstr>
      <vt:lpstr>Calibri</vt:lpstr>
      <vt:lpstr>ＭＳ Ｐゴシック</vt:lpstr>
      <vt:lpstr>ＭＳ Ｐゴシック</vt:lpstr>
      <vt:lpstr>Tahoma</vt:lpstr>
      <vt:lpstr>Times New Roman</vt:lpstr>
      <vt:lpstr>Verdana</vt:lpstr>
      <vt:lpstr>Webdings</vt:lpstr>
      <vt:lpstr>Wingdings</vt:lpstr>
      <vt:lpstr>ヒラギノ角ゴ ProN W3</vt:lpstr>
      <vt:lpstr>CRC-ppt-template_eeh_smf</vt:lpstr>
      <vt:lpstr>CRC-ppt-template-2</vt:lpstr>
      <vt:lpstr>2_CRC-ppt-template_eeh_smf</vt:lpstr>
      <vt:lpstr>3_CRC-ppt-template_eeh_smf</vt:lpstr>
      <vt:lpstr>1_CRC-ppt-template_eeh_smf</vt:lpstr>
      <vt:lpstr>4_CRC-ppt-template_eeh_smf</vt:lpstr>
      <vt:lpstr>5_CRC-ppt-template_eeh_smf</vt:lpstr>
      <vt:lpstr>8_CRC-ppt-template_eeh_smf</vt:lpstr>
      <vt:lpstr>Document</vt:lpstr>
      <vt:lpstr>Introduction to Basic SDM® Concepts</vt:lpstr>
      <vt:lpstr>The SDM® System for Child Welfare</vt:lpstr>
      <vt:lpstr>SDM® System Goals for Child Welfare</vt:lpstr>
      <vt:lpstr>SDM® Policy and Procedures Overview</vt:lpstr>
      <vt:lpstr>The SDM® Policy and Procedures Manual</vt:lpstr>
      <vt:lpstr>Key Concepts Underlie the SDM® System</vt:lpstr>
      <vt:lpstr>Household-Based Assessments</vt:lpstr>
      <vt:lpstr>Caregiver—Primary and Secondary</vt:lpstr>
      <vt:lpstr>Caregiver Identification Impacts Results</vt:lpstr>
      <vt:lpstr>Basic Definitions</vt:lpstr>
      <vt:lpstr> </vt:lpstr>
      <vt:lpstr>PowerPoint Presentation</vt:lpstr>
      <vt:lpstr>PowerPoint Presentation</vt:lpstr>
      <vt:lpstr>PowerPoint Presentation</vt:lpstr>
      <vt:lpstr>PowerPoint Presentation</vt:lpstr>
      <vt:lpstr>PowerPoint Presentation</vt:lpstr>
      <vt:lpstr>PowerPoint Presentation</vt:lpstr>
      <vt:lpstr>Definitions Matter!</vt:lpstr>
      <vt:lpstr>Needs, Risk, and Safety Threats Are Different</vt:lpstr>
      <vt:lpstr>The SDM® Hotline Tools</vt:lpstr>
      <vt:lpstr>The SDM® Screening and Response Priority Assessment Structures Two Decisions</vt:lpstr>
      <vt:lpstr>PowerPoint Presentation</vt:lpstr>
      <vt:lpstr>California SDM® Hotline Tools with Differential Response</vt:lpstr>
      <vt:lpstr>California SDM® Hotline Tools</vt:lpstr>
      <vt:lpstr>Interviewing Strategies</vt:lpstr>
      <vt:lpstr>Three Questions Can Uncover Relevant Details</vt:lpstr>
      <vt:lpstr>Impact on the Child Is a Helpful Construct</vt:lpstr>
      <vt:lpstr>Support Networks</vt:lpstr>
      <vt:lpstr>PowerPoint Presentation</vt:lpstr>
      <vt:lpstr>PowerPoint Presentation</vt:lpstr>
      <vt:lpstr>PowerPoint Presentation</vt:lpstr>
      <vt:lpstr>The SDM® Screening and Response Priority Assessment Offers Specific Guidance</vt:lpstr>
      <vt:lpstr>Field Update for Supervisors</vt:lpstr>
      <vt:lpstr>Hotline Tools</vt:lpstr>
      <vt:lpstr>Narrative</vt:lpstr>
      <vt:lpstr>The SDM® Assessments Are a Prompt for Practice</vt:lpstr>
      <vt:lpstr>Format of Screener Narrative</vt:lpstr>
      <vt:lpstr>The SDM® Safety Assessment</vt:lpstr>
      <vt:lpstr>Three Decisions in Initial Assessment/Investigations</vt:lpstr>
      <vt:lpstr>Safety Assessment Questions</vt:lpstr>
      <vt:lpstr>PowerPoint Presentation</vt:lpstr>
      <vt:lpstr>The Three Questions Can Be Applied to the SDM® Safety Assessment</vt:lpstr>
      <vt:lpstr>The SDM® Safety Assessment—What Are We Worried About?</vt:lpstr>
      <vt:lpstr>The SDM® Safety Assessment Helps Identify Safety Threats</vt:lpstr>
      <vt:lpstr>Safety Assessment—Child Vulnerabilities and  Safety Threats</vt:lpstr>
      <vt:lpstr>Harm Statements</vt:lpstr>
      <vt:lpstr>Harm Statements</vt:lpstr>
      <vt:lpstr>Danger Statements</vt:lpstr>
      <vt:lpstr>Danger Statements</vt:lpstr>
      <vt:lpstr>Harm and Danger Statement Practice</vt:lpstr>
      <vt:lpstr>The SDM® Safety Assessment Is Enhanced by Engagement With the Family</vt:lpstr>
      <vt:lpstr>Safety Assessment – Protective Actions, Household Strengths, Safety Interventions, and Safety Decision</vt:lpstr>
      <vt:lpstr>Safety Assessment Documentation</vt:lpstr>
      <vt:lpstr>Safety Plan</vt:lpstr>
      <vt:lpstr>Safety Planning With the Family</vt:lpstr>
      <vt:lpstr>Safety Planning With Children</vt:lpstr>
      <vt:lpstr>The SDM® Substitute Care Provider Safety Assessment</vt:lpstr>
      <vt:lpstr>PowerPoint Presentation</vt:lpstr>
      <vt:lpstr>The SDM® Substitute Care Provider Safety Assessment</vt:lpstr>
      <vt:lpstr>Substitute Care Provider Safety Assessment Policy</vt:lpstr>
      <vt:lpstr>PowerPoint Presentation</vt:lpstr>
      <vt:lpstr>Understanding Risk: Practice Activity</vt:lpstr>
      <vt:lpstr>Instructions</vt:lpstr>
      <vt:lpstr>Round 1</vt:lpstr>
      <vt:lpstr>Round 2</vt:lpstr>
      <vt:lpstr>How did you consider these different factors?</vt:lpstr>
      <vt:lpstr>Round 3</vt:lpstr>
      <vt:lpstr>What is the fuel level assessment?</vt:lpstr>
      <vt:lpstr>Unveiling of the Results!</vt:lpstr>
      <vt:lpstr>PowerPoint Presentation</vt:lpstr>
      <vt:lpstr>The Risk Assessment Offers a Classification System</vt:lpstr>
      <vt:lpstr>Risk Is About Likelihood</vt:lpstr>
      <vt:lpstr>How Structured Risk Assessment Is Helpful</vt:lpstr>
      <vt:lpstr>How does the fuel level assessment help?</vt:lpstr>
      <vt:lpstr>Actuarial Risk Assessment</vt:lpstr>
      <vt:lpstr>Concept of Risk in the SDM® Model Is Vital</vt:lpstr>
      <vt:lpstr>The SDM® Risk Assessment Classifies Families and Measures Likelihood of Future Child Maltreatment</vt:lpstr>
      <vt:lpstr>The Research-Based SDM® Risk Assessment</vt:lpstr>
      <vt:lpstr>Risk assessment: How worried should we be?</vt:lpstr>
      <vt:lpstr>PowerPoint Presentation</vt:lpstr>
      <vt:lpstr>The SDM® Risk Assessment Helps Determine Risk Level Classification and Appropriate Services</vt:lpstr>
      <vt:lpstr>Risk Assessment Policy – Non-Removal Households</vt:lpstr>
      <vt:lpstr>2013 California Risk Validation Results </vt:lpstr>
      <vt:lpstr>SDM® Assessments Are Not an Interview Guide</vt:lpstr>
      <vt:lpstr>Conversations to Understand Risk</vt:lpstr>
      <vt:lpstr>PowerPoint Presentation</vt:lpstr>
      <vt:lpstr>Overrides</vt:lpstr>
      <vt:lpstr>The SDM® Family Risk Assessment</vt:lpstr>
      <vt:lpstr>Risk Assessment Documentation</vt:lpstr>
      <vt:lpstr>Integrating What We Learn From Safety and Risk</vt:lpstr>
      <vt:lpstr>Triaging From Safety and Risk Assessments</vt:lpstr>
      <vt:lpstr>Connecting Safety and Risk</vt:lpstr>
      <vt:lpstr>The Difference Between Risk and Safety Threat</vt:lpstr>
      <vt:lpstr>Re-Substantiation Within Six Months by Risk and Case Opening Status</vt:lpstr>
      <vt:lpstr>Contact Frequency Guidelines</vt:lpstr>
      <vt:lpstr>PowerPoint Presentation</vt:lpstr>
      <vt:lpstr>PowerPoint Presentation</vt:lpstr>
      <vt:lpstr>Using Risk Level to Motivate for Change</vt:lpstr>
      <vt:lpstr>Explaining Risk Level to Families</vt:lpstr>
      <vt:lpstr>Explaining Risk Level to Families</vt:lpstr>
      <vt:lpstr>Explaining Risk Level to Families</vt:lpstr>
      <vt:lpstr>Nonjudgmental Conversation About Risk …</vt:lpstr>
      <vt:lpstr>The SDM® Family Strengths and Needs Assessment (FSNA)</vt:lpstr>
      <vt:lpstr>The SDM® FSNA Informs Case Planning</vt:lpstr>
      <vt:lpstr>Shared Definition of Safety</vt:lpstr>
      <vt:lpstr>PowerPoint Presentation</vt:lpstr>
      <vt:lpstr>Family Strength and Needs Assessment </vt:lpstr>
      <vt:lpstr>Visualizing the FSNA Connection to Safety</vt:lpstr>
      <vt:lpstr>After the Plan Is Working…</vt:lpstr>
      <vt:lpstr>FSNA Child Development Item</vt:lpstr>
      <vt:lpstr>The SDM® FSNA Assessment Informs Case Planning</vt:lpstr>
      <vt:lpstr>The FSNA and Service Objectives</vt:lpstr>
      <vt:lpstr>FSNA Documentation</vt:lpstr>
      <vt:lpstr>Writing the FSNA Narrative</vt:lpstr>
      <vt:lpstr>A Word About Court Reports</vt:lpstr>
      <vt:lpstr>A Word About Case Plans</vt:lpstr>
      <vt:lpstr>FSNA</vt:lpstr>
      <vt:lpstr>Linking Information about Safety, Risk, and Needs to Ongoing Casework</vt:lpstr>
      <vt:lpstr>The SDM® System Supports Families and Children</vt:lpstr>
      <vt:lpstr>Reunifying Families</vt:lpstr>
      <vt:lpstr>Contact Content</vt:lpstr>
      <vt:lpstr>What helps?</vt:lpstr>
      <vt:lpstr>Working With Families During Reunification</vt:lpstr>
      <vt:lpstr>Orienting Families to the Reunification Process</vt:lpstr>
      <vt:lpstr>Quality Contacts as an Intervention Over Time</vt:lpstr>
      <vt:lpstr>Staying Focused: The SDM® Connection</vt:lpstr>
      <vt:lpstr>The SDM® Reunification Reassessment</vt:lpstr>
      <vt:lpstr>The SDM® Reunification Reassessment Helps Evaluate Permanency Goals</vt:lpstr>
      <vt:lpstr>PowerPoint Presentation</vt:lpstr>
      <vt:lpstr>The SDM® Reunification Reassessment Guides Placement and Removal</vt:lpstr>
      <vt:lpstr>Reunification Reassessment: Overrides</vt:lpstr>
      <vt:lpstr>Reunification Reassessment: Sibling Groups</vt:lpstr>
      <vt:lpstr>The SDM® Reunification Reassessment is Related to Decreased Rates of Foster Care Re-Entry</vt:lpstr>
      <vt:lpstr>The SDM® Assessments Are a Prompt for Best Practice</vt:lpstr>
      <vt:lpstr>Reunification Reassessment</vt:lpstr>
      <vt:lpstr>Reunification Reassessment Documentation</vt:lpstr>
      <vt:lpstr>Reminder: Complete New FSNA to Support Updating the Case Plan</vt:lpstr>
      <vt:lpstr>The SDM® Risk Reassessment For In-Home Cases  </vt:lpstr>
      <vt:lpstr>The SDM® Risk Reassessment Is Completed at Regular Intervals</vt:lpstr>
      <vt:lpstr>Risk Reassessment for In-Home Cases: Information</vt:lpstr>
      <vt:lpstr>PowerPoint Presentation</vt:lpstr>
      <vt:lpstr>The SDM® Risk Reassessment Evaluates Progress Towards Case Closure</vt:lpstr>
      <vt:lpstr>PowerPoint Presentation</vt:lpstr>
      <vt:lpstr>Risk Reassessment for In-Home Cases </vt:lpstr>
      <vt:lpstr>Reminder: Complete New FSNA to Support  Updating the Case Plan</vt:lpstr>
      <vt:lpstr>The SDM® Family Risk Reassessment</vt:lpstr>
      <vt:lpstr>Risk Reassessment Documentation</vt:lpstr>
      <vt:lpstr>Before Closing Your Case</vt:lpstr>
      <vt:lpstr>Review of Key Points</vt:lpstr>
      <vt:lpstr>Building Toward Achieving SDM® System Goals</vt:lpstr>
      <vt:lpstr>The SDM® System Goals Benefit Families, Social Workers, and California</vt:lpstr>
    </vt:vector>
  </TitlesOfParts>
  <Company>NCCD</Company>
  <LinksUpToDate>false</LinksUpToDate>
  <SharedDoc>false</SharedDoc>
  <HyperlinkBase>c:\my documents\p &amp; p visuals-forms</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California PP Trainer Visuals v3 0</dc:title>
  <dc:creator>Raelene Freitag</dc:creator>
  <cp:lastModifiedBy>Emily Ramasamy</cp:lastModifiedBy>
  <cp:revision>1034</cp:revision>
  <cp:lastPrinted>2015-08-24T16:42:44Z</cp:lastPrinted>
  <dcterms:created xsi:type="dcterms:W3CDTF">2000-12-27T17:45:55Z</dcterms:created>
  <dcterms:modified xsi:type="dcterms:W3CDTF">2015-10-08T15:04:43Z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0x0101009FA2654A26DFA94BBF3672869BDF6BA2</vt:lpwstr>
  </property>
  <property fmtid="{D5CDD505-2E9C-101B-9397-08002B2CF9AE}" pid="3" name="ContentType">
    <vt:lpwstr>Document</vt:lpwstr>
  </property>
  <property fmtid="{D5CDD505-2E9C-101B-9397-08002B2CF9AE}" pid="4" name="_dlc_DocId">
    <vt:lpwstr>XX2FA75TKVU7-20-3881</vt:lpwstr>
  </property>
  <property fmtid="{D5CDD505-2E9C-101B-9397-08002B2CF9AE}" pid="5" name="_dlc_DocIdItemGuid">
    <vt:lpwstr>58775839-0f8f-462e-8ab9-60dfe5c727f7</vt:lpwstr>
  </property>
  <property fmtid="{D5CDD505-2E9C-101B-9397-08002B2CF9AE}" pid="6" name="_dlc_DocIdUrl">
    <vt:lpwstr>https://sharepoint.nccdcrc.org/Projects/_layouts/DocIdRedir.aspx?ID=XX2FA75TKVU7-20-3881, XX2FA75TKVU7-20-3881</vt:lpwstr>
  </property>
  <property fmtid="{D5CDD505-2E9C-101B-9397-08002B2CF9AE}" pid="7" name="State">
    <vt:lpwstr>California</vt:lpwstr>
  </property>
  <property fmtid="{D5CDD505-2E9C-101B-9397-08002B2CF9AE}" pid="8" name="ProjNumber">
    <vt:lpwstr>543</vt:lpwstr>
  </property>
  <property fmtid="{D5CDD505-2E9C-101B-9397-08002B2CF9AE}" pid="9" name="SourcePath">
    <vt:lpwstr>Projects/USA/California/543/Training_Materials/</vt:lpwstr>
  </property>
  <property fmtid="{D5CDD505-2E9C-101B-9397-08002B2CF9AE}" pid="10" name="SubProject">
    <vt:lpwstr>Training_Materials</vt:lpwstr>
  </property>
  <property fmtid="{D5CDD505-2E9C-101B-9397-08002B2CF9AE}" pid="11" name="Country">
    <vt:lpwstr>USA</vt:lpwstr>
  </property>
  <property fmtid="{D5CDD505-2E9C-101B-9397-08002B2CF9AE}" pid="12" name="NCCDOfficeTaxHTField0">
    <vt:lpwstr>Madison|3dd15d7c-466b-4f2e-a1e7-1efea7a709d1</vt:lpwstr>
  </property>
  <property fmtid="{D5CDD505-2E9C-101B-9397-08002B2CF9AE}" pid="13" name="NCCDOffice">
    <vt:lpwstr>324;#Madison|3dd15d7c-466b-4f2e-a1e7-1efea7a709d1</vt:lpwstr>
  </property>
  <property fmtid="{D5CDD505-2E9C-101B-9397-08002B2CF9AE}" pid="14" name="Project">
    <vt:lpwstr>698;#543|a131d98c-e2a3-4569-aab7-809f78c1fe05</vt:lpwstr>
  </property>
  <property fmtid="{D5CDD505-2E9C-101B-9397-08002B2CF9AE}" pid="15" name="ProjectTaxHTField0">
    <vt:lpwstr>543|a131d98c-e2a3-4569-aab7-809f78c1fe05</vt:lpwstr>
  </property>
  <property fmtid="{D5CDD505-2E9C-101B-9397-08002B2CF9AE}" pid="16" name="TaxCatchAll">
    <vt:lpwstr>978;#SDM|009949cc-bb07-4382-a569-b722c30adab7;#324;#Madison|3dd15d7c-466b-4f2e-a1e7-1efea7a709d1;#698;#543|a131d98c-e2a3-4569-aab7-809f78c1fe05;#1014;#PowerPoint|cb9257e7-0cff-4a10-af17-535cf54ef782</vt:lpwstr>
  </property>
  <property fmtid="{D5CDD505-2E9C-101B-9397-08002B2CF9AE}" pid="17" name="ProjectFamilyTaxHTField0">
    <vt:lpwstr/>
  </property>
  <property fmtid="{D5CDD505-2E9C-101B-9397-08002B2CF9AE}" pid="18" name="DocumentTypeTaxHTField0">
    <vt:lpwstr>PowerPoint|cb9257e7-0cff-4a10-af17-535cf54ef782</vt:lpwstr>
  </property>
  <property fmtid="{D5CDD505-2E9C-101B-9397-08002B2CF9AE}" pid="19" name="ProjectActivityTaxHTField0">
    <vt:lpwstr>SDM|009949cc-bb07-4382-a569-b722c30adab7</vt:lpwstr>
  </property>
  <property fmtid="{D5CDD505-2E9C-101B-9397-08002B2CF9AE}" pid="20" name="ProjectFamily">
    <vt:lpwstr/>
  </property>
  <property fmtid="{D5CDD505-2E9C-101B-9397-08002B2CF9AE}" pid="21" name="ProjectActivity">
    <vt:lpwstr>978;#SDM|009949cc-bb07-4382-a569-b722c30adab7</vt:lpwstr>
  </property>
  <property fmtid="{D5CDD505-2E9C-101B-9397-08002B2CF9AE}" pid="22" name="DocumentType">
    <vt:lpwstr>1014;#PowerPoint|cb9257e7-0cff-4a10-af17-535cf54ef782</vt:lpwstr>
  </property>
  <property fmtid="{D5CDD505-2E9C-101B-9397-08002B2CF9AE}" pid="23" name="display_urn:schemas-microsoft-com:office:office#Editor">
    <vt:lpwstr>Amy Fry</vt:lpwstr>
  </property>
  <property fmtid="{D5CDD505-2E9C-101B-9397-08002B2CF9AE}" pid="24" name="display_urn:schemas-microsoft-com:office:office#Author">
    <vt:lpwstr>Amy Fry</vt:lpwstr>
  </property>
  <property fmtid="{D5CDD505-2E9C-101B-9397-08002B2CF9AE}" pid="25" name="SharedWithUsers">
    <vt:lpwstr/>
  </property>
</Properties>
</file>